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70" d="100"/>
          <a:sy n="70" d="100"/>
        </p:scale>
        <p:origin x="-1926"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30/05/1442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30/05/1442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30/05/1442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30/05/1442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3200" b="1" dirty="0" smtClean="0"/>
              <a:t>المطلب الثاني </a:t>
            </a:r>
            <a:br>
              <a:rPr lang="ar-IQ" sz="3200" b="1" dirty="0" smtClean="0"/>
            </a:br>
            <a:r>
              <a:rPr lang="ar-IQ" sz="3200" b="1" dirty="0" smtClean="0"/>
              <a:t>المساهمة الأصلية في الجريمة </a:t>
            </a:r>
            <a:endParaRPr lang="en-US" sz="3200" b="1" dirty="0"/>
          </a:p>
        </p:txBody>
      </p:sp>
      <p:sp>
        <p:nvSpPr>
          <p:cNvPr id="5" name="عنصر نائب للمحتوى 4"/>
          <p:cNvSpPr>
            <a:spLocks noGrp="1"/>
          </p:cNvSpPr>
          <p:nvPr>
            <p:ph idx="1"/>
          </p:nvPr>
        </p:nvSpPr>
        <p:spPr/>
        <p:txBody>
          <a:bodyPr>
            <a:normAutofit fontScale="92500" lnSpcReduction="20000"/>
          </a:bodyPr>
          <a:lstStyle/>
          <a:p>
            <a:pPr marL="0" indent="0" algn="just">
              <a:buNone/>
            </a:pPr>
            <a:r>
              <a:rPr lang="ar-IQ" dirty="0" smtClean="0"/>
              <a:t>      يراد بالمساهمة الأصلية في الجريمة , هو القيام بدور رئيس في تنفيذها , فيكون القائم بهذا الدور هو المساهم الأصلي في الجريمة , وقد </a:t>
            </a:r>
            <a:r>
              <a:rPr lang="ar-IQ" dirty="0"/>
              <a:t>ا</a:t>
            </a:r>
            <a:r>
              <a:rPr lang="ar-IQ" dirty="0" smtClean="0"/>
              <a:t>تجهت كثير من قوانين العقوبات الحديثة إلى تحديد المساهمين الأصليين وتمييزهم عن غيرهم ومنها قانون العقوبات العراقي , إذ نصت المادة (47) محددة المساهم الأصلي بعد أن سمته الفاعل بقولها : يعد فاعلاً للجريمة :- </a:t>
            </a:r>
          </a:p>
          <a:p>
            <a:pPr marL="0" indent="0" algn="just">
              <a:buNone/>
            </a:pPr>
            <a:r>
              <a:rPr lang="ar-IQ" dirty="0"/>
              <a:t> </a:t>
            </a:r>
            <a:r>
              <a:rPr lang="ar-IQ" dirty="0" smtClean="0"/>
              <a:t>   1- من ارتكبها وحده أو مع غيره . </a:t>
            </a:r>
          </a:p>
          <a:p>
            <a:pPr marL="0" indent="0" algn="just">
              <a:buNone/>
            </a:pPr>
            <a:r>
              <a:rPr lang="ar-IQ" dirty="0"/>
              <a:t> </a:t>
            </a:r>
            <a:r>
              <a:rPr lang="ar-IQ" dirty="0" smtClean="0"/>
              <a:t>   2- من ساهم في ارتكابها إذا كانت تتكون من جملة أفعال فقام عمداً أثناء ارتكابها بعمل من الاعمال المكونة لها . </a:t>
            </a:r>
          </a:p>
          <a:p>
            <a:pPr marL="0" indent="0" algn="just">
              <a:buNone/>
            </a:pPr>
            <a:r>
              <a:rPr lang="ar-IQ" dirty="0"/>
              <a:t> </a:t>
            </a:r>
            <a:r>
              <a:rPr lang="ar-IQ" dirty="0" smtClean="0"/>
              <a:t>   3- من دفع بأية وسيلة شخصاً على تنفيذ الفعل المكون للجريمة إذا كان هذا الشخص غير مسؤول جزائيا عنها لأي سبب . </a:t>
            </a:r>
            <a:endParaRPr lang="en-US" dirty="0"/>
          </a:p>
        </p:txBody>
      </p:sp>
    </p:spTree>
    <p:extLst>
      <p:ext uri="{BB962C8B-B14F-4D97-AF65-F5344CB8AC3E}">
        <p14:creationId xmlns:p14="http://schemas.microsoft.com/office/powerpoint/2010/main" val="733317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4294967295"/>
          </p:nvPr>
        </p:nvSpPr>
        <p:spPr>
          <a:xfrm>
            <a:off x="179512" y="260648"/>
            <a:ext cx="8712968" cy="6336704"/>
          </a:xfrm>
        </p:spPr>
        <p:txBody>
          <a:bodyPr>
            <a:normAutofit fontScale="85000" lnSpcReduction="20000"/>
          </a:bodyPr>
          <a:lstStyle/>
          <a:p>
            <a:pPr marL="0" indent="0" algn="just">
              <a:buNone/>
            </a:pPr>
            <a:r>
              <a:rPr lang="ar-IQ" dirty="0" smtClean="0"/>
              <a:t>      مما يعني أن المساهم الاصلي في الجريمة أي الفاعل في هذا القانون هو واحد من اربعة هم :- </a:t>
            </a:r>
          </a:p>
          <a:p>
            <a:pPr marL="0" indent="0" algn="just">
              <a:buNone/>
            </a:pPr>
            <a:r>
              <a:rPr lang="ar-IQ" b="1" dirty="0" smtClean="0"/>
              <a:t>1- من يرتكب الجريمة وحده أو مع غيره </a:t>
            </a:r>
            <a:r>
              <a:rPr lang="ar-IQ" dirty="0" smtClean="0"/>
              <a:t>: و تتضمن هذه الفقرة صورتين للمساهمة الأصلية في الجريمة هما : </a:t>
            </a:r>
          </a:p>
          <a:p>
            <a:pPr marL="0" indent="0" algn="just">
              <a:buNone/>
            </a:pPr>
            <a:r>
              <a:rPr lang="ar-IQ" b="1" dirty="0" smtClean="0"/>
              <a:t>أ- صورة من يرتكب الجريمة وحده </a:t>
            </a:r>
            <a:r>
              <a:rPr lang="ar-IQ" dirty="0" smtClean="0"/>
              <a:t>:- وهذه هي الصورة المعتادة لارتكاب الجريمة , وفيها يقوم شخص واحد بجميع الاعمال المكونة للجريمة بحيث تكون راجعة لنشاطه بمفرده سواء حقق سلوكه النتيجة الجريمة أو أوقف أو خاب أثره لسبب خارج عن ارادته مثال ذلك قيام أ بتحريض ب على قتل ج فعتله بالسلاح الذي اعاره له د فهنا نكون امام مساهمة جنائية بمساهم اصلي واحد ومع شركاء ساهموا معه فيها وهم أ و ج و د .</a:t>
            </a:r>
          </a:p>
          <a:p>
            <a:pPr marL="0" indent="0" algn="just">
              <a:buNone/>
            </a:pPr>
            <a:r>
              <a:rPr lang="ar-IQ" b="1" dirty="0" smtClean="0"/>
              <a:t>ب- صورة من يرتكب الجريمة مع غيره :- </a:t>
            </a:r>
            <a:r>
              <a:rPr lang="ar-IQ" dirty="0" smtClean="0"/>
              <a:t>وتشمل هذه الصورة حالة أن يرتكب عدة جريمة واحدة , وتتحقق هذه الصورة بأحد شكلين :</a:t>
            </a:r>
          </a:p>
          <a:p>
            <a:pPr marL="0" indent="0" algn="just">
              <a:buNone/>
            </a:pPr>
            <a:r>
              <a:rPr lang="ar-IQ" b="1" dirty="0" smtClean="0"/>
              <a:t>الأول : </a:t>
            </a:r>
            <a:r>
              <a:rPr lang="ar-IQ" dirty="0" smtClean="0"/>
              <a:t>أن يكون السلوك الذي ارتكبه كل من المساهمين على حدة يكفي قانوناً لوقوع الجريمة وتحققها .مثال ذلك أن يتعاون ب مع ج </a:t>
            </a:r>
            <a:r>
              <a:rPr lang="ar-IQ" dirty="0" err="1" smtClean="0"/>
              <a:t>وم</a:t>
            </a:r>
            <a:r>
              <a:rPr lang="ar-IQ" dirty="0" smtClean="0"/>
              <a:t> على سرقة منزل فحمل كل منهم قسماً من المتاع المتواجد فيه , ففي هذه الجريمة يعتبر جميعهم فاعليين أصليين في جريمة السرقة .</a:t>
            </a:r>
            <a:endParaRPr lang="en-US" b="1" dirty="0"/>
          </a:p>
        </p:txBody>
      </p:sp>
    </p:spTree>
    <p:extLst>
      <p:ext uri="{BB962C8B-B14F-4D97-AF65-F5344CB8AC3E}">
        <p14:creationId xmlns:p14="http://schemas.microsoft.com/office/powerpoint/2010/main" val="73331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4294967295"/>
          </p:nvPr>
        </p:nvSpPr>
        <p:spPr>
          <a:xfrm>
            <a:off x="179512" y="260648"/>
            <a:ext cx="8712968" cy="6336704"/>
          </a:xfrm>
        </p:spPr>
        <p:txBody>
          <a:bodyPr>
            <a:normAutofit lnSpcReduction="10000"/>
          </a:bodyPr>
          <a:lstStyle/>
          <a:p>
            <a:pPr marL="0" indent="0" algn="just">
              <a:buNone/>
            </a:pPr>
            <a:r>
              <a:rPr lang="ar-IQ" b="1" dirty="0" smtClean="0"/>
              <a:t>الثاني : </a:t>
            </a:r>
            <a:r>
              <a:rPr lang="ar-IQ" dirty="0" smtClean="0"/>
              <a:t>أن يكون </a:t>
            </a:r>
            <a:r>
              <a:rPr lang="ar-IQ" dirty="0" smtClean="0"/>
              <a:t>الفعل الذي اقترفه كل من المساهمين , سواء أكان يماثل تماما فعل غيره أو لا يماثله , غير كاف لوحده لوقوع وتحقق الجريمة , إنما تقع نتيجة اجتماع جميع الافعال التي ارتكبها المساهمون والمكونة </a:t>
            </a:r>
            <a:r>
              <a:rPr lang="ar-IQ" dirty="0"/>
              <a:t>ب</a:t>
            </a:r>
            <a:r>
              <a:rPr lang="ar-IQ" dirty="0" smtClean="0"/>
              <a:t>مجموعها للركن المادي للجريمة . كما لو اراد عدة اشخاص قتل آخر فانهالوا عليه بالعصي مما أدى إلى حدوث نزيف له أدى إلى وفاته .</a:t>
            </a:r>
          </a:p>
          <a:p>
            <a:pPr marL="0" indent="0" algn="just">
              <a:buNone/>
            </a:pPr>
            <a:r>
              <a:rPr lang="ar-IQ" b="1" dirty="0" smtClean="0"/>
              <a:t>2- من يدخل في ارتكاب الجريمة , </a:t>
            </a:r>
            <a:r>
              <a:rPr lang="ar-IQ" dirty="0" smtClean="0"/>
              <a:t>بأن يقوم عمداً أثناء اركابها بعمل من الاعمال المكونة لها . وقد نصت على هذه الحالة المادة (47 / ف 2) إذ يعتبر هذا النص فاعلاً للجريمة كل من يدخل في ارتكابها بأن يقوم بعمل من الاعمال المكونة لها عمداً أثناء ارتكابها تطبيقاً على ذلك من يكسر باب بيت بقصد السرقة ويدخل زميله ويسرق , وعليه يعتبر كلاهما فاعل أصلي لأن الثاني ارتكب الركن المادي للجريمة , والاول دخل عمداً في ارتكابها بأن أتى عملا وإن لم يكن من الركن المادي للجريمة ولكنه محقق للبدء بالتنفيذ فيها . </a:t>
            </a:r>
            <a:endParaRPr lang="en-US" b="1" dirty="0"/>
          </a:p>
        </p:txBody>
      </p:sp>
    </p:spTree>
    <p:extLst>
      <p:ext uri="{BB962C8B-B14F-4D97-AF65-F5344CB8AC3E}">
        <p14:creationId xmlns:p14="http://schemas.microsoft.com/office/powerpoint/2010/main" val="73331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4294967295"/>
          </p:nvPr>
        </p:nvSpPr>
        <p:spPr>
          <a:xfrm>
            <a:off x="179512" y="260648"/>
            <a:ext cx="8712968" cy="6336704"/>
          </a:xfrm>
        </p:spPr>
        <p:txBody>
          <a:bodyPr>
            <a:normAutofit fontScale="92500" lnSpcReduction="20000"/>
          </a:bodyPr>
          <a:lstStyle/>
          <a:p>
            <a:pPr marL="0" indent="0" algn="just">
              <a:buNone/>
            </a:pPr>
            <a:r>
              <a:rPr lang="ar-IQ" b="1" dirty="0" smtClean="0"/>
              <a:t>3- الفاعل المعنوي للجريمة : </a:t>
            </a:r>
            <a:r>
              <a:rPr lang="ar-IQ" dirty="0" smtClean="0"/>
              <a:t>يعتبر قانون العقوبات العراقي الفاعل المعنوي للجريمة فاعلاً أصلياً لها , إذ نص على ذلك في الفقرة (3) من المادة 47 بقوله ( يعد فاعلاً للجريمة </a:t>
            </a:r>
            <a:r>
              <a:rPr lang="ar-IQ" b="1" dirty="0" smtClean="0"/>
              <a:t>: 3- </a:t>
            </a:r>
            <a:r>
              <a:rPr lang="ar-IQ" dirty="0" smtClean="0"/>
              <a:t>من دفع بأية وسيلة شخصا على تنفيذ على تنفيذ الفعل المكون للجريمة إذا كان هذا الشخص غير مسؤول جزائيا عنها لأي سبب ) . </a:t>
            </a:r>
          </a:p>
          <a:p>
            <a:pPr marL="0" indent="0" algn="just">
              <a:buNone/>
            </a:pPr>
            <a:r>
              <a:rPr lang="ar-IQ" b="1" dirty="0"/>
              <a:t> </a:t>
            </a:r>
            <a:r>
              <a:rPr lang="ar-IQ" b="1" dirty="0" smtClean="0"/>
              <a:t>    </a:t>
            </a:r>
            <a:r>
              <a:rPr lang="ar-IQ" dirty="0" smtClean="0"/>
              <a:t>ويقصد بالفاعل المعنوي من يسخر غيره لارتكاب الجريمة منتهزاً نقطة ضعف فيه كحسن نيته أو عدم إدراكه لصغر سنه أو جنون أو عته أصابه أو أية عاهة عقلية فيحرضه على ارتكاب الجريمة وتقع الجريمة بناء على هذا التحريض . كان يقوم أ بتحريض ب على اعطاء حلوى سامة ل ج , فأن الفاعل المعنوي هو أ لكونه استغل صغر سن ب لتنفيذ جريمته بحق ج . </a:t>
            </a:r>
          </a:p>
          <a:p>
            <a:pPr marL="0" indent="0" algn="just">
              <a:buNone/>
            </a:pPr>
            <a:r>
              <a:rPr lang="ar-IQ" b="1" dirty="0" smtClean="0"/>
              <a:t>4- الشريك الذي يحضر مسرح الجريمة أثناء ارتكابها : </a:t>
            </a:r>
          </a:p>
          <a:p>
            <a:pPr marL="0" indent="0" algn="just">
              <a:buNone/>
            </a:pPr>
            <a:r>
              <a:rPr lang="ar-IQ" dirty="0"/>
              <a:t> </a:t>
            </a:r>
            <a:r>
              <a:rPr lang="ar-IQ" dirty="0" smtClean="0"/>
              <a:t>    أعتبر قانون العقوبات العراقي , فاعلاً للجريمة الشريك فيها الذي يحضر في مسرح الجريمة أثناء ارتكابها أو ارتكاب أي فعل من الافعال المكونة لها ذلك أن حضوره هذا يدل على رغبته في الدخول في </a:t>
            </a:r>
            <a:endParaRPr lang="en-US" dirty="0"/>
          </a:p>
        </p:txBody>
      </p:sp>
    </p:spTree>
    <p:extLst>
      <p:ext uri="{BB962C8B-B14F-4D97-AF65-F5344CB8AC3E}">
        <p14:creationId xmlns:p14="http://schemas.microsoft.com/office/powerpoint/2010/main" val="733317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4294967295"/>
          </p:nvPr>
        </p:nvSpPr>
        <p:spPr>
          <a:xfrm>
            <a:off x="179512" y="260648"/>
            <a:ext cx="8712968" cy="6336704"/>
          </a:xfrm>
        </p:spPr>
        <p:txBody>
          <a:bodyPr>
            <a:normAutofit/>
          </a:bodyPr>
          <a:lstStyle/>
          <a:p>
            <a:pPr marL="0" indent="0" algn="just">
              <a:buNone/>
            </a:pPr>
            <a:r>
              <a:rPr lang="ar-IQ" dirty="0" smtClean="0"/>
              <a:t>ارتكابها , أي أن حضوره يدل على رغبته بأن يخطو خطوة أخرى أبعد من مجرد الاشتراك وذلك بمؤازرة منفذها . مثال ذلك يعتبر فاعلا للجريمة من يقف ليراقب الطريق بينما كان زملاؤه يجمعون القطن لسرقته . الا انه يشترط لتحقق هذه الحالة ولكي يعتبر الجاني فاعلا اصليا في الجريمة أن يكون </a:t>
            </a:r>
            <a:r>
              <a:rPr lang="ar-IQ" b="1" dirty="0" smtClean="0"/>
              <a:t>قد دخل </a:t>
            </a:r>
            <a:r>
              <a:rPr lang="ar-IQ" dirty="0" smtClean="0"/>
              <a:t>في الجريمة </a:t>
            </a:r>
            <a:r>
              <a:rPr lang="ar-IQ" b="1" dirty="0" smtClean="0"/>
              <a:t>وقت تنفيذ </a:t>
            </a:r>
            <a:r>
              <a:rPr lang="ar-IQ" dirty="0" smtClean="0"/>
              <a:t>الجريمة , </a:t>
            </a:r>
            <a:r>
              <a:rPr lang="ar-IQ" b="1" dirty="0" smtClean="0"/>
              <a:t>وهذا يعتبر قيدا على فكرة الفاعل الاصلي , </a:t>
            </a:r>
            <a:r>
              <a:rPr lang="ar-IQ" dirty="0" smtClean="0"/>
              <a:t>فإذا كسر أ باب المنزل ودخل ب لسرقته يُعتبر كلاهما فاعل أصلي في الجريمة , أما إذا كسر أ الباب ولم يدخل ب لسرقة المنزل و أنما أتى ج (شخص أخر) لسرقته يعتبر أ شريكاً في الجريمة و ج فاعل أصلي . </a:t>
            </a:r>
          </a:p>
          <a:p>
            <a:pPr marL="0" indent="0" algn="ctr">
              <a:buNone/>
            </a:pPr>
            <a:r>
              <a:rPr lang="ar-IQ" b="1" dirty="0" smtClean="0"/>
              <a:t>القصد الجرمي </a:t>
            </a:r>
          </a:p>
          <a:p>
            <a:pPr marL="0" indent="0">
              <a:buNone/>
            </a:pPr>
            <a:r>
              <a:rPr lang="ar-IQ" b="1" smtClean="0"/>
              <a:t>       </a:t>
            </a:r>
            <a:r>
              <a:rPr lang="ar-IQ" smtClean="0"/>
              <a:t>ويسميه البعض القصد الجنائي , </a:t>
            </a:r>
            <a:endParaRPr lang="en-US" b="1" dirty="0"/>
          </a:p>
        </p:txBody>
      </p:sp>
    </p:spTree>
    <p:extLst>
      <p:ext uri="{BB962C8B-B14F-4D97-AF65-F5344CB8AC3E}">
        <p14:creationId xmlns:p14="http://schemas.microsoft.com/office/powerpoint/2010/main" val="73331751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1438</TotalTime>
  <Words>755</Words>
  <Application>Microsoft Office PowerPoint</Application>
  <PresentationFormat>عرض على الشاشة (3:4)‏</PresentationFormat>
  <Paragraphs>19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المطلب الثاني  المساهمة الأصلية في الجريمة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المطلب الثاني  المساهمة الأصلية في الجريمة </dc:title>
  <dc:creator>DELL</dc:creator>
  <cp:lastModifiedBy>نورس الربيعي </cp:lastModifiedBy>
  <cp:revision>21</cp:revision>
  <dcterms:created xsi:type="dcterms:W3CDTF">2021-01-09T22:25:03Z</dcterms:created>
  <dcterms:modified xsi:type="dcterms:W3CDTF">2021-01-14T09:56:30Z</dcterms:modified>
</cp:coreProperties>
</file>