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2/18/2019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2/18/2019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2/18/2019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5"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دبوس زينة 7"/>
          <p:cNvSpPr/>
          <p:nvPr/>
        </p:nvSpPr>
        <p:spPr>
          <a:xfrm>
            <a:off x="5580063" y="1196975"/>
            <a:ext cx="3240087" cy="4318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fontAlgn="auto">
              <a:spcBef>
                <a:spcPts val="0"/>
              </a:spcBef>
              <a:spcAft>
                <a:spcPts val="0"/>
              </a:spcAft>
              <a:defRPr/>
            </a:pPr>
            <a:r>
              <a:rPr lang="ar-SA" sz="2000" dirty="0">
                <a:solidFill>
                  <a:srgbClr val="B80000"/>
                </a:solidFill>
                <a:latin typeface="Andalus" pitchFamily="2" charset="-78"/>
                <a:cs typeface="Andalus" pitchFamily="2" charset="-78"/>
              </a:rPr>
              <a:t>دمج المراسلات(</a:t>
            </a:r>
            <a:r>
              <a:rPr lang="en-US" sz="2000" dirty="0">
                <a:solidFill>
                  <a:srgbClr val="B80000"/>
                </a:solidFill>
                <a:latin typeface="Andalus" pitchFamily="2" charset="-78"/>
                <a:cs typeface="Andalus" pitchFamily="2" charset="-78"/>
              </a:rPr>
              <a:t>Merge mails</a:t>
            </a:r>
            <a:r>
              <a:rPr lang="ar-SA" sz="2000" dirty="0">
                <a:solidFill>
                  <a:srgbClr val="B80000"/>
                </a:solidFill>
                <a:latin typeface="Andalus" pitchFamily="2" charset="-78"/>
                <a:cs typeface="Andalus" pitchFamily="2" charset="-78"/>
              </a:rPr>
              <a:t>):</a:t>
            </a:r>
            <a:endParaRPr lang="ar-SA" sz="2500" dirty="0">
              <a:solidFill>
                <a:srgbClr val="B80000"/>
              </a:solidFill>
              <a:latin typeface="Andalus" pitchFamily="2" charset="-78"/>
              <a:cs typeface="Andalus" pitchFamily="2" charset="-78"/>
            </a:endParaRPr>
          </a:p>
        </p:txBody>
      </p:sp>
      <p:sp>
        <p:nvSpPr>
          <p:cNvPr id="9" name="مستطيل 8"/>
          <p:cNvSpPr>
            <a:spLocks noChangeArrowheads="1"/>
          </p:cNvSpPr>
          <p:nvPr/>
        </p:nvSpPr>
        <p:spPr bwMode="auto">
          <a:xfrm>
            <a:off x="1042988" y="1700213"/>
            <a:ext cx="78851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b="1">
                <a:latin typeface="Calibri" pitchFamily="34" charset="0"/>
              </a:rPr>
              <a:t>يعتبر أمر (</a:t>
            </a:r>
            <a:r>
              <a:rPr lang="ar-YE" altLang="ar-IQ" b="1">
                <a:solidFill>
                  <a:srgbClr val="00B0F0"/>
                </a:solidFill>
                <a:latin typeface="Calibri" pitchFamily="34" charset="0"/>
              </a:rPr>
              <a:t>دمج المراسلات</a:t>
            </a:r>
            <a:r>
              <a:rPr lang="ar-YE" altLang="ar-IQ" b="1">
                <a:latin typeface="Calibri" pitchFamily="34" charset="0"/>
              </a:rPr>
              <a:t>) من أهم أوامر برنامج (</a:t>
            </a:r>
            <a:r>
              <a:rPr lang="ar-YE" altLang="ar-IQ" b="1">
                <a:solidFill>
                  <a:srgbClr val="00B0F0"/>
                </a:solidFill>
                <a:latin typeface="Calibri" pitchFamily="34" charset="0"/>
              </a:rPr>
              <a:t>معالج النصوص</a:t>
            </a:r>
            <a:r>
              <a:rPr lang="ar-YE" altLang="ar-IQ" b="1">
                <a:latin typeface="Calibri" pitchFamily="34" charset="0"/>
              </a:rPr>
              <a:t>) وأكثرها فائدة, حيث يُمكن المستخدم من كتابة رسالة ذات صيغة واحدة مع تغيير محدّد  في محتويات الصيغة, مثل إدراج رسالة إلى أولياء أمور الطلبة بتقديراتهم, حيث تثبت صيغة الرسالة مع التغيير في حقول اسم الطالب والعلامة, ولتنفيذ هذا الأمر </a:t>
            </a:r>
            <a:r>
              <a:rPr lang="ar-YE" altLang="ar-IQ" b="1">
                <a:solidFill>
                  <a:srgbClr val="00B0F0"/>
                </a:solidFill>
                <a:latin typeface="Calibri" pitchFamily="34" charset="0"/>
              </a:rPr>
              <a:t>اتبع الخطوات التالية:</a:t>
            </a:r>
          </a:p>
        </p:txBody>
      </p:sp>
      <p:sp>
        <p:nvSpPr>
          <p:cNvPr id="10" name="مستطيل 9"/>
          <p:cNvSpPr>
            <a:spLocks noChangeArrowheads="1"/>
          </p:cNvSpPr>
          <p:nvPr/>
        </p:nvSpPr>
        <p:spPr bwMode="auto">
          <a:xfrm>
            <a:off x="4284663" y="3357563"/>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b="1">
                <a:latin typeface="Calibri" pitchFamily="34" charset="0"/>
              </a:rPr>
              <a:t>1</a:t>
            </a:r>
            <a:r>
              <a:rPr lang="ar-YE" altLang="ar-IQ" b="1">
                <a:latin typeface="Calibri" pitchFamily="34" charset="0"/>
              </a:rPr>
              <a:t>.</a:t>
            </a:r>
            <a:r>
              <a:rPr lang="ar-SA" altLang="ar-IQ" b="1">
                <a:latin typeface="Calibri" pitchFamily="34" charset="0"/>
              </a:rPr>
              <a:t>أ</a:t>
            </a:r>
            <a:r>
              <a:rPr lang="ar-YE" altLang="ar-IQ" b="1">
                <a:latin typeface="Calibri" pitchFamily="34" charset="0"/>
              </a:rPr>
              <a:t>كتب صيغة الخطاب الذي ترغب بتكرار ظهوره.</a:t>
            </a:r>
          </a:p>
          <a:p>
            <a:pPr algn="justLow" eaLnBrk="1" hangingPunct="1"/>
            <a:r>
              <a:rPr lang="ar-YE" altLang="ar-IQ" b="1">
                <a:latin typeface="Calibri" pitchFamily="34" charset="0"/>
              </a:rPr>
              <a:t>2.افتح ملف معالج نصوص جديد, ثم أنشاء عليه جدول يحتوي على البيانات المراد دمجها على الملف الأصل.</a:t>
            </a:r>
          </a:p>
          <a:p>
            <a:pPr algn="justLow" eaLnBrk="1" hangingPunct="1"/>
            <a:r>
              <a:rPr lang="ar-YE" altLang="ar-IQ" b="1">
                <a:latin typeface="Calibri" pitchFamily="34" charset="0"/>
              </a:rPr>
              <a:t>3.أدخل بيانات الجدول و</a:t>
            </a:r>
            <a:r>
              <a:rPr lang="ar-SA" altLang="ar-IQ" b="1">
                <a:latin typeface="Calibri" pitchFamily="34" charset="0"/>
              </a:rPr>
              <a:t>ا</a:t>
            </a:r>
            <a:r>
              <a:rPr lang="ar-YE" altLang="ar-IQ" b="1">
                <a:latin typeface="Calibri" pitchFamily="34" charset="0"/>
              </a:rPr>
              <a:t>حفظ الملف.</a:t>
            </a:r>
            <a:endParaRPr lang="ar-SA" altLang="ar-IQ" b="1">
              <a:latin typeface="Calibri" pitchFamily="34" charset="0"/>
            </a:endParaRPr>
          </a:p>
        </p:txBody>
      </p:sp>
      <p:sp>
        <p:nvSpPr>
          <p:cNvPr id="11" name="دبوس زينة 10"/>
          <p:cNvSpPr/>
          <p:nvPr/>
        </p:nvSpPr>
        <p:spPr>
          <a:xfrm>
            <a:off x="1979613" y="333375"/>
            <a:ext cx="5761037" cy="719138"/>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500" dirty="0">
                <a:solidFill>
                  <a:srgbClr val="B80000"/>
                </a:solidFill>
                <a:latin typeface="Andalus" pitchFamily="2" charset="-78"/>
                <a:cs typeface="Andalus" pitchFamily="2" charset="-78"/>
              </a:rPr>
              <a:t> </a:t>
            </a:r>
          </a:p>
          <a:p>
            <a:pPr algn="ctr" fontAlgn="auto">
              <a:spcBef>
                <a:spcPts val="0"/>
              </a:spcBef>
              <a:spcAft>
                <a:spcPts val="0"/>
              </a:spcAft>
              <a:defRPr/>
            </a:pPr>
            <a:r>
              <a:rPr lang="ar-SA" sz="2500" dirty="0">
                <a:solidFill>
                  <a:srgbClr val="B80000"/>
                </a:solidFill>
                <a:latin typeface="Andalus" pitchFamily="2" charset="-78"/>
                <a:cs typeface="Andalus" pitchFamily="2" charset="-78"/>
              </a:rPr>
              <a:t> </a:t>
            </a:r>
            <a:r>
              <a:rPr lang="ar-SA" sz="2800" dirty="0">
                <a:solidFill>
                  <a:srgbClr val="B80000"/>
                </a:solidFill>
                <a:latin typeface="Andalus" pitchFamily="2" charset="-78"/>
                <a:cs typeface="Andalus" pitchFamily="2" charset="-78"/>
              </a:rPr>
              <a:t>دمج المراسلات</a:t>
            </a:r>
            <a:endParaRPr lang="ar-SA" sz="2500" dirty="0">
              <a:solidFill>
                <a:srgbClr val="B80000"/>
              </a:solidFill>
              <a:latin typeface="Andalus" pitchFamily="2" charset="-78"/>
              <a:cs typeface="Andalus" pitchFamily="2" charset="-78"/>
            </a:endParaRPr>
          </a:p>
          <a:p>
            <a:pPr algn="ctr" fontAlgn="auto">
              <a:spcBef>
                <a:spcPts val="0"/>
              </a:spcBef>
              <a:spcAft>
                <a:spcPts val="0"/>
              </a:spcAft>
              <a:defRPr/>
            </a:pPr>
            <a:endParaRPr lang="ar-SA" sz="2500" dirty="0">
              <a:solidFill>
                <a:srgbClr val="B80000"/>
              </a:solidFill>
              <a:latin typeface="Andalus" pitchFamily="2" charset="-78"/>
              <a:cs typeface="Andalus" pitchFamily="2" charset="-78"/>
            </a:endParaRPr>
          </a:p>
        </p:txBody>
      </p:sp>
      <p:sp>
        <p:nvSpPr>
          <p:cNvPr id="12" name="مضلع اثنا عشري 11"/>
          <p:cNvSpPr/>
          <p:nvPr/>
        </p:nvSpPr>
        <p:spPr>
          <a:xfrm>
            <a:off x="8027988" y="188913"/>
            <a:ext cx="792162" cy="792162"/>
          </a:xfrm>
          <a:prstGeom prst="dodecag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500" dirty="0">
                <a:solidFill>
                  <a:srgbClr val="B80000"/>
                </a:solidFill>
                <a:latin typeface="Andalus" pitchFamily="2" charset="-78"/>
                <a:cs typeface="Andalus" pitchFamily="2" charset="-78"/>
              </a:rPr>
              <a:t>16</a:t>
            </a:r>
          </a:p>
        </p:txBody>
      </p:sp>
      <p:grpSp>
        <p:nvGrpSpPr>
          <p:cNvPr id="2" name="مجموعة 17"/>
          <p:cNvGrpSpPr>
            <a:grpSpLocks/>
          </p:cNvGrpSpPr>
          <p:nvPr/>
        </p:nvGrpSpPr>
        <p:grpSpPr bwMode="auto">
          <a:xfrm>
            <a:off x="1187450" y="2997200"/>
            <a:ext cx="5013325" cy="2411413"/>
            <a:chOff x="1187624" y="2996952"/>
            <a:chExt cx="5013548" cy="2411710"/>
          </a:xfrm>
        </p:grpSpPr>
        <p:pic>
          <p:nvPicPr>
            <p:cNvPr id="9729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2996952"/>
              <a:ext cx="28194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4437112"/>
              <a:ext cx="27813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رابط بشكل مرفق 14"/>
            <p:cNvCxnSpPr/>
            <p:nvPr/>
          </p:nvCxnSpPr>
          <p:spPr>
            <a:xfrm rot="10800000">
              <a:off x="3924596" y="3284325"/>
              <a:ext cx="1224017" cy="28896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7" name="رابط بشكل مرفق 16"/>
            <p:cNvCxnSpPr/>
            <p:nvPr/>
          </p:nvCxnSpPr>
          <p:spPr>
            <a:xfrm rot="10800000" flipV="1">
              <a:off x="4283387" y="4076585"/>
              <a:ext cx="576289" cy="36040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54786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10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10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10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linds(horizontal)">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1"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7" name="مستطيل 6"/>
          <p:cNvSpPr/>
          <p:nvPr/>
        </p:nvSpPr>
        <p:spPr>
          <a:xfrm>
            <a:off x="971550" y="1989138"/>
            <a:ext cx="7993063" cy="3638550"/>
          </a:xfrm>
          <a:prstGeom prst="rect">
            <a:avLst/>
          </a:prstGeom>
        </p:spPr>
        <p:txBody>
          <a:bodyPr>
            <a:spAutoFit/>
          </a:bodyPr>
          <a:lstStyle/>
          <a:p>
            <a:pPr algn="justLow">
              <a:defRPr/>
            </a:pPr>
            <a:r>
              <a:rPr lang="ar-SA" sz="1650" b="1" dirty="0">
                <a:latin typeface="Calibri" pitchFamily="34" charset="0"/>
              </a:rPr>
              <a:t>49. </a:t>
            </a:r>
            <a:r>
              <a:rPr lang="ar-YE" sz="1650" b="1" dirty="0">
                <a:latin typeface="Calibri" pitchFamily="34" charset="0"/>
              </a:rPr>
              <a:t>افتح أي مستند موجود على جهازك، ثم نسق أحد الفقرات </a:t>
            </a:r>
            <a:r>
              <a:rPr lang="ar-YE" sz="1650" b="1" dirty="0">
                <a:solidFill>
                  <a:srgbClr val="00B0F0"/>
                </a:solidFill>
                <a:latin typeface="Calibri" pitchFamily="34" charset="0"/>
              </a:rPr>
              <a:t>كما يلي:</a:t>
            </a:r>
          </a:p>
          <a:p>
            <a:pPr algn="justLow">
              <a:defRPr/>
            </a:pPr>
            <a:r>
              <a:rPr lang="ar-YE" sz="1650" b="1" dirty="0">
                <a:latin typeface="Calibri" pitchFamily="34" charset="0"/>
              </a:rPr>
              <a:t>أ. </a:t>
            </a:r>
            <a:r>
              <a:rPr lang="ar-SA" sz="1650" b="1" dirty="0">
                <a:latin typeface="Calibri" pitchFamily="34" charset="0"/>
              </a:rPr>
              <a:t> </a:t>
            </a:r>
            <a:r>
              <a:rPr lang="ar-YE" sz="1650" b="1" dirty="0">
                <a:latin typeface="Calibri" pitchFamily="34" charset="0"/>
              </a:rPr>
              <a:t>المسافة البادئة للسطر الأول: </a:t>
            </a:r>
            <a:r>
              <a:rPr lang="ar-YE" sz="1650" b="1" dirty="0">
                <a:solidFill>
                  <a:srgbClr val="00B0F0"/>
                </a:solidFill>
                <a:latin typeface="Calibri" pitchFamily="34" charset="0"/>
              </a:rPr>
              <a:t>1.5 سم</a:t>
            </a:r>
            <a:r>
              <a:rPr lang="ar-SA" sz="1650" b="1" dirty="0">
                <a:latin typeface="Calibri" pitchFamily="34" charset="0"/>
              </a:rPr>
              <a:t>؟</a:t>
            </a:r>
            <a:endParaRPr lang="ar-YE" sz="1650" b="1" dirty="0">
              <a:latin typeface="Calibri" pitchFamily="34" charset="0"/>
            </a:endParaRPr>
          </a:p>
          <a:p>
            <a:pPr algn="justLow">
              <a:defRPr/>
            </a:pPr>
            <a:r>
              <a:rPr lang="ar-YE" sz="1650" b="1" dirty="0">
                <a:latin typeface="Calibri" pitchFamily="34" charset="0"/>
              </a:rPr>
              <a:t>ب. مقدار تباعد أسطر الفقرة : </a:t>
            </a:r>
            <a:r>
              <a:rPr lang="ar-YE" sz="1650" b="1" dirty="0">
                <a:solidFill>
                  <a:srgbClr val="00B0F0"/>
                </a:solidFill>
                <a:latin typeface="Calibri" pitchFamily="34" charset="0"/>
              </a:rPr>
              <a:t>مزدوج</a:t>
            </a:r>
            <a:r>
              <a:rPr lang="ar-SA" sz="1650" b="1" dirty="0">
                <a:latin typeface="Calibri" pitchFamily="34" charset="0"/>
              </a:rPr>
              <a:t>؟</a:t>
            </a:r>
            <a:endParaRPr lang="ar-YE" sz="1650" b="1" dirty="0">
              <a:latin typeface="Calibri" pitchFamily="34" charset="0"/>
            </a:endParaRPr>
          </a:p>
          <a:p>
            <a:pPr algn="justLow">
              <a:defRPr/>
            </a:pPr>
            <a:r>
              <a:rPr lang="ar-YE" sz="1650" b="1" dirty="0">
                <a:latin typeface="Calibri" pitchFamily="34" charset="0"/>
              </a:rPr>
              <a:t>ج.  بُعد الفقرة عن الفقرة التي تليها : </a:t>
            </a:r>
            <a:r>
              <a:rPr lang="ar-YE" sz="1650" b="1" dirty="0">
                <a:solidFill>
                  <a:srgbClr val="00B0F0"/>
                </a:solidFill>
                <a:latin typeface="Calibri" pitchFamily="34" charset="0"/>
              </a:rPr>
              <a:t>15 نقطة</a:t>
            </a:r>
            <a:r>
              <a:rPr lang="ar-SA" sz="1650" b="1" dirty="0">
                <a:latin typeface="Calibri" pitchFamily="34" charset="0"/>
              </a:rPr>
              <a:t>؟</a:t>
            </a:r>
            <a:endParaRPr lang="ar-YE" sz="1650" b="1" dirty="0">
              <a:latin typeface="Calibri" pitchFamily="34" charset="0"/>
            </a:endParaRPr>
          </a:p>
          <a:p>
            <a:pPr algn="justLow">
              <a:defRPr/>
            </a:pPr>
            <a:r>
              <a:rPr lang="ar-SA" sz="1650" b="1" dirty="0">
                <a:latin typeface="Calibri" pitchFamily="34" charset="0"/>
              </a:rPr>
              <a:t>50</a:t>
            </a:r>
            <a:r>
              <a:rPr lang="ar-YE" sz="1650" b="1" dirty="0">
                <a:latin typeface="Calibri" pitchFamily="34" charset="0"/>
              </a:rPr>
              <a:t>.انسخ تنسيق الفقرة على بقية فقرات المستند؟</a:t>
            </a:r>
            <a:endParaRPr lang="ar-SA" sz="1650" b="1" dirty="0">
              <a:latin typeface="Calibri" pitchFamily="34" charset="0"/>
            </a:endParaRPr>
          </a:p>
          <a:p>
            <a:pPr>
              <a:defRPr/>
            </a:pPr>
            <a:r>
              <a:rPr lang="ar-SA" sz="1650" b="1" dirty="0">
                <a:latin typeface="Calibri" pitchFamily="34" charset="0"/>
              </a:rPr>
              <a:t>51.</a:t>
            </a:r>
            <a:r>
              <a:rPr lang="ar-YE" sz="1650" b="1" dirty="0">
                <a:latin typeface="Calibri" pitchFamily="34" charset="0"/>
              </a:rPr>
              <a:t>افتح أي مستند موجود على جهازك؟</a:t>
            </a:r>
          </a:p>
          <a:p>
            <a:pPr>
              <a:defRPr/>
            </a:pPr>
            <a:r>
              <a:rPr lang="ar-SA" sz="1650" b="1" dirty="0">
                <a:latin typeface="Calibri" pitchFamily="34" charset="0"/>
              </a:rPr>
              <a:t>52</a:t>
            </a:r>
            <a:r>
              <a:rPr lang="ar-YE" sz="1650" b="1" dirty="0">
                <a:latin typeface="Calibri" pitchFamily="34" charset="0"/>
              </a:rPr>
              <a:t>.نسّق أحد فقرات المستند من حيث: (</a:t>
            </a:r>
            <a:r>
              <a:rPr lang="ar-YE" sz="1650" b="1" dirty="0">
                <a:solidFill>
                  <a:srgbClr val="00B0F0"/>
                </a:solidFill>
                <a:latin typeface="Calibri" pitchFamily="34" charset="0"/>
              </a:rPr>
              <a:t>الحدود والتظليل</a:t>
            </a:r>
            <a:r>
              <a:rPr lang="ar-YE" sz="1650" b="1" dirty="0">
                <a:latin typeface="Calibri" pitchFamily="34" charset="0"/>
              </a:rPr>
              <a:t>)، ثم انسخ التنسيق إلى بقية الفقرات؟.</a:t>
            </a:r>
          </a:p>
          <a:p>
            <a:pPr>
              <a:defRPr/>
            </a:pPr>
            <a:r>
              <a:rPr lang="ar-SA" sz="1650" b="1" dirty="0">
                <a:latin typeface="Calibri" pitchFamily="34" charset="0"/>
              </a:rPr>
              <a:t>53</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طلب مستند جديد، ثم حدّد قيمة الجدولة (</a:t>
            </a:r>
            <a:r>
              <a:rPr lang="ar-YE" sz="1650" b="1" dirty="0">
                <a:solidFill>
                  <a:srgbClr val="00B0F0"/>
                </a:solidFill>
                <a:latin typeface="Calibri" pitchFamily="34" charset="0"/>
              </a:rPr>
              <a:t>4سم</a:t>
            </a:r>
            <a:r>
              <a:rPr lang="ar-YE" sz="1650" b="1" dirty="0">
                <a:latin typeface="Calibri" pitchFamily="34" charset="0"/>
              </a:rPr>
              <a:t>) ثم ابدأ بكتابة خمسة أسماء مفصولة بالضغط على مفتاح </a:t>
            </a:r>
            <a:r>
              <a:rPr lang="ar-SA" sz="1650" b="1" dirty="0">
                <a:latin typeface="Calibri" pitchFamily="34" charset="0"/>
              </a:rPr>
              <a:t> </a:t>
            </a:r>
            <a:r>
              <a:rPr lang="en-US" sz="1650" b="1" dirty="0">
                <a:latin typeface="Calibri" pitchFamily="34" charset="0"/>
              </a:rPr>
              <a:t>     (</a:t>
            </a:r>
            <a:r>
              <a:rPr lang="en-US" sz="1650" b="1" dirty="0">
                <a:solidFill>
                  <a:srgbClr val="00B0F0"/>
                </a:solidFill>
                <a:latin typeface="Calibri" pitchFamily="34" charset="0"/>
              </a:rPr>
              <a:t>Tab</a:t>
            </a:r>
            <a:r>
              <a:rPr lang="en-US" sz="1650" b="1" dirty="0">
                <a:latin typeface="Calibri" pitchFamily="34" charset="0"/>
              </a:rPr>
              <a:t>) </a:t>
            </a:r>
            <a:r>
              <a:rPr lang="ar-YE" sz="1650" b="1" dirty="0">
                <a:latin typeface="Calibri" pitchFamily="34" charset="0"/>
              </a:rPr>
              <a:t>كم عدد الأسماء في السطر الواحد؟</a:t>
            </a:r>
          </a:p>
          <a:p>
            <a:pPr>
              <a:defRPr/>
            </a:pPr>
            <a:r>
              <a:rPr lang="ar-SA" sz="1650" b="1" dirty="0">
                <a:latin typeface="Calibri" pitchFamily="34" charset="0"/>
              </a:rPr>
              <a:t>54</a:t>
            </a:r>
            <a:r>
              <a:rPr lang="ar-YE" sz="1650" b="1" dirty="0">
                <a:latin typeface="Calibri" pitchFamily="34" charset="0"/>
              </a:rPr>
              <a:t>.انسخ إحدى الفقرات المنسقة بمسافة بادئة من المستند المفتوح إلى المستند الجديد، بعد إزالة فواصل الأسطر؟</a:t>
            </a:r>
            <a:endParaRPr lang="ar-SA" sz="1650" b="1" dirty="0">
              <a:latin typeface="Calibri" pitchFamily="34" charset="0"/>
            </a:endParaRPr>
          </a:p>
          <a:p>
            <a:pPr>
              <a:defRPr/>
            </a:pPr>
            <a:r>
              <a:rPr lang="ar-SA" sz="1650" b="1" dirty="0">
                <a:latin typeface="Calibri" pitchFamily="34" charset="0"/>
              </a:rPr>
              <a:t>55. أ</a:t>
            </a:r>
            <a:r>
              <a:rPr lang="ar-YE" sz="1650" b="1" dirty="0">
                <a:latin typeface="Calibri" pitchFamily="34" charset="0"/>
              </a:rPr>
              <a:t>كتب ثلاثة أسطر عن (</a:t>
            </a:r>
            <a:r>
              <a:rPr lang="ar-YE" sz="1650" b="1" dirty="0">
                <a:solidFill>
                  <a:srgbClr val="00B0F0"/>
                </a:solidFill>
                <a:latin typeface="Calibri" pitchFamily="34" charset="0"/>
              </a:rPr>
              <a:t>حقوق الوالدين</a:t>
            </a:r>
            <a:r>
              <a:rPr lang="ar-YE" sz="1650" b="1" dirty="0">
                <a:latin typeface="Calibri" pitchFamily="34" charset="0"/>
              </a:rPr>
              <a:t>)</a:t>
            </a:r>
            <a:r>
              <a:rPr lang="ar-SA" sz="1650" b="1" dirty="0">
                <a:latin typeface="Calibri" pitchFamily="34" charset="0"/>
              </a:rPr>
              <a:t>؟</a:t>
            </a:r>
            <a:endParaRPr lang="ar-YE" sz="1650" b="1" dirty="0">
              <a:latin typeface="Calibri" pitchFamily="34" charset="0"/>
            </a:endParaRPr>
          </a:p>
          <a:p>
            <a:pPr>
              <a:defRPr/>
            </a:pPr>
            <a:r>
              <a:rPr lang="ar-SA" sz="1650" b="1" dirty="0">
                <a:latin typeface="Calibri" pitchFamily="34" charset="0"/>
              </a:rPr>
              <a:t>56</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كتب فوائد أو أفضال الوالدين عليك على شكل تعداد نقطي؟</a:t>
            </a:r>
          </a:p>
          <a:p>
            <a:pPr>
              <a:defRPr/>
            </a:pPr>
            <a:r>
              <a:rPr lang="ar-SA" sz="1650" b="1" dirty="0">
                <a:latin typeface="Calibri" pitchFamily="34" charset="0"/>
              </a:rPr>
              <a:t>57</a:t>
            </a:r>
            <a:r>
              <a:rPr lang="ar-YE" sz="1650" b="1" dirty="0">
                <a:latin typeface="Calibri" pitchFamily="34" charset="0"/>
              </a:rPr>
              <a:t>.اسقط كلمة (</a:t>
            </a:r>
            <a:r>
              <a:rPr lang="ar-YE" sz="1650" b="1" dirty="0">
                <a:solidFill>
                  <a:srgbClr val="00B0F0"/>
                </a:solidFill>
                <a:latin typeface="Calibri" pitchFamily="34" charset="0"/>
              </a:rPr>
              <a:t>الوالدين</a:t>
            </a:r>
            <a:r>
              <a:rPr lang="ar-YE" sz="1650" b="1" dirty="0">
                <a:latin typeface="Calibri" pitchFamily="34" charset="0"/>
              </a:rPr>
              <a:t>) استهلالياً، ثم غيّر اتجاه النص إلى (</a:t>
            </a:r>
            <a:r>
              <a:rPr lang="ar-YE" sz="1650" b="1" dirty="0">
                <a:solidFill>
                  <a:srgbClr val="00B0F0"/>
                </a:solidFill>
                <a:latin typeface="Calibri" pitchFamily="34" charset="0"/>
              </a:rPr>
              <a:t>عمودي</a:t>
            </a:r>
            <a:r>
              <a:rPr lang="ar-YE" sz="1650" b="1" dirty="0">
                <a:latin typeface="Calibri" pitchFamily="34" charset="0"/>
              </a:rPr>
              <a:t>)؟</a:t>
            </a:r>
          </a:p>
          <a:p>
            <a:pPr>
              <a:defRPr/>
            </a:pPr>
            <a:r>
              <a:rPr lang="ar-SA" sz="1650" b="1" dirty="0">
                <a:latin typeface="Calibri" pitchFamily="34" charset="0"/>
              </a:rPr>
              <a:t>58</a:t>
            </a:r>
            <a:r>
              <a:rPr lang="ar-YE" sz="1650" b="1" dirty="0">
                <a:latin typeface="Calibri" pitchFamily="34" charset="0"/>
              </a:rPr>
              <a:t>.نسّق النص المسقط استهلالياً من حيث (</a:t>
            </a:r>
            <a:r>
              <a:rPr lang="ar-YE" sz="1650" b="1" dirty="0">
                <a:solidFill>
                  <a:srgbClr val="00B0F0"/>
                </a:solidFill>
                <a:latin typeface="Calibri" pitchFamily="34" charset="0"/>
              </a:rPr>
              <a:t>الحدود والتظليل</a:t>
            </a:r>
            <a:r>
              <a:rPr lang="ar-YE" sz="1650" b="1" dirty="0">
                <a:latin typeface="Calibri" pitchFamily="34" charset="0"/>
              </a:rPr>
              <a:t>)؟</a:t>
            </a:r>
          </a:p>
        </p:txBody>
      </p:sp>
    </p:spTree>
    <p:extLst>
      <p:ext uri="{BB962C8B-B14F-4D97-AF65-F5344CB8AC3E}">
        <p14:creationId xmlns:p14="http://schemas.microsoft.com/office/powerpoint/2010/main" val="3721547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5"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7" name="مستطيل 6"/>
          <p:cNvSpPr/>
          <p:nvPr/>
        </p:nvSpPr>
        <p:spPr>
          <a:xfrm>
            <a:off x="755650" y="2060575"/>
            <a:ext cx="8280400" cy="3394075"/>
          </a:xfrm>
          <a:prstGeom prst="rect">
            <a:avLst/>
          </a:prstGeom>
        </p:spPr>
        <p:txBody>
          <a:bodyPr>
            <a:spAutoFit/>
          </a:bodyPr>
          <a:lstStyle/>
          <a:p>
            <a:pPr algn="justLow">
              <a:defRPr/>
            </a:pPr>
            <a:r>
              <a:rPr lang="ar-SA" sz="1650" b="1" dirty="0">
                <a:latin typeface="Calibri" pitchFamily="34" charset="0"/>
              </a:rPr>
              <a:t>59</a:t>
            </a:r>
            <a:r>
              <a:rPr lang="ar-YE" sz="1650" b="1" dirty="0">
                <a:latin typeface="Calibri" pitchFamily="34" charset="0"/>
              </a:rPr>
              <a:t>.</a:t>
            </a:r>
            <a:r>
              <a:rPr lang="ar-SA" sz="1650" b="1" dirty="0">
                <a:latin typeface="Calibri" pitchFamily="34" charset="0"/>
              </a:rPr>
              <a:t> أ</a:t>
            </a:r>
            <a:r>
              <a:rPr lang="ar-YE" sz="1650" b="1" dirty="0">
                <a:latin typeface="Calibri" pitchFamily="34" charset="0"/>
              </a:rPr>
              <a:t>طلب مستند جديد، ثم </a:t>
            </a:r>
            <a:r>
              <a:rPr lang="ar-SA" sz="1650" b="1" dirty="0">
                <a:latin typeface="Calibri" pitchFamily="34" charset="0"/>
              </a:rPr>
              <a:t>أ</a:t>
            </a:r>
            <a:r>
              <a:rPr lang="ar-YE" sz="1650" b="1" dirty="0">
                <a:latin typeface="Calibri" pitchFamily="34" charset="0"/>
              </a:rPr>
              <a:t>كتب المعادلة التالية:</a:t>
            </a:r>
          </a:p>
          <a:p>
            <a:pPr algn="ctr">
              <a:defRPr/>
            </a:pPr>
            <a:r>
              <a:rPr lang="ar-YE" sz="1650" b="1" dirty="0">
                <a:solidFill>
                  <a:srgbClr val="00B0F0"/>
                </a:solidFill>
                <a:latin typeface="Calibri" pitchFamily="34" charset="0"/>
              </a:rPr>
              <a:t>5س+3س2 + 6س3 = 5س+3س2+6س3</a:t>
            </a:r>
          </a:p>
          <a:p>
            <a:pPr algn="justLow">
              <a:defRPr/>
            </a:pPr>
            <a:r>
              <a:rPr lang="ar-SA" sz="1650" b="1" dirty="0">
                <a:latin typeface="Calibri" pitchFamily="34" charset="0"/>
              </a:rPr>
              <a:t>60</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كتب اسمك باللغة الإنجليزية ثم غيّر حالة الأحرف إلى: (</a:t>
            </a:r>
            <a:r>
              <a:rPr lang="ar-YE" sz="1650" b="1" dirty="0">
                <a:solidFill>
                  <a:srgbClr val="00B0F0"/>
                </a:solidFill>
                <a:latin typeface="Calibri" pitchFamily="34" charset="0"/>
              </a:rPr>
              <a:t>حالة أحرف عنوان</a:t>
            </a:r>
            <a:r>
              <a:rPr lang="ar-YE" sz="1650" b="1" dirty="0">
                <a:latin typeface="Calibri" pitchFamily="34" charset="0"/>
              </a:rPr>
              <a:t>)؟</a:t>
            </a:r>
          </a:p>
          <a:p>
            <a:pPr algn="justLow">
              <a:defRPr/>
            </a:pPr>
            <a:r>
              <a:rPr lang="ar-SA" sz="1650" b="1" dirty="0">
                <a:latin typeface="Calibri" pitchFamily="34" charset="0"/>
              </a:rPr>
              <a:t>61</a:t>
            </a:r>
            <a:r>
              <a:rPr lang="ar-YE" sz="1650" b="1" dirty="0">
                <a:latin typeface="Calibri" pitchFamily="34" charset="0"/>
              </a:rPr>
              <a:t>.غيّر نمط الخط للاسم الذي كتبته باستخدام قائمة الأنماط المتاحة على البرنامج؟</a:t>
            </a:r>
            <a:endParaRPr lang="ar-SA" sz="1650" b="1" dirty="0">
              <a:latin typeface="Calibri" pitchFamily="34" charset="0"/>
            </a:endParaRPr>
          </a:p>
          <a:p>
            <a:pPr>
              <a:defRPr/>
            </a:pPr>
            <a:r>
              <a:rPr lang="ar-SA" sz="1650" b="1" dirty="0">
                <a:latin typeface="Calibri" pitchFamily="34" charset="0"/>
              </a:rPr>
              <a:t>62.</a:t>
            </a:r>
            <a:r>
              <a:rPr lang="ar-YE" sz="1650" b="1" dirty="0">
                <a:latin typeface="Calibri" pitchFamily="34" charset="0"/>
              </a:rPr>
              <a:t>افتح أي مستند موجود على جهازك،</a:t>
            </a:r>
            <a:r>
              <a:rPr lang="ar-SA" sz="1650" b="1" dirty="0">
                <a:latin typeface="Calibri" pitchFamily="34" charset="0"/>
              </a:rPr>
              <a:t> </a:t>
            </a:r>
            <a:r>
              <a:rPr lang="ar-YE" sz="1650" b="1" dirty="0">
                <a:latin typeface="Calibri" pitchFamily="34" charset="0"/>
              </a:rPr>
              <a:t>ثم ثبت الواصلة على برنامج (</a:t>
            </a:r>
            <a:r>
              <a:rPr lang="ar-YE" sz="1650" b="1" dirty="0">
                <a:solidFill>
                  <a:srgbClr val="00B0F0"/>
                </a:solidFill>
                <a:latin typeface="Calibri" pitchFamily="34" charset="0"/>
              </a:rPr>
              <a:t>معالج النصوص</a:t>
            </a:r>
            <a:r>
              <a:rPr lang="ar-YE" sz="1650" b="1" dirty="0">
                <a:latin typeface="Calibri" pitchFamily="34" charset="0"/>
              </a:rPr>
              <a:t>) بحيث تعمل أو تستخدم تلقائيا؟</a:t>
            </a:r>
          </a:p>
          <a:p>
            <a:pPr>
              <a:defRPr/>
            </a:pPr>
            <a:r>
              <a:rPr lang="ar-SA" sz="1650" b="1" dirty="0">
                <a:latin typeface="Calibri" pitchFamily="34" charset="0"/>
              </a:rPr>
              <a:t>63</a:t>
            </a:r>
            <a:r>
              <a:rPr lang="ar-YE" sz="1650" b="1" dirty="0">
                <a:latin typeface="Calibri" pitchFamily="34" charset="0"/>
              </a:rPr>
              <a:t>.قم بإجراء التدقيق الإملائي والنحوي على نص المستند؟</a:t>
            </a:r>
          </a:p>
          <a:p>
            <a:pPr>
              <a:defRPr/>
            </a:pPr>
            <a:r>
              <a:rPr lang="ar-SA" sz="1650" b="1" dirty="0">
                <a:latin typeface="Calibri" pitchFamily="34" charset="0"/>
              </a:rPr>
              <a:t>64</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كتب كلمة (</a:t>
            </a:r>
            <a:r>
              <a:rPr lang="ar-YE" sz="1650" b="1" dirty="0">
                <a:solidFill>
                  <a:srgbClr val="00B0F0"/>
                </a:solidFill>
                <a:latin typeface="Calibri" pitchFamily="34" charset="0"/>
              </a:rPr>
              <a:t>حمر</a:t>
            </a:r>
            <a:r>
              <a:rPr lang="ar-YE" sz="1650" b="1" dirty="0">
                <a:latin typeface="Calibri" pitchFamily="34" charset="0"/>
              </a:rPr>
              <a:t>) ثم أضفها إلى قاموس البرنامج، وتأكد من عدم ظهورها كخطأ إملائي بكتابتها في موقع آخر؟</a:t>
            </a:r>
          </a:p>
          <a:p>
            <a:pPr>
              <a:defRPr/>
            </a:pPr>
            <a:r>
              <a:rPr lang="ar-SA" sz="1650" b="1" dirty="0">
                <a:latin typeface="Calibri" pitchFamily="34" charset="0"/>
              </a:rPr>
              <a:t>65</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كتب كلمة (</a:t>
            </a:r>
            <a:r>
              <a:rPr lang="ar-YE" sz="1650" b="1" dirty="0">
                <a:solidFill>
                  <a:srgbClr val="00B0F0"/>
                </a:solidFill>
                <a:latin typeface="Calibri" pitchFamily="34" charset="0"/>
              </a:rPr>
              <a:t>حاسب</a:t>
            </a:r>
            <a:r>
              <a:rPr lang="ar-YE" sz="1650" b="1" dirty="0">
                <a:latin typeface="Calibri" pitchFamily="34" charset="0"/>
              </a:rPr>
              <a:t>) ثم استبدلها بأحد مرادفاتها المتاحة؟</a:t>
            </a:r>
          </a:p>
          <a:p>
            <a:pPr>
              <a:defRPr/>
            </a:pPr>
            <a:r>
              <a:rPr lang="ar-SA" sz="1650" b="1" dirty="0">
                <a:latin typeface="Calibri" pitchFamily="34" charset="0"/>
              </a:rPr>
              <a:t>66</a:t>
            </a:r>
            <a:r>
              <a:rPr lang="ar-YE" sz="1650" b="1" dirty="0">
                <a:latin typeface="Calibri" pitchFamily="34" charset="0"/>
              </a:rPr>
              <a:t>.افتح أي مستند، ثم ثبّت الخيارات التالية</a:t>
            </a:r>
            <a:r>
              <a:rPr lang="ar-YE" sz="1650" b="1" dirty="0">
                <a:solidFill>
                  <a:srgbClr val="00B0F0"/>
                </a:solidFill>
                <a:latin typeface="Calibri" pitchFamily="34" charset="0"/>
              </a:rPr>
              <a:t>:</a:t>
            </a:r>
          </a:p>
          <a:p>
            <a:pPr>
              <a:defRPr/>
            </a:pPr>
            <a:r>
              <a:rPr lang="ar-YE" sz="1650" b="1" dirty="0">
                <a:latin typeface="Calibri" pitchFamily="34" charset="0"/>
              </a:rPr>
              <a:t>أ.    حماية المستند بكلمة مرور؟ </a:t>
            </a:r>
          </a:p>
          <a:p>
            <a:pPr>
              <a:defRPr/>
            </a:pPr>
            <a:r>
              <a:rPr lang="ar-YE" sz="1650" b="1" dirty="0">
                <a:latin typeface="Calibri" pitchFamily="34" charset="0"/>
              </a:rPr>
              <a:t>ب.  تحديث موقع حفظ الملفات ليصبح القرص الصلب</a:t>
            </a:r>
            <a:r>
              <a:rPr lang="en-US" sz="1650" b="1" dirty="0">
                <a:latin typeface="Calibri" pitchFamily="34" charset="0"/>
              </a:rPr>
              <a:t>(</a:t>
            </a:r>
            <a:r>
              <a:rPr lang="en-US" sz="1650" b="1" dirty="0">
                <a:solidFill>
                  <a:srgbClr val="00B0F0"/>
                </a:solidFill>
                <a:latin typeface="Calibri" pitchFamily="34" charset="0"/>
              </a:rPr>
              <a:t>C:</a:t>
            </a:r>
            <a:r>
              <a:rPr lang="en-US" sz="1650" b="1" dirty="0">
                <a:latin typeface="Calibri" pitchFamily="34" charset="0"/>
              </a:rPr>
              <a:t>)؟</a:t>
            </a:r>
          </a:p>
          <a:p>
            <a:pPr>
              <a:defRPr/>
            </a:pPr>
            <a:r>
              <a:rPr lang="ar-YE" sz="1650" b="1" dirty="0">
                <a:latin typeface="Calibri" pitchFamily="34" charset="0"/>
              </a:rPr>
              <a:t>ج.   تسجيل اسم المستخدم (</a:t>
            </a:r>
            <a:r>
              <a:rPr lang="ar-YE" sz="1650" b="1" dirty="0">
                <a:solidFill>
                  <a:srgbClr val="00B0F0"/>
                </a:solidFill>
                <a:latin typeface="Calibri" pitchFamily="34" charset="0"/>
              </a:rPr>
              <a:t>اسمك</a:t>
            </a:r>
            <a:r>
              <a:rPr lang="ar-YE" sz="1650" b="1" dirty="0">
                <a:latin typeface="Calibri" pitchFamily="34" charset="0"/>
              </a:rPr>
              <a:t>)؟</a:t>
            </a:r>
          </a:p>
          <a:p>
            <a:pPr>
              <a:defRPr/>
            </a:pPr>
            <a:r>
              <a:rPr lang="ar-YE" sz="1650" b="1" dirty="0">
                <a:latin typeface="Calibri" pitchFamily="34" charset="0"/>
              </a:rPr>
              <a:t>د.    تحديد قائمة الملفات الأخيرة </a:t>
            </a:r>
            <a:r>
              <a:rPr lang="ar-YE" sz="1650" b="1" dirty="0" err="1">
                <a:latin typeface="Calibri" pitchFamily="34" charset="0"/>
              </a:rPr>
              <a:t>بـ</a:t>
            </a:r>
            <a:r>
              <a:rPr lang="ar-YE" sz="1650" b="1" dirty="0">
                <a:latin typeface="Calibri" pitchFamily="34" charset="0"/>
              </a:rPr>
              <a:t> (</a:t>
            </a:r>
            <a:r>
              <a:rPr lang="ar-YE" sz="1650" b="1" dirty="0">
                <a:solidFill>
                  <a:srgbClr val="00B0F0"/>
                </a:solidFill>
                <a:latin typeface="Calibri" pitchFamily="34" charset="0"/>
              </a:rPr>
              <a:t>6</a:t>
            </a:r>
            <a:r>
              <a:rPr lang="ar-YE" sz="1650" b="1" dirty="0">
                <a:latin typeface="Calibri" pitchFamily="34" charset="0"/>
              </a:rPr>
              <a:t> </a:t>
            </a:r>
            <a:r>
              <a:rPr lang="ar-YE" sz="1650" b="1" dirty="0">
                <a:solidFill>
                  <a:srgbClr val="00B0F0"/>
                </a:solidFill>
                <a:latin typeface="Calibri" pitchFamily="34" charset="0"/>
              </a:rPr>
              <a:t>ملفات</a:t>
            </a:r>
            <a:r>
              <a:rPr lang="ar-YE" sz="1650" b="1" dirty="0">
                <a:latin typeface="Calibri" pitchFamily="34" charset="0"/>
              </a:rPr>
              <a:t>)؟</a:t>
            </a:r>
            <a:endParaRPr lang="ar-SA" sz="1650" b="1" dirty="0">
              <a:latin typeface="Calibri" pitchFamily="34" charset="0"/>
            </a:endParaRPr>
          </a:p>
        </p:txBody>
      </p:sp>
    </p:spTree>
    <p:extLst>
      <p:ext uri="{BB962C8B-B14F-4D97-AF65-F5344CB8AC3E}">
        <p14:creationId xmlns:p14="http://schemas.microsoft.com/office/powerpoint/2010/main" val="5891554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4356100" y="1412875"/>
            <a:ext cx="4572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b="1">
                <a:latin typeface="Calibri" pitchFamily="34" charset="0"/>
              </a:rPr>
              <a:t>4</a:t>
            </a:r>
            <a:r>
              <a:rPr lang="ar-YE" altLang="ar-IQ" b="1">
                <a:latin typeface="Calibri" pitchFamily="34" charset="0"/>
              </a:rPr>
              <a:t>.انقر خيار (</a:t>
            </a:r>
            <a:r>
              <a:rPr lang="ar-YE" altLang="ar-IQ" b="1">
                <a:solidFill>
                  <a:srgbClr val="00B0F0"/>
                </a:solidFill>
                <a:latin typeface="Calibri" pitchFamily="34" charset="0"/>
              </a:rPr>
              <a:t>استخدام قائمة موجودة</a:t>
            </a:r>
            <a:r>
              <a:rPr lang="ar-YE" altLang="ar-IQ" b="1">
                <a:latin typeface="Calibri" pitchFamily="34" charset="0"/>
              </a:rPr>
              <a:t>) من زر (</a:t>
            </a:r>
            <a:r>
              <a:rPr lang="ar-YE" altLang="ar-IQ" b="1">
                <a:solidFill>
                  <a:srgbClr val="00B0F0"/>
                </a:solidFill>
                <a:latin typeface="Calibri" pitchFamily="34" charset="0"/>
              </a:rPr>
              <a:t>تحديد المستلمين</a:t>
            </a:r>
            <a:r>
              <a:rPr lang="ar-YE" altLang="ar-IQ" b="1">
                <a:latin typeface="Calibri" pitchFamily="34" charset="0"/>
              </a:rPr>
              <a:t>) ضمن مجموعة (</a:t>
            </a:r>
            <a:r>
              <a:rPr lang="ar-YE" altLang="ar-IQ" b="1">
                <a:solidFill>
                  <a:srgbClr val="00B0F0"/>
                </a:solidFill>
                <a:latin typeface="Calibri" pitchFamily="34" charset="0"/>
              </a:rPr>
              <a:t>بدء دمج المراسلات</a:t>
            </a:r>
            <a:r>
              <a:rPr lang="ar-YE" altLang="ar-IQ" b="1">
                <a:latin typeface="Calibri" pitchFamily="34" charset="0"/>
              </a:rPr>
              <a:t>) من مجموعة (</a:t>
            </a:r>
            <a:r>
              <a:rPr lang="ar-YE" altLang="ar-IQ" b="1">
                <a:solidFill>
                  <a:srgbClr val="00B0F0"/>
                </a:solidFill>
                <a:latin typeface="Calibri" pitchFamily="34" charset="0"/>
              </a:rPr>
              <a:t>مراسلات</a:t>
            </a:r>
            <a:r>
              <a:rPr lang="ar-YE" altLang="ar-IQ" b="1">
                <a:latin typeface="Calibri" pitchFamily="34" charset="0"/>
              </a:rPr>
              <a:t>) ليظهر مربع حوار (</a:t>
            </a:r>
            <a:r>
              <a:rPr lang="ar-YE" altLang="ar-IQ" b="1">
                <a:solidFill>
                  <a:srgbClr val="00B0F0"/>
                </a:solidFill>
                <a:latin typeface="Calibri" pitchFamily="34" charset="0"/>
              </a:rPr>
              <a:t>تحديد مصدر البيانات</a:t>
            </a:r>
            <a:r>
              <a:rPr lang="ar-YE" altLang="ar-IQ" b="1">
                <a:latin typeface="Calibri" pitchFamily="34" charset="0"/>
              </a:rPr>
              <a:t>).</a:t>
            </a:r>
          </a:p>
          <a:p>
            <a:pPr algn="justLow" eaLnBrk="1" hangingPunct="1"/>
            <a:r>
              <a:rPr lang="ar-YE" altLang="ar-IQ" b="1">
                <a:latin typeface="Calibri" pitchFamily="34" charset="0"/>
              </a:rPr>
              <a:t>5.انقر على مكان دمج الحقل في الملف الأول (</a:t>
            </a:r>
            <a:r>
              <a:rPr lang="ar-YE" altLang="ar-IQ" b="1">
                <a:solidFill>
                  <a:srgbClr val="00B0F0"/>
                </a:solidFill>
                <a:latin typeface="Calibri" pitchFamily="34" charset="0"/>
              </a:rPr>
              <a:t>الصيغة</a:t>
            </a:r>
            <a:r>
              <a:rPr lang="ar-YE" altLang="ar-IQ" b="1">
                <a:latin typeface="Calibri" pitchFamily="34" charset="0"/>
              </a:rPr>
              <a:t>).</a:t>
            </a:r>
          </a:p>
        </p:txBody>
      </p:sp>
      <p:grpSp>
        <p:nvGrpSpPr>
          <p:cNvPr id="2" name="مجموعة 15"/>
          <p:cNvGrpSpPr>
            <a:grpSpLocks/>
          </p:cNvGrpSpPr>
          <p:nvPr/>
        </p:nvGrpSpPr>
        <p:grpSpPr bwMode="auto">
          <a:xfrm>
            <a:off x="1042988" y="2133600"/>
            <a:ext cx="6265862" cy="3300413"/>
            <a:chOff x="1043608" y="2215505"/>
            <a:chExt cx="6264696" cy="3301727"/>
          </a:xfrm>
        </p:grpSpPr>
        <p:pic>
          <p:nvPicPr>
            <p:cNvPr id="9831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2215505"/>
              <a:ext cx="287655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3583657"/>
              <a:ext cx="280987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رابط بشكل مرفق 10"/>
            <p:cNvCxnSpPr/>
            <p:nvPr/>
          </p:nvCxnSpPr>
          <p:spPr>
            <a:xfrm rot="10800000" flipV="1">
              <a:off x="3924384" y="2420375"/>
              <a:ext cx="3383920" cy="576491"/>
            </a:xfrm>
            <a:prstGeom prst="bentConnector3">
              <a:avLst>
                <a:gd name="adj1" fmla="val 76603"/>
              </a:avLst>
            </a:prstGeom>
          </p:spPr>
          <p:style>
            <a:lnRef idx="1">
              <a:schemeClr val="accent1"/>
            </a:lnRef>
            <a:fillRef idx="0">
              <a:schemeClr val="accent1"/>
            </a:fillRef>
            <a:effectRef idx="0">
              <a:schemeClr val="accent1"/>
            </a:effectRef>
            <a:fontRef idx="minor">
              <a:schemeClr val="tx1"/>
            </a:fontRef>
          </p:style>
        </p:cxnSp>
        <p:cxnSp>
          <p:nvCxnSpPr>
            <p:cNvPr id="14" name="رابط بشكل مرفق 13"/>
            <p:cNvCxnSpPr/>
            <p:nvPr/>
          </p:nvCxnSpPr>
          <p:spPr>
            <a:xfrm rot="16200000" flipH="1">
              <a:off x="4931255" y="3140634"/>
              <a:ext cx="721012" cy="144436"/>
            </a:xfrm>
            <a:prstGeom prst="bentConnector3">
              <a:avLst>
                <a:gd name="adj1" fmla="val 46093"/>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05077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3"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1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3933825"/>
            <a:ext cx="29146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4140200" y="1797050"/>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b="1">
                <a:latin typeface="Calibri" pitchFamily="34" charset="0"/>
              </a:rPr>
              <a:t>6</a:t>
            </a:r>
            <a:r>
              <a:rPr lang="ar-YE" altLang="ar-IQ" b="1">
                <a:latin typeface="Calibri" pitchFamily="34" charset="0"/>
              </a:rPr>
              <a:t>.انقر زر (</a:t>
            </a:r>
            <a:r>
              <a:rPr lang="ar-YE" altLang="ar-IQ" b="1">
                <a:solidFill>
                  <a:srgbClr val="00B0F0"/>
                </a:solidFill>
                <a:latin typeface="Calibri" pitchFamily="34" charset="0"/>
              </a:rPr>
              <a:t>إدراج حقل دمج</a:t>
            </a:r>
            <a:r>
              <a:rPr lang="ar-YE" altLang="ar-IQ" b="1">
                <a:latin typeface="Calibri" pitchFamily="34" charset="0"/>
              </a:rPr>
              <a:t>) ضمن مجموعة (</a:t>
            </a:r>
            <a:r>
              <a:rPr lang="ar-YE" altLang="ar-IQ" b="1">
                <a:solidFill>
                  <a:srgbClr val="00B0F0"/>
                </a:solidFill>
                <a:latin typeface="Calibri" pitchFamily="34" charset="0"/>
              </a:rPr>
              <a:t>كتابة الحقول وإدراجها</a:t>
            </a:r>
            <a:r>
              <a:rPr lang="ar-YE" altLang="ar-IQ" b="1">
                <a:latin typeface="Calibri" pitchFamily="34" charset="0"/>
              </a:rPr>
              <a:t>) من مجموعة (</a:t>
            </a:r>
            <a:r>
              <a:rPr lang="ar-YE" altLang="ar-IQ" b="1">
                <a:solidFill>
                  <a:srgbClr val="00B0F0"/>
                </a:solidFill>
                <a:latin typeface="Calibri" pitchFamily="34" charset="0"/>
              </a:rPr>
              <a:t>مراسلات</a:t>
            </a:r>
            <a:r>
              <a:rPr lang="ar-YE" altLang="ar-IQ" b="1">
                <a:latin typeface="Calibri" pitchFamily="34" charset="0"/>
              </a:rPr>
              <a:t>), ليظهر أسماء حقول الملف المصدر.</a:t>
            </a:r>
          </a:p>
          <a:p>
            <a:pPr algn="justLow" eaLnBrk="1" hangingPunct="1"/>
            <a:r>
              <a:rPr lang="ar-YE" altLang="ar-IQ" b="1">
                <a:latin typeface="Calibri" pitchFamily="34" charset="0"/>
              </a:rPr>
              <a:t>7.كرّر النقطتين (</a:t>
            </a:r>
            <a:r>
              <a:rPr lang="ar-YE" altLang="ar-IQ" b="1">
                <a:solidFill>
                  <a:srgbClr val="00B0F0"/>
                </a:solidFill>
                <a:latin typeface="Calibri" pitchFamily="34" charset="0"/>
              </a:rPr>
              <a:t>5و6</a:t>
            </a:r>
            <a:r>
              <a:rPr lang="ar-YE" altLang="ar-IQ" b="1">
                <a:latin typeface="Calibri" pitchFamily="34" charset="0"/>
              </a:rPr>
              <a:t>) إلى حين دمج كل الحقول المطلوبة.</a:t>
            </a:r>
          </a:p>
        </p:txBody>
      </p:sp>
      <p:sp>
        <p:nvSpPr>
          <p:cNvPr id="9" name="مستطيل 8"/>
          <p:cNvSpPr>
            <a:spLocks noChangeArrowheads="1"/>
          </p:cNvSpPr>
          <p:nvPr/>
        </p:nvSpPr>
        <p:spPr bwMode="auto">
          <a:xfrm>
            <a:off x="1116013" y="4437063"/>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YE" altLang="ar-IQ" b="1">
                <a:latin typeface="Calibri" pitchFamily="34" charset="0"/>
              </a:rPr>
              <a:t>8.انقر على خيار (</a:t>
            </a:r>
            <a:r>
              <a:rPr lang="ar-YE" altLang="ar-IQ" b="1">
                <a:solidFill>
                  <a:srgbClr val="00B0F0"/>
                </a:solidFill>
                <a:latin typeface="Calibri" pitchFamily="34" charset="0"/>
              </a:rPr>
              <a:t>دمج المراسلات خطوة بخطوة</a:t>
            </a:r>
            <a:r>
              <a:rPr lang="ar-YE" altLang="ar-IQ" b="1">
                <a:latin typeface="Calibri" pitchFamily="34" charset="0"/>
              </a:rPr>
              <a:t>) من  زر (</a:t>
            </a:r>
            <a:r>
              <a:rPr lang="ar-YE" altLang="ar-IQ" b="1">
                <a:solidFill>
                  <a:srgbClr val="00B0F0"/>
                </a:solidFill>
                <a:latin typeface="Calibri" pitchFamily="34" charset="0"/>
              </a:rPr>
              <a:t>بدء دمج المراسلات</a:t>
            </a:r>
            <a:r>
              <a:rPr lang="ar-YE" altLang="ar-IQ" b="1">
                <a:latin typeface="Calibri" pitchFamily="34" charset="0"/>
              </a:rPr>
              <a:t>) ضمن مجموعة (</a:t>
            </a:r>
            <a:r>
              <a:rPr lang="ar-YE" altLang="ar-IQ" b="1">
                <a:solidFill>
                  <a:srgbClr val="00B0F0"/>
                </a:solidFill>
                <a:latin typeface="Calibri" pitchFamily="34" charset="0"/>
              </a:rPr>
              <a:t>بدء دمج المراسلات</a:t>
            </a:r>
            <a:r>
              <a:rPr lang="ar-YE" altLang="ar-IQ" b="1">
                <a:latin typeface="Calibri" pitchFamily="34" charset="0"/>
              </a:rPr>
              <a:t>) من مجموعة (</a:t>
            </a:r>
            <a:r>
              <a:rPr lang="ar-YE" altLang="ar-IQ" b="1">
                <a:solidFill>
                  <a:srgbClr val="00B0F0"/>
                </a:solidFill>
                <a:latin typeface="Calibri" pitchFamily="34" charset="0"/>
              </a:rPr>
              <a:t>مراسلات</a:t>
            </a:r>
            <a:r>
              <a:rPr lang="ar-YE" altLang="ar-IQ" b="1">
                <a:latin typeface="Calibri" pitchFamily="34" charset="0"/>
              </a:rPr>
              <a:t>), لتظهر سلسلة خيارات الدمج أقصى يمين الشاشة.</a:t>
            </a:r>
          </a:p>
        </p:txBody>
      </p:sp>
      <p:grpSp>
        <p:nvGrpSpPr>
          <p:cNvPr id="2" name="مجموعة 12"/>
          <p:cNvGrpSpPr>
            <a:grpSpLocks/>
          </p:cNvGrpSpPr>
          <p:nvPr/>
        </p:nvGrpSpPr>
        <p:grpSpPr bwMode="auto">
          <a:xfrm>
            <a:off x="1187450" y="1484313"/>
            <a:ext cx="6048375" cy="1990725"/>
            <a:chOff x="1187624" y="1484784"/>
            <a:chExt cx="6048672" cy="1990725"/>
          </a:xfrm>
        </p:grpSpPr>
        <p:pic>
          <p:nvPicPr>
            <p:cNvPr id="9933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4" y="1484784"/>
              <a:ext cx="28765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رابط بشكل مرفق 10"/>
            <p:cNvCxnSpPr/>
            <p:nvPr/>
          </p:nvCxnSpPr>
          <p:spPr>
            <a:xfrm rot="10800000">
              <a:off x="3924608" y="2276946"/>
              <a:ext cx="3311688" cy="215900"/>
            </a:xfrm>
            <a:prstGeom prst="bentConnector3">
              <a:avLst>
                <a:gd name="adj1" fmla="val 92470"/>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816204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nodeType="withEffect">
                                  <p:stCondLst>
                                    <p:cond delay="0"/>
                                  </p:stCondLst>
                                  <p:childTnLst>
                                    <p:set>
                                      <p:cBhvr>
                                        <p:cTn id="17" dur="1" fill="hold">
                                          <p:stCondLst>
                                            <p:cond delay="0"/>
                                          </p:stCondLst>
                                        </p:cTn>
                                        <p:tgtEl>
                                          <p:spTgt spid="115715"/>
                                        </p:tgtEl>
                                        <p:attrNameLst>
                                          <p:attrName>style.visibility</p:attrName>
                                        </p:attrNameLst>
                                      </p:cBhvr>
                                      <p:to>
                                        <p:strVal val="visible"/>
                                      </p:to>
                                    </p:set>
                                    <p:animEffect transition="in" filter="blinds(horizontal)">
                                      <p:cBhvr>
                                        <p:cTn id="18" dur="5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7"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3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350" y="1628775"/>
            <a:ext cx="27813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3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4292600"/>
            <a:ext cx="225742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7"/>
          <p:cNvSpPr>
            <a:spLocks noChangeArrowheads="1"/>
          </p:cNvSpPr>
          <p:nvPr/>
        </p:nvSpPr>
        <p:spPr bwMode="auto">
          <a:xfrm>
            <a:off x="4067175" y="2349500"/>
            <a:ext cx="4572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r>
              <a:rPr lang="ar-SA" altLang="ar-IQ" b="1">
                <a:latin typeface="Calibri" pitchFamily="34" charset="0"/>
              </a:rPr>
              <a:t>9</a:t>
            </a:r>
            <a:r>
              <a:rPr lang="ar-YE" altLang="ar-IQ" b="1">
                <a:latin typeface="Calibri" pitchFamily="34" charset="0"/>
              </a:rPr>
              <a:t>.انتقل بواسطة النقر على زر (</a:t>
            </a:r>
            <a:r>
              <a:rPr lang="ar-YE" altLang="ar-IQ" b="1">
                <a:solidFill>
                  <a:srgbClr val="00B0F0"/>
                </a:solidFill>
                <a:latin typeface="Calibri" pitchFamily="34" charset="0"/>
              </a:rPr>
              <a:t>التالي</a:t>
            </a:r>
            <a:r>
              <a:rPr lang="ar-YE" altLang="ar-IQ" b="1">
                <a:latin typeface="Calibri" pitchFamily="34" charset="0"/>
              </a:rPr>
              <a:t>) لحين الوصول إلى نقطة </a:t>
            </a:r>
            <a:r>
              <a:rPr lang="ar-YE" altLang="ar-IQ" b="1">
                <a:solidFill>
                  <a:srgbClr val="00B0F0"/>
                </a:solidFill>
                <a:latin typeface="Calibri" pitchFamily="34" charset="0"/>
              </a:rPr>
              <a:t>6/6</a:t>
            </a:r>
            <a:r>
              <a:rPr lang="ar-YE" altLang="ar-IQ" b="1">
                <a:latin typeface="Calibri" pitchFamily="34" charset="0"/>
              </a:rPr>
              <a:t>, ثم انقر على زر (</a:t>
            </a:r>
            <a:r>
              <a:rPr lang="ar-YE" altLang="ar-IQ" b="1">
                <a:solidFill>
                  <a:srgbClr val="00B0F0"/>
                </a:solidFill>
                <a:latin typeface="Calibri" pitchFamily="34" charset="0"/>
              </a:rPr>
              <a:t>تحرير رسائل فردية</a:t>
            </a:r>
            <a:r>
              <a:rPr lang="ar-YE" altLang="ar-IQ" b="1">
                <a:latin typeface="Calibri" pitchFamily="34" charset="0"/>
              </a:rPr>
              <a:t>) ليظهر مربع حوار (</a:t>
            </a:r>
            <a:r>
              <a:rPr lang="ar-YE" altLang="ar-IQ" b="1">
                <a:solidFill>
                  <a:srgbClr val="00B0F0"/>
                </a:solidFill>
                <a:latin typeface="Calibri" pitchFamily="34" charset="0"/>
              </a:rPr>
              <a:t>دمج بالمستند الجديد</a:t>
            </a:r>
            <a:r>
              <a:rPr lang="ar-YE" altLang="ar-IQ" b="1">
                <a:latin typeface="Calibri" pitchFamily="34" charset="0"/>
              </a:rPr>
              <a:t>).</a:t>
            </a:r>
          </a:p>
        </p:txBody>
      </p:sp>
      <p:cxnSp>
        <p:nvCxnSpPr>
          <p:cNvPr id="10" name="رابط كسهم مستقيم 9"/>
          <p:cNvCxnSpPr/>
          <p:nvPr/>
        </p:nvCxnSpPr>
        <p:spPr>
          <a:xfrm rot="5400000">
            <a:off x="6263481" y="3752057"/>
            <a:ext cx="936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474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116739"/>
                                        </p:tgtEl>
                                        <p:attrNameLst>
                                          <p:attrName>style.visibility</p:attrName>
                                        </p:attrNameLst>
                                      </p:cBhvr>
                                      <p:to>
                                        <p:strVal val="visible"/>
                                      </p:to>
                                    </p:set>
                                    <p:animEffect transition="in" filter="checkerboard(across)">
                                      <p:cBhvr>
                                        <p:cTn id="10" dur="500"/>
                                        <p:tgtEl>
                                          <p:spTgt spid="116739"/>
                                        </p:tgtEl>
                                      </p:cBhvr>
                                    </p:animEffect>
                                  </p:childTnLst>
                                </p:cTn>
                              </p:par>
                              <p:par>
                                <p:cTn id="11" presetID="5" presetClass="entr" presetSubtype="10" fill="hold" nodeType="withEffect">
                                  <p:stCondLst>
                                    <p:cond delay="0"/>
                                  </p:stCondLst>
                                  <p:childTnLst>
                                    <p:set>
                                      <p:cBhvr>
                                        <p:cTn id="12" dur="1" fill="hold">
                                          <p:stCondLst>
                                            <p:cond delay="0"/>
                                          </p:stCondLst>
                                        </p:cTn>
                                        <p:tgtEl>
                                          <p:spTgt spid="116738"/>
                                        </p:tgtEl>
                                        <p:attrNameLst>
                                          <p:attrName>style.visibility</p:attrName>
                                        </p:attrNameLst>
                                      </p:cBhvr>
                                      <p:to>
                                        <p:strVal val="visible"/>
                                      </p:to>
                                    </p:set>
                                    <p:animEffect transition="in" filter="checkerboard(across)">
                                      <p:cBhvr>
                                        <p:cTn id="13" dur="500"/>
                                        <p:tgtEl>
                                          <p:spTgt spid="11673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1"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6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1773238"/>
            <a:ext cx="28860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دبوس زينة 6"/>
          <p:cNvSpPr/>
          <p:nvPr/>
        </p:nvSpPr>
        <p:spPr>
          <a:xfrm>
            <a:off x="1619250" y="4221163"/>
            <a:ext cx="6696075" cy="1655762"/>
          </a:xfrm>
          <a:prstGeom prst="plaqu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sz="3200" dirty="0">
              <a:solidFill>
                <a:srgbClr val="FF0000"/>
              </a:solidFill>
              <a:latin typeface="Andalus" pitchFamily="18" charset="-78"/>
              <a:cs typeface="Andalus" pitchFamily="18" charset="-78"/>
            </a:endParaRPr>
          </a:p>
          <a:p>
            <a:pPr algn="ctr" fontAlgn="auto">
              <a:spcBef>
                <a:spcPts val="0"/>
              </a:spcBef>
              <a:spcAft>
                <a:spcPts val="0"/>
              </a:spcAft>
              <a:defRPr/>
            </a:pPr>
            <a:r>
              <a:rPr lang="ar-SA" sz="2400" dirty="0">
                <a:solidFill>
                  <a:srgbClr val="FF0000"/>
                </a:solidFill>
                <a:latin typeface="Andalus" pitchFamily="18" charset="-78"/>
                <a:cs typeface="Andalus" pitchFamily="18" charset="-78"/>
              </a:rPr>
              <a:t>(ملاحظة)</a:t>
            </a:r>
          </a:p>
          <a:p>
            <a:pPr algn="ctr" fontAlgn="auto">
              <a:spcBef>
                <a:spcPts val="0"/>
              </a:spcBef>
              <a:spcAft>
                <a:spcPts val="0"/>
              </a:spcAft>
              <a:defRPr/>
            </a:pPr>
            <a:endParaRPr lang="ar-SA" b="1" dirty="0">
              <a:solidFill>
                <a:schemeClr val="tx1"/>
              </a:solidFill>
            </a:endParaRPr>
          </a:p>
          <a:p>
            <a:pPr>
              <a:buFont typeface="Wingdings" pitchFamily="2" charset="2"/>
              <a:buChar char="Ø"/>
              <a:defRPr/>
            </a:pPr>
            <a:r>
              <a:rPr lang="ar-YE" b="1" dirty="0">
                <a:solidFill>
                  <a:schemeClr val="tx1"/>
                </a:solidFill>
              </a:rPr>
              <a:t>الواصلة تحفظ تنسيق النص وصحته بحيث لا يتم تقسيم الكلمة إلى قسمين مما ينتج عنه خطأ، وتُستخدم في اللغة الإنجليزية علامة (</a:t>
            </a:r>
            <a:r>
              <a:rPr lang="ar-YE" b="1" dirty="0">
                <a:solidFill>
                  <a:srgbClr val="00B0F0"/>
                </a:solidFill>
              </a:rPr>
              <a:t>-</a:t>
            </a:r>
            <a:r>
              <a:rPr lang="ar-YE" b="1" dirty="0">
                <a:solidFill>
                  <a:schemeClr val="tx1"/>
                </a:solidFill>
              </a:rPr>
              <a:t>) للوصل بين حروف الكلمات.</a:t>
            </a:r>
          </a:p>
          <a:p>
            <a:pPr algn="justLow" fontAlgn="auto">
              <a:spcBef>
                <a:spcPts val="0"/>
              </a:spcBef>
              <a:spcAft>
                <a:spcPts val="0"/>
              </a:spcAft>
              <a:defRPr/>
            </a:pPr>
            <a:endParaRPr lang="ar-YE" sz="1700" b="1" dirty="0">
              <a:solidFill>
                <a:schemeClr val="tx1"/>
              </a:solidFill>
            </a:endParaRPr>
          </a:p>
          <a:p>
            <a:pPr fontAlgn="auto">
              <a:spcBef>
                <a:spcPts val="0"/>
              </a:spcBef>
              <a:spcAft>
                <a:spcPts val="0"/>
              </a:spcAft>
              <a:defRPr/>
            </a:pPr>
            <a:endParaRPr lang="ar-SA" sz="1700" b="1" dirty="0">
              <a:solidFill>
                <a:schemeClr val="tx1"/>
              </a:solidFill>
            </a:endParaRPr>
          </a:p>
          <a:p>
            <a:pPr fontAlgn="auto">
              <a:spcBef>
                <a:spcPts val="0"/>
              </a:spcBef>
              <a:spcAft>
                <a:spcPts val="0"/>
              </a:spcAft>
              <a:defRPr/>
            </a:pPr>
            <a:endParaRPr lang="ar-SA" sz="1700" b="1" dirty="0">
              <a:solidFill>
                <a:schemeClr val="tx1"/>
              </a:solidFill>
            </a:endParaRPr>
          </a:p>
        </p:txBody>
      </p:sp>
      <p:sp>
        <p:nvSpPr>
          <p:cNvPr id="8" name="مستطيل 7"/>
          <p:cNvSpPr>
            <a:spLocks noChangeArrowheads="1"/>
          </p:cNvSpPr>
          <p:nvPr/>
        </p:nvSpPr>
        <p:spPr bwMode="auto">
          <a:xfrm>
            <a:off x="4356100" y="2146300"/>
            <a:ext cx="4572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IQ" b="1">
                <a:latin typeface="Calibri" pitchFamily="34" charset="0"/>
              </a:rPr>
              <a:t>10</a:t>
            </a:r>
            <a:r>
              <a:rPr lang="ar-YE" altLang="ar-IQ" b="1">
                <a:latin typeface="Calibri" pitchFamily="34" charset="0"/>
              </a:rPr>
              <a:t>. انقر(</a:t>
            </a:r>
            <a:r>
              <a:rPr lang="ar-YE" altLang="ar-IQ" b="1">
                <a:solidFill>
                  <a:srgbClr val="00B0F0"/>
                </a:solidFill>
                <a:latin typeface="Calibri" pitchFamily="34" charset="0"/>
              </a:rPr>
              <a:t>موافق</a:t>
            </a:r>
            <a:r>
              <a:rPr lang="ar-YE" altLang="ar-IQ" b="1">
                <a:latin typeface="Calibri" pitchFamily="34" charset="0"/>
              </a:rPr>
              <a:t>) على مربع حوار (</a:t>
            </a:r>
            <a:r>
              <a:rPr lang="ar-YE" altLang="ar-IQ" b="1">
                <a:solidFill>
                  <a:srgbClr val="00B0F0"/>
                </a:solidFill>
                <a:latin typeface="Calibri" pitchFamily="34" charset="0"/>
              </a:rPr>
              <a:t>دمج بالمستند الجديد</a:t>
            </a:r>
            <a:r>
              <a:rPr lang="ar-YE" altLang="ar-IQ" b="1">
                <a:latin typeface="Calibri" pitchFamily="34" charset="0"/>
              </a:rPr>
              <a:t>) ليتم مباشرة تكوين مستند ج</a:t>
            </a:r>
            <a:r>
              <a:rPr lang="ar-SA" altLang="ar-IQ" b="1">
                <a:latin typeface="Calibri" pitchFamily="34" charset="0"/>
              </a:rPr>
              <a:t>د</a:t>
            </a:r>
            <a:r>
              <a:rPr lang="ar-YE" altLang="ar-IQ" b="1">
                <a:latin typeface="Calibri" pitchFamily="34" charset="0"/>
              </a:rPr>
              <a:t>يد يحمل صفحات بعدد صفوف مستند (</a:t>
            </a:r>
            <a:r>
              <a:rPr lang="ar-YE" altLang="ar-IQ" b="1">
                <a:solidFill>
                  <a:srgbClr val="00B0F0"/>
                </a:solidFill>
                <a:latin typeface="Calibri" pitchFamily="34" charset="0"/>
              </a:rPr>
              <a:t>المصدر</a:t>
            </a:r>
            <a:r>
              <a:rPr lang="ar-YE" altLang="ar-IQ" b="1">
                <a:latin typeface="Calibri" pitchFamily="34" charset="0"/>
              </a:rPr>
              <a:t>). </a:t>
            </a:r>
          </a:p>
        </p:txBody>
      </p:sp>
    </p:spTree>
    <p:extLst>
      <p:ext uri="{BB962C8B-B14F-4D97-AF65-F5344CB8AC3E}">
        <p14:creationId xmlns:p14="http://schemas.microsoft.com/office/powerpoint/2010/main" val="13763395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linds(horizontal)">
                                      <p:cBhvr>
                                        <p:cTn id="7" dur="500"/>
                                        <p:tgtEl>
                                          <p:spTgt spid="1177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0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0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05"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7" name="مستطيل 6"/>
          <p:cNvSpPr/>
          <p:nvPr/>
        </p:nvSpPr>
        <p:spPr>
          <a:xfrm>
            <a:off x="900113" y="1844675"/>
            <a:ext cx="8064500" cy="4408488"/>
          </a:xfrm>
          <a:prstGeom prst="rect">
            <a:avLst/>
          </a:prstGeom>
        </p:spPr>
        <p:txBody>
          <a:bodyPr>
            <a:spAutoFit/>
          </a:bodyPr>
          <a:lstStyle/>
          <a:p>
            <a:pPr algn="justLow">
              <a:defRPr/>
            </a:pPr>
            <a:r>
              <a:rPr lang="ar-SA" sz="1650" b="1" dirty="0">
                <a:latin typeface="Calibri" pitchFamily="34" charset="0"/>
              </a:rPr>
              <a:t>1.</a:t>
            </a:r>
            <a:r>
              <a:rPr lang="ar-YE" sz="1650" b="1" dirty="0">
                <a:latin typeface="Calibri" pitchFamily="34" charset="0"/>
              </a:rPr>
              <a:t>شغل برنامج (</a:t>
            </a:r>
            <a:r>
              <a:rPr lang="ar-YE" sz="1650" b="1" dirty="0">
                <a:solidFill>
                  <a:srgbClr val="00B0F0"/>
                </a:solidFill>
                <a:latin typeface="Calibri" pitchFamily="34" charset="0"/>
              </a:rPr>
              <a:t>معالج النصوص</a:t>
            </a:r>
            <a:r>
              <a:rPr lang="ar-YE" sz="1650" b="1" dirty="0">
                <a:latin typeface="Calibri" pitchFamily="34" charset="0"/>
              </a:rPr>
              <a:t>) ثم ابدأ بالتعرف على مكونات الشاشة الرئيس</a:t>
            </a:r>
            <a:r>
              <a:rPr lang="ar-SA" sz="1650" b="1" dirty="0">
                <a:latin typeface="Calibri" pitchFamily="34" charset="0"/>
              </a:rPr>
              <a:t>ي</a:t>
            </a:r>
            <a:r>
              <a:rPr lang="ar-YE" sz="1650" b="1" dirty="0">
                <a:latin typeface="Calibri" pitchFamily="34" charset="0"/>
              </a:rPr>
              <a:t>ة للبرنامج</a:t>
            </a:r>
            <a:r>
              <a:rPr lang="ar-SA" sz="1650" b="1" dirty="0">
                <a:latin typeface="Calibri" pitchFamily="34" charset="0"/>
              </a:rPr>
              <a:t>؟</a:t>
            </a:r>
            <a:endParaRPr lang="ar-YE" sz="1650" b="1" dirty="0">
              <a:latin typeface="Calibri" pitchFamily="34" charset="0"/>
            </a:endParaRPr>
          </a:p>
          <a:p>
            <a:pPr algn="justLow">
              <a:defRPr/>
            </a:pPr>
            <a:r>
              <a:rPr lang="ar-YE" sz="1650" b="1" dirty="0">
                <a:latin typeface="Calibri" pitchFamily="34" charset="0"/>
              </a:rPr>
              <a:t>2.</a:t>
            </a:r>
            <a:r>
              <a:rPr lang="ar-SA" sz="1650" b="1" dirty="0">
                <a:latin typeface="Calibri" pitchFamily="34" charset="0"/>
              </a:rPr>
              <a:t>أ</a:t>
            </a:r>
            <a:r>
              <a:rPr lang="ar-YE" sz="1650" b="1" dirty="0">
                <a:latin typeface="Calibri" pitchFamily="34" charset="0"/>
              </a:rPr>
              <a:t>كتب ثلاثة أسطر عن أي موضوع تختاره</a:t>
            </a:r>
            <a:r>
              <a:rPr lang="ar-SA" sz="1650" b="1" dirty="0">
                <a:latin typeface="Calibri" pitchFamily="34" charset="0"/>
              </a:rPr>
              <a:t>؟</a:t>
            </a:r>
            <a:endParaRPr lang="ar-YE" sz="1650" b="1" dirty="0">
              <a:latin typeface="Calibri" pitchFamily="34" charset="0"/>
            </a:endParaRPr>
          </a:p>
          <a:p>
            <a:pPr algn="justLow">
              <a:defRPr/>
            </a:pPr>
            <a:r>
              <a:rPr lang="ar-YE" sz="1650" b="1" dirty="0">
                <a:latin typeface="Calibri" pitchFamily="34" charset="0"/>
              </a:rPr>
              <a:t>3.ابدأ بالتنقل خلال النص المكتوب على الصفحة</a:t>
            </a:r>
            <a:r>
              <a:rPr lang="ar-SA" sz="1650" b="1" dirty="0">
                <a:latin typeface="Calibri" pitchFamily="34" charset="0"/>
              </a:rPr>
              <a:t>؟</a:t>
            </a:r>
            <a:endParaRPr lang="ar-YE" sz="1650" b="1" dirty="0">
              <a:latin typeface="Calibri" pitchFamily="34" charset="0"/>
            </a:endParaRPr>
          </a:p>
          <a:p>
            <a:pPr algn="justLow">
              <a:defRPr/>
            </a:pPr>
            <a:r>
              <a:rPr lang="ar-YE" sz="1650" b="1" dirty="0">
                <a:latin typeface="Calibri" pitchFamily="34" charset="0"/>
              </a:rPr>
              <a:t>4.أغلق المستند دون حفظ التغييرات, ثم أغلق البرنامج</a:t>
            </a:r>
            <a:r>
              <a:rPr lang="ar-SA" sz="1650" b="1" dirty="0">
                <a:latin typeface="Calibri" pitchFamily="34" charset="0"/>
              </a:rPr>
              <a:t>؟</a:t>
            </a:r>
          </a:p>
          <a:p>
            <a:pPr>
              <a:defRPr/>
            </a:pPr>
            <a:r>
              <a:rPr lang="ar-SA" sz="1650" b="1" dirty="0">
                <a:latin typeface="Calibri" pitchFamily="34" charset="0"/>
              </a:rPr>
              <a:t>5.</a:t>
            </a:r>
            <a:r>
              <a:rPr lang="ar-YE" sz="1650" b="1" dirty="0">
                <a:latin typeface="Calibri" pitchFamily="34" charset="0"/>
              </a:rPr>
              <a:t>شغل برنامج (</a:t>
            </a:r>
            <a:r>
              <a:rPr lang="ar-YE" sz="1650" b="1" dirty="0">
                <a:solidFill>
                  <a:srgbClr val="00B0F0"/>
                </a:solidFill>
                <a:latin typeface="Calibri" pitchFamily="34" charset="0"/>
              </a:rPr>
              <a:t>معالج النصوص</a:t>
            </a:r>
            <a:r>
              <a:rPr lang="ar-YE" sz="1650" b="1" dirty="0">
                <a:latin typeface="Calibri" pitchFamily="34" charset="0"/>
              </a:rPr>
              <a:t>) ثم ابدأ بالتعرف على مكونات الشاشة الرئيس</a:t>
            </a:r>
            <a:r>
              <a:rPr lang="ar-SA" sz="1650" b="1" dirty="0">
                <a:latin typeface="Calibri" pitchFamily="34" charset="0"/>
              </a:rPr>
              <a:t>ي</a:t>
            </a:r>
            <a:r>
              <a:rPr lang="ar-YE" sz="1650" b="1" dirty="0">
                <a:latin typeface="Calibri" pitchFamily="34" charset="0"/>
              </a:rPr>
              <a:t>ة للبرنامج</a:t>
            </a:r>
            <a:r>
              <a:rPr lang="ar-SA" sz="1650" b="1" dirty="0">
                <a:latin typeface="Calibri" pitchFamily="34" charset="0"/>
              </a:rPr>
              <a:t>؟</a:t>
            </a:r>
            <a:endParaRPr lang="ar-YE" sz="1650" b="1" dirty="0">
              <a:latin typeface="Calibri" pitchFamily="34" charset="0"/>
            </a:endParaRPr>
          </a:p>
          <a:p>
            <a:pPr marL="342900" indent="-342900">
              <a:defRPr/>
            </a:pPr>
            <a:r>
              <a:rPr lang="ar-SA" sz="1650" b="1" dirty="0">
                <a:latin typeface="Calibri" pitchFamily="34" charset="0"/>
              </a:rPr>
              <a:t>6.أ</a:t>
            </a:r>
            <a:r>
              <a:rPr lang="ar-YE" sz="1650" b="1" dirty="0">
                <a:latin typeface="Calibri" pitchFamily="34" charset="0"/>
              </a:rPr>
              <a:t>كتب ثلاثة أسطر عن أي موضوع تختاره</a:t>
            </a:r>
            <a:r>
              <a:rPr lang="ar-SA" sz="1650" b="1" dirty="0">
                <a:latin typeface="Calibri" pitchFamily="34" charset="0"/>
              </a:rPr>
              <a:t>؟</a:t>
            </a:r>
          </a:p>
          <a:p>
            <a:pPr marL="342900" indent="-342900">
              <a:defRPr/>
            </a:pPr>
            <a:r>
              <a:rPr lang="ar-SA" sz="1650" b="1" dirty="0">
                <a:latin typeface="Calibri" pitchFamily="34" charset="0"/>
              </a:rPr>
              <a:t>7.</a:t>
            </a:r>
            <a:r>
              <a:rPr lang="ar-YE" sz="1650" b="1" dirty="0">
                <a:latin typeface="Calibri" pitchFamily="34" charset="0"/>
              </a:rPr>
              <a:t>ابدأ بالتنقل خلال النص المكتوب على الصفحة</a:t>
            </a:r>
            <a:r>
              <a:rPr lang="ar-SA" sz="1650" b="1" dirty="0">
                <a:latin typeface="Calibri" pitchFamily="34" charset="0"/>
              </a:rPr>
              <a:t>؟</a:t>
            </a:r>
            <a:endParaRPr lang="ar-YE" sz="1650" b="1" dirty="0">
              <a:latin typeface="Calibri" pitchFamily="34" charset="0"/>
            </a:endParaRPr>
          </a:p>
          <a:p>
            <a:pPr marL="342900" indent="-342900">
              <a:defRPr/>
            </a:pPr>
            <a:r>
              <a:rPr lang="ar-SA" sz="1650" b="1" dirty="0">
                <a:latin typeface="Calibri" pitchFamily="34" charset="0"/>
              </a:rPr>
              <a:t>8.</a:t>
            </a:r>
            <a:r>
              <a:rPr lang="ar-YE" sz="1650" b="1" dirty="0">
                <a:latin typeface="Calibri" pitchFamily="34" charset="0"/>
              </a:rPr>
              <a:t>أغلق المستند دون حفظ التغييرات, ثم أغلق البرنامج</a:t>
            </a:r>
            <a:r>
              <a:rPr lang="ar-SA" sz="1650" b="1" dirty="0">
                <a:latin typeface="Calibri" pitchFamily="34" charset="0"/>
              </a:rPr>
              <a:t>؟</a:t>
            </a:r>
          </a:p>
          <a:p>
            <a:pPr>
              <a:defRPr/>
            </a:pPr>
            <a:r>
              <a:rPr lang="ar-SA" sz="1650" b="1" dirty="0">
                <a:latin typeface="Calibri" pitchFamily="34" charset="0"/>
              </a:rPr>
              <a:t>9.</a:t>
            </a:r>
            <a:r>
              <a:rPr lang="ar-YE" sz="1650" b="1" dirty="0">
                <a:latin typeface="Calibri" pitchFamily="34" charset="0"/>
              </a:rPr>
              <a:t>شغّل برنامج (</a:t>
            </a:r>
            <a:r>
              <a:rPr lang="ar-YE" sz="1650" b="1" dirty="0">
                <a:solidFill>
                  <a:srgbClr val="00B0F0"/>
                </a:solidFill>
                <a:latin typeface="Calibri" pitchFamily="34" charset="0"/>
              </a:rPr>
              <a:t>معالج النصوص</a:t>
            </a:r>
            <a:r>
              <a:rPr lang="ar-YE" sz="1650" b="1" dirty="0">
                <a:latin typeface="Calibri" pitchFamily="34" charset="0"/>
              </a:rPr>
              <a:t>)، ثم </a:t>
            </a:r>
            <a:r>
              <a:rPr lang="ar-SA" sz="1650" b="1" dirty="0">
                <a:latin typeface="Calibri" pitchFamily="34" charset="0"/>
              </a:rPr>
              <a:t>أ</a:t>
            </a:r>
            <a:r>
              <a:rPr lang="ar-YE" sz="1650" b="1" dirty="0">
                <a:latin typeface="Calibri" pitchFamily="34" charset="0"/>
              </a:rPr>
              <a:t>كتب رسالة موجهة إلى أحد الأصدقاء بحيث تتضمن (</a:t>
            </a:r>
            <a:r>
              <a:rPr lang="ar-YE" sz="1650" b="1" dirty="0">
                <a:solidFill>
                  <a:srgbClr val="00B0F0"/>
                </a:solidFill>
                <a:latin typeface="Calibri" pitchFamily="34" charset="0"/>
              </a:rPr>
              <a:t>عنوان، محتوى الرسالة، خاتمة</a:t>
            </a:r>
            <a:r>
              <a:rPr lang="ar-YE" sz="1650" b="1" dirty="0">
                <a:latin typeface="Calibri" pitchFamily="34" charset="0"/>
              </a:rPr>
              <a:t>)؟</a:t>
            </a:r>
          </a:p>
          <a:p>
            <a:pPr>
              <a:defRPr/>
            </a:pPr>
            <a:r>
              <a:rPr lang="ar-SA" sz="1650" b="1" dirty="0">
                <a:latin typeface="Calibri" pitchFamily="34" charset="0"/>
              </a:rPr>
              <a:t>10</a:t>
            </a:r>
            <a:r>
              <a:rPr lang="ar-YE" sz="1650" b="1" dirty="0">
                <a:latin typeface="Calibri" pitchFamily="34" charset="0"/>
              </a:rPr>
              <a:t>.ابدأ بتنسيق الرسالة كما يلي:</a:t>
            </a:r>
          </a:p>
          <a:p>
            <a:pPr>
              <a:defRPr/>
            </a:pPr>
            <a:r>
              <a:rPr lang="ar-YE" sz="1650" b="1" dirty="0">
                <a:latin typeface="Calibri" pitchFamily="34" charset="0"/>
              </a:rPr>
              <a:t>أ. العنوان</a:t>
            </a:r>
            <a:r>
              <a:rPr lang="ar-SA" sz="1650" b="1" dirty="0">
                <a:latin typeface="Calibri" pitchFamily="34" charset="0"/>
              </a:rPr>
              <a:t>:</a:t>
            </a:r>
            <a:r>
              <a:rPr lang="ar-YE" sz="1650" b="1" dirty="0">
                <a:latin typeface="Calibri" pitchFamily="34" charset="0"/>
              </a:rPr>
              <a:t> (</a:t>
            </a:r>
            <a:r>
              <a:rPr lang="ar-YE" sz="1650" b="1" dirty="0">
                <a:solidFill>
                  <a:srgbClr val="00B0F0"/>
                </a:solidFill>
                <a:latin typeface="Calibri" pitchFamily="34" charset="0"/>
              </a:rPr>
              <a:t>عريض، تسطير، حجم خط: 16، توسيط</a:t>
            </a:r>
            <a:r>
              <a:rPr lang="ar-YE" sz="1650" b="1" dirty="0">
                <a:latin typeface="Calibri" pitchFamily="34" charset="0"/>
              </a:rPr>
              <a:t>)؟</a:t>
            </a:r>
          </a:p>
          <a:p>
            <a:pPr>
              <a:defRPr/>
            </a:pPr>
            <a:r>
              <a:rPr lang="ar-YE" sz="1650" b="1" dirty="0">
                <a:latin typeface="Calibri" pitchFamily="34" charset="0"/>
              </a:rPr>
              <a:t>ب. محتوى الرسالة: (</a:t>
            </a:r>
            <a:r>
              <a:rPr lang="ar-YE" sz="1650" b="1" dirty="0">
                <a:solidFill>
                  <a:srgbClr val="00B0F0"/>
                </a:solidFill>
                <a:latin typeface="Calibri" pitchFamily="34" charset="0"/>
              </a:rPr>
              <a:t>حجم خط 14، ضبط الكل</a:t>
            </a:r>
            <a:r>
              <a:rPr lang="ar-YE" sz="1650" b="1" dirty="0">
                <a:latin typeface="Calibri" pitchFamily="34" charset="0"/>
              </a:rPr>
              <a:t>)؟</a:t>
            </a:r>
          </a:p>
          <a:p>
            <a:pPr>
              <a:defRPr/>
            </a:pPr>
            <a:r>
              <a:rPr lang="ar-YE" sz="1650" b="1" dirty="0">
                <a:latin typeface="Calibri" pitchFamily="34" charset="0"/>
              </a:rPr>
              <a:t>ج. الخاتمة: (</a:t>
            </a:r>
            <a:r>
              <a:rPr lang="ar-YE" sz="1650" b="1" dirty="0">
                <a:solidFill>
                  <a:srgbClr val="00B0F0"/>
                </a:solidFill>
                <a:latin typeface="Calibri" pitchFamily="34" charset="0"/>
              </a:rPr>
              <a:t>عريض، حجم خط 16، محاذاة إلى اليسار</a:t>
            </a:r>
            <a:r>
              <a:rPr lang="ar-YE" sz="1650" b="1" dirty="0">
                <a:latin typeface="Calibri" pitchFamily="34" charset="0"/>
              </a:rPr>
              <a:t>)؟</a:t>
            </a:r>
          </a:p>
          <a:p>
            <a:pPr marL="342900" indent="-342900">
              <a:defRPr/>
            </a:pPr>
            <a:r>
              <a:rPr lang="ar-SA" sz="1650" b="1" dirty="0">
                <a:latin typeface="Calibri" pitchFamily="34" charset="0"/>
              </a:rPr>
              <a:t>11.</a:t>
            </a:r>
            <a:r>
              <a:rPr lang="ar-YE" sz="1650" b="1" dirty="0">
                <a:latin typeface="Calibri" pitchFamily="34" charset="0"/>
              </a:rPr>
              <a:t>حدّد كامل النص المكتوب على صفحة المستند ثم ابدأ بالتحول بين الفقرة العربية والفقرة الإنجليزية ماذا تلاحظ؟</a:t>
            </a:r>
            <a:endParaRPr lang="ar-SA" sz="1650" b="1" dirty="0">
              <a:latin typeface="Calibri" pitchFamily="34" charset="0"/>
            </a:endParaRPr>
          </a:p>
          <a:p>
            <a:pPr marL="342900" indent="-342900">
              <a:defRPr/>
            </a:pPr>
            <a:r>
              <a:rPr lang="ar-SA" sz="1650" b="1" dirty="0">
                <a:latin typeface="Calibri" pitchFamily="34" charset="0"/>
              </a:rPr>
              <a:t>12. أ</a:t>
            </a:r>
            <a:r>
              <a:rPr lang="ar-YE" sz="1650" b="1" dirty="0">
                <a:latin typeface="Calibri" pitchFamily="34" charset="0"/>
              </a:rPr>
              <a:t>كتب اسمك باللغة العربية ثم غيّر لغة الكتابة </a:t>
            </a:r>
            <a:r>
              <a:rPr lang="ar-YE" sz="1650" b="1" dirty="0" err="1">
                <a:latin typeface="Calibri" pitchFamily="34" charset="0"/>
              </a:rPr>
              <a:t>و</a:t>
            </a:r>
            <a:r>
              <a:rPr lang="ar-SA" sz="1650" b="1" dirty="0">
                <a:latin typeface="Calibri" pitchFamily="34" charset="0"/>
              </a:rPr>
              <a:t>أ</a:t>
            </a:r>
            <a:r>
              <a:rPr lang="ar-YE" sz="1650" b="1" dirty="0">
                <a:latin typeface="Calibri" pitchFamily="34" charset="0"/>
              </a:rPr>
              <a:t>كتب اسمك باللغة </a:t>
            </a:r>
            <a:r>
              <a:rPr lang="ar-SA" sz="1650" b="1" dirty="0">
                <a:latin typeface="Calibri" pitchFamily="34" charset="0"/>
              </a:rPr>
              <a:t>الإنجليزية</a:t>
            </a:r>
            <a:r>
              <a:rPr lang="ar-YE" sz="1650" b="1" dirty="0">
                <a:latin typeface="Calibri" pitchFamily="34" charset="0"/>
              </a:rPr>
              <a:t> (</a:t>
            </a:r>
            <a:r>
              <a:rPr lang="ar-YE" sz="1650" b="1" dirty="0">
                <a:solidFill>
                  <a:srgbClr val="00B0F0"/>
                </a:solidFill>
                <a:latin typeface="Calibri" pitchFamily="34" charset="0"/>
              </a:rPr>
              <a:t>في نهاية الصفحة</a:t>
            </a:r>
            <a:r>
              <a:rPr lang="ar-YE" sz="1650" b="1" dirty="0">
                <a:latin typeface="Calibri" pitchFamily="34" charset="0"/>
              </a:rPr>
              <a:t>)؟</a:t>
            </a:r>
          </a:p>
          <a:p>
            <a:pPr>
              <a:defRPr/>
            </a:pPr>
            <a:r>
              <a:rPr lang="ar-SA" sz="1650" b="1" dirty="0">
                <a:latin typeface="Calibri" pitchFamily="34" charset="0"/>
              </a:rPr>
              <a:t>13. </a:t>
            </a:r>
            <a:r>
              <a:rPr lang="ar-YE" sz="1650" b="1" dirty="0">
                <a:latin typeface="Calibri" pitchFamily="34" charset="0"/>
              </a:rPr>
              <a:t>احفظ المستند (</a:t>
            </a:r>
            <a:r>
              <a:rPr lang="ar-YE" sz="1650" b="1" dirty="0">
                <a:solidFill>
                  <a:srgbClr val="00B0F0"/>
                </a:solidFill>
                <a:latin typeface="Calibri" pitchFamily="34" charset="0"/>
              </a:rPr>
              <a:t>رسالة</a:t>
            </a:r>
            <a:r>
              <a:rPr lang="ar-YE" sz="1650" b="1" dirty="0">
                <a:latin typeface="Calibri" pitchFamily="34" charset="0"/>
              </a:rPr>
              <a:t> </a:t>
            </a:r>
            <a:r>
              <a:rPr lang="ar-YE" sz="1650" b="1" dirty="0">
                <a:solidFill>
                  <a:srgbClr val="00B0F0"/>
                </a:solidFill>
                <a:latin typeface="Calibri" pitchFamily="34" charset="0"/>
              </a:rPr>
              <a:t>إلى صديق</a:t>
            </a:r>
            <a:r>
              <a:rPr lang="ar-YE" sz="1650" b="1" dirty="0">
                <a:latin typeface="Calibri" pitchFamily="34" charset="0"/>
              </a:rPr>
              <a:t>) على مجلد المستندات أو سطح المكتب ثم أغلق البرنامج؟</a:t>
            </a:r>
          </a:p>
        </p:txBody>
      </p:sp>
    </p:spTree>
    <p:extLst>
      <p:ext uri="{BB962C8B-B14F-4D97-AF65-F5344CB8AC3E}">
        <p14:creationId xmlns:p14="http://schemas.microsoft.com/office/powerpoint/2010/main" val="39113888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2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29"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7" name="مستطيل 6"/>
          <p:cNvSpPr/>
          <p:nvPr/>
        </p:nvSpPr>
        <p:spPr>
          <a:xfrm>
            <a:off x="1116013" y="2060575"/>
            <a:ext cx="7667625" cy="3894138"/>
          </a:xfrm>
          <a:prstGeom prst="rect">
            <a:avLst/>
          </a:prstGeom>
        </p:spPr>
        <p:txBody>
          <a:bodyPr>
            <a:spAutoFit/>
          </a:bodyPr>
          <a:lstStyle/>
          <a:p>
            <a:pPr algn="justLow">
              <a:defRPr/>
            </a:pPr>
            <a:r>
              <a:rPr lang="ar-SA" sz="1650" b="1" dirty="0">
                <a:latin typeface="Calibri" pitchFamily="34" charset="0"/>
              </a:rPr>
              <a:t>14. أ</a:t>
            </a:r>
            <a:r>
              <a:rPr lang="ar-YE" sz="1650" b="1" dirty="0">
                <a:latin typeface="Calibri" pitchFamily="34" charset="0"/>
              </a:rPr>
              <a:t>طلب مستند جديد على برنامج </a:t>
            </a:r>
            <a:r>
              <a:rPr lang="ar-SA" sz="1650" b="1" dirty="0">
                <a:latin typeface="Calibri" pitchFamily="34" charset="0"/>
              </a:rPr>
              <a:t>(</a:t>
            </a:r>
            <a:r>
              <a:rPr lang="ar-YE" sz="1650" b="1" dirty="0">
                <a:solidFill>
                  <a:srgbClr val="00B0F0"/>
                </a:solidFill>
                <a:latin typeface="Calibri" pitchFamily="34" charset="0"/>
              </a:rPr>
              <a:t>معالج النصوص</a:t>
            </a:r>
            <a:r>
              <a:rPr lang="ar-SA" sz="1650" b="1" dirty="0">
                <a:latin typeface="Calibri" pitchFamily="34" charset="0"/>
              </a:rPr>
              <a:t>)</a:t>
            </a:r>
            <a:r>
              <a:rPr lang="ar-YE" sz="1650" b="1" dirty="0">
                <a:latin typeface="Calibri" pitchFamily="34" charset="0"/>
              </a:rPr>
              <a:t>، ثم</a:t>
            </a:r>
            <a:r>
              <a:rPr lang="ar-SA" sz="1650" b="1" dirty="0">
                <a:latin typeface="Calibri" pitchFamily="34" charset="0"/>
              </a:rPr>
              <a:t> أكتب </a:t>
            </a:r>
            <a:r>
              <a:rPr lang="ar-YE" sz="1650" b="1" dirty="0">
                <a:latin typeface="Calibri" pitchFamily="34" charset="0"/>
              </a:rPr>
              <a:t>جملة (</a:t>
            </a:r>
            <a:r>
              <a:rPr lang="ar-YE" sz="1650" b="1" dirty="0">
                <a:solidFill>
                  <a:srgbClr val="00B0F0"/>
                </a:solidFill>
                <a:latin typeface="Calibri" pitchFamily="34" charset="0"/>
              </a:rPr>
              <a:t>الحمدلله رب العالمين</a:t>
            </a:r>
            <a:r>
              <a:rPr lang="ar-YE" sz="1650" b="1" dirty="0">
                <a:latin typeface="Calibri" pitchFamily="34" charset="0"/>
              </a:rPr>
              <a:t>)، ثم </a:t>
            </a:r>
            <a:r>
              <a:rPr lang="ar-SA" sz="1650" b="1" dirty="0">
                <a:latin typeface="Calibri" pitchFamily="34" charset="0"/>
              </a:rPr>
              <a:t>أ</a:t>
            </a:r>
            <a:r>
              <a:rPr lang="ar-YE" sz="1650" b="1" dirty="0">
                <a:latin typeface="Calibri" pitchFamily="34" charset="0"/>
              </a:rPr>
              <a:t>كتب جملة (</a:t>
            </a:r>
            <a:r>
              <a:rPr lang="ar-YE" sz="1650" b="1" dirty="0">
                <a:solidFill>
                  <a:srgbClr val="00B0F0"/>
                </a:solidFill>
                <a:latin typeface="Calibri" pitchFamily="34" charset="0"/>
              </a:rPr>
              <a:t>بسم الله الرحمن الرحيم</a:t>
            </a:r>
            <a:r>
              <a:rPr lang="ar-YE" sz="1650" b="1" dirty="0">
                <a:latin typeface="Calibri" pitchFamily="34" charset="0"/>
              </a:rPr>
              <a:t>) على سطر جديد؟</a:t>
            </a:r>
          </a:p>
          <a:p>
            <a:pPr algn="justLow">
              <a:defRPr/>
            </a:pPr>
            <a:r>
              <a:rPr lang="ar-SA" sz="1650" b="1" dirty="0">
                <a:latin typeface="Calibri" pitchFamily="34" charset="0"/>
              </a:rPr>
              <a:t>15</a:t>
            </a:r>
            <a:r>
              <a:rPr lang="ar-YE" sz="1650" b="1" dirty="0">
                <a:latin typeface="Calibri" pitchFamily="34" charset="0"/>
              </a:rPr>
              <a:t>.انقل السطر الثاني بحيث يصبح قبل السطر الأول؟</a:t>
            </a:r>
          </a:p>
          <a:p>
            <a:pPr algn="justLow">
              <a:defRPr/>
            </a:pPr>
            <a:r>
              <a:rPr lang="ar-SA" sz="1650" b="1" dirty="0">
                <a:latin typeface="Calibri" pitchFamily="34" charset="0"/>
              </a:rPr>
              <a:t>16</a:t>
            </a:r>
            <a:r>
              <a:rPr lang="ar-YE" sz="1650" b="1" dirty="0">
                <a:latin typeface="Calibri" pitchFamily="34" charset="0"/>
              </a:rPr>
              <a:t>.انسخ السطر الأول أسفل السطر الثاني؟</a:t>
            </a:r>
          </a:p>
          <a:p>
            <a:pPr algn="justLow">
              <a:defRPr/>
            </a:pPr>
            <a:r>
              <a:rPr lang="ar-SA" sz="1650" b="1" dirty="0">
                <a:latin typeface="Calibri" pitchFamily="34" charset="0"/>
              </a:rPr>
              <a:t>17</a:t>
            </a:r>
            <a:r>
              <a:rPr lang="ar-YE" sz="1650" b="1" dirty="0">
                <a:latin typeface="Calibri" pitchFamily="34" charset="0"/>
              </a:rPr>
              <a:t>.افتح أي مستند موجود على جهازك؟</a:t>
            </a:r>
          </a:p>
          <a:p>
            <a:pPr algn="justLow">
              <a:defRPr/>
            </a:pPr>
            <a:r>
              <a:rPr lang="ar-SA" sz="1650" b="1" dirty="0">
                <a:latin typeface="Calibri" pitchFamily="34" charset="0"/>
              </a:rPr>
              <a:t>18</a:t>
            </a:r>
            <a:r>
              <a:rPr lang="ar-YE" sz="1650" b="1" dirty="0">
                <a:latin typeface="Calibri" pitchFamily="34" charset="0"/>
              </a:rPr>
              <a:t>.انسخ كل النص المكتوب على المستند المفتوح إلى المستند الجديد؟</a:t>
            </a:r>
          </a:p>
          <a:p>
            <a:pPr algn="justLow">
              <a:defRPr/>
            </a:pPr>
            <a:r>
              <a:rPr lang="ar-SA" sz="1650" b="1" dirty="0">
                <a:latin typeface="Calibri" pitchFamily="34" charset="0"/>
              </a:rPr>
              <a:t>19</a:t>
            </a:r>
            <a:r>
              <a:rPr lang="ar-YE" sz="1650" b="1" dirty="0">
                <a:latin typeface="Calibri" pitchFamily="34" charset="0"/>
              </a:rPr>
              <a:t>.احفظ المستند الجديد </a:t>
            </a:r>
            <a:r>
              <a:rPr lang="ar-YE" sz="1650" b="1" dirty="0" err="1">
                <a:latin typeface="Calibri" pitchFamily="34" charset="0"/>
              </a:rPr>
              <a:t>ب</a:t>
            </a:r>
            <a:r>
              <a:rPr lang="ar-SA" sz="1650" b="1" dirty="0">
                <a:latin typeface="Calibri" pitchFamily="34" charset="0"/>
              </a:rPr>
              <a:t>ا</a:t>
            </a:r>
            <a:r>
              <a:rPr lang="ar-YE" sz="1650" b="1" dirty="0">
                <a:latin typeface="Calibri" pitchFamily="34" charset="0"/>
              </a:rPr>
              <a:t>سم (</a:t>
            </a:r>
            <a:r>
              <a:rPr lang="ar-YE" sz="1650" b="1" dirty="0">
                <a:solidFill>
                  <a:srgbClr val="00B0F0"/>
                </a:solidFill>
                <a:latin typeface="Calibri" pitchFamily="34" charset="0"/>
              </a:rPr>
              <a:t>عمليات النقل والنسخ</a:t>
            </a:r>
            <a:r>
              <a:rPr lang="ar-YE" sz="1650" b="1" dirty="0">
                <a:latin typeface="Calibri" pitchFamily="34" charset="0"/>
              </a:rPr>
              <a:t>)؟</a:t>
            </a:r>
            <a:endParaRPr lang="ar-SA" sz="1650" b="1" dirty="0">
              <a:latin typeface="Calibri" pitchFamily="34" charset="0"/>
            </a:endParaRPr>
          </a:p>
          <a:p>
            <a:pPr algn="justLow">
              <a:defRPr/>
            </a:pPr>
            <a:r>
              <a:rPr lang="ar-SA" sz="1650" b="1" dirty="0">
                <a:latin typeface="Calibri" pitchFamily="34" charset="0"/>
              </a:rPr>
              <a:t>20.</a:t>
            </a:r>
            <a:r>
              <a:rPr lang="ar-YE" sz="1650" b="1" dirty="0">
                <a:latin typeface="Calibri" pitchFamily="34" charset="0"/>
              </a:rPr>
              <a:t>افتح أي مستند موجود على جهازك؟</a:t>
            </a:r>
          </a:p>
          <a:p>
            <a:pPr algn="justLow">
              <a:defRPr/>
            </a:pPr>
            <a:r>
              <a:rPr lang="ar-SA" sz="1650" b="1" dirty="0">
                <a:latin typeface="Calibri" pitchFamily="34" charset="0"/>
              </a:rPr>
              <a:t>21</a:t>
            </a:r>
            <a:r>
              <a:rPr lang="ar-YE" sz="1650" b="1" dirty="0">
                <a:latin typeface="Calibri" pitchFamily="34" charset="0"/>
              </a:rPr>
              <a:t>.ابحث عن أي نص موجود على الصفحة، ثم استبدله بنص جديد؟</a:t>
            </a:r>
            <a:endParaRPr lang="ar-SA" sz="1650" b="1" dirty="0">
              <a:latin typeface="Calibri" pitchFamily="34" charset="0"/>
            </a:endParaRPr>
          </a:p>
          <a:p>
            <a:pPr algn="justLow">
              <a:defRPr/>
            </a:pPr>
            <a:r>
              <a:rPr lang="ar-SA" sz="1650" b="1" dirty="0">
                <a:latin typeface="Calibri" pitchFamily="34" charset="0"/>
              </a:rPr>
              <a:t>22.</a:t>
            </a:r>
            <a:r>
              <a:rPr lang="ar-YE" sz="1650" b="1" dirty="0">
                <a:latin typeface="Calibri" pitchFamily="34" charset="0"/>
              </a:rPr>
              <a:t>تراجع عن عملية الاستبدال؟</a:t>
            </a:r>
          </a:p>
          <a:p>
            <a:pPr marL="342900" indent="-342900" algn="justLow">
              <a:defRPr/>
            </a:pPr>
            <a:r>
              <a:rPr lang="ar-SA" sz="1650" b="1" dirty="0">
                <a:latin typeface="Calibri" pitchFamily="34" charset="0"/>
              </a:rPr>
              <a:t>23.</a:t>
            </a:r>
            <a:r>
              <a:rPr lang="ar-YE" sz="1650" b="1" dirty="0">
                <a:latin typeface="Calibri" pitchFamily="34" charset="0"/>
              </a:rPr>
              <a:t>امسح </a:t>
            </a:r>
            <a:r>
              <a:rPr lang="ar-YE" sz="1650" b="1" dirty="0" err="1">
                <a:latin typeface="Calibri" pitchFamily="34" charset="0"/>
              </a:rPr>
              <a:t>التنسيقات</a:t>
            </a:r>
            <a:r>
              <a:rPr lang="ar-YE" sz="1650" b="1" dirty="0">
                <a:latin typeface="Calibri" pitchFamily="34" charset="0"/>
              </a:rPr>
              <a:t> المطبقة على كل نصوص المستند المفتوح؟</a:t>
            </a:r>
            <a:endParaRPr lang="ar-SA" sz="1650" b="1" dirty="0">
              <a:latin typeface="Calibri" pitchFamily="34" charset="0"/>
            </a:endParaRPr>
          </a:p>
          <a:p>
            <a:pPr algn="justLow">
              <a:defRPr/>
            </a:pPr>
            <a:r>
              <a:rPr lang="ar-SA" sz="1650" b="1" dirty="0">
                <a:latin typeface="Calibri" pitchFamily="34" charset="0"/>
              </a:rPr>
              <a:t>24.</a:t>
            </a:r>
            <a:r>
              <a:rPr lang="ar-YE" sz="1650" b="1" dirty="0">
                <a:latin typeface="Calibri" pitchFamily="34" charset="0"/>
              </a:rPr>
              <a:t>افتح أي مستند موجود على جهازك، ثم غيّر نوع العرض لشاشة البرنامج إلى (</a:t>
            </a:r>
            <a:r>
              <a:rPr lang="ar-YE" sz="1650" b="1" dirty="0">
                <a:solidFill>
                  <a:srgbClr val="00B0F0"/>
                </a:solidFill>
                <a:latin typeface="Calibri" pitchFamily="34" charset="0"/>
              </a:rPr>
              <a:t>تخطيط الطباعة</a:t>
            </a:r>
            <a:r>
              <a:rPr lang="ar-YE" sz="1650" b="1" dirty="0">
                <a:latin typeface="Calibri" pitchFamily="34" charset="0"/>
              </a:rPr>
              <a:t>)؟</a:t>
            </a:r>
          </a:p>
          <a:p>
            <a:pPr algn="justLow">
              <a:defRPr/>
            </a:pPr>
            <a:r>
              <a:rPr lang="ar-SA" sz="1650" b="1" dirty="0">
                <a:latin typeface="Calibri" pitchFamily="34" charset="0"/>
              </a:rPr>
              <a:t>25</a:t>
            </a:r>
            <a:r>
              <a:rPr lang="ar-YE" sz="1650" b="1" dirty="0">
                <a:latin typeface="Calibri" pitchFamily="34" charset="0"/>
              </a:rPr>
              <a:t>.اعرض خريطة المستند المفتوح، ثم قم بإخفاء (</a:t>
            </a:r>
            <a:r>
              <a:rPr lang="ar-YE" sz="1650" b="1" dirty="0">
                <a:solidFill>
                  <a:srgbClr val="00B0F0"/>
                </a:solidFill>
                <a:latin typeface="Calibri" pitchFamily="34" charset="0"/>
              </a:rPr>
              <a:t>خريطة المستند</a:t>
            </a:r>
            <a:r>
              <a:rPr lang="ar-YE" sz="1650" b="1" dirty="0">
                <a:latin typeface="Calibri" pitchFamily="34" charset="0"/>
              </a:rPr>
              <a:t>)؟</a:t>
            </a:r>
          </a:p>
          <a:p>
            <a:pPr algn="justLow">
              <a:defRPr/>
            </a:pPr>
            <a:r>
              <a:rPr lang="ar-SA" sz="1650" b="1" dirty="0">
                <a:latin typeface="Calibri" pitchFamily="34" charset="0"/>
              </a:rPr>
              <a:t>26</a:t>
            </a:r>
            <a:r>
              <a:rPr lang="ar-YE" sz="1650" b="1" dirty="0">
                <a:latin typeface="Calibri" pitchFamily="34" charset="0"/>
              </a:rPr>
              <a:t>.اعرض الصفحات مصغرة؟</a:t>
            </a:r>
          </a:p>
          <a:p>
            <a:pPr algn="justLow">
              <a:defRPr/>
            </a:pPr>
            <a:r>
              <a:rPr lang="ar-SA" sz="1650" b="1" dirty="0">
                <a:latin typeface="Calibri" pitchFamily="34" charset="0"/>
              </a:rPr>
              <a:t>27</a:t>
            </a:r>
            <a:r>
              <a:rPr lang="ar-YE" sz="1650" b="1" dirty="0">
                <a:latin typeface="Calibri" pitchFamily="34" charset="0"/>
              </a:rPr>
              <a:t>.أظهر أشرطة الأدوات: (</a:t>
            </a:r>
            <a:r>
              <a:rPr lang="ar-YE" sz="1650" b="1" dirty="0">
                <a:solidFill>
                  <a:srgbClr val="00B0F0"/>
                </a:solidFill>
                <a:latin typeface="Calibri" pitchFamily="34" charset="0"/>
              </a:rPr>
              <a:t>قياسي، تنسيق</a:t>
            </a:r>
            <a:r>
              <a:rPr lang="ar-YE" sz="1650" b="1" dirty="0">
                <a:latin typeface="Calibri" pitchFamily="34" charset="0"/>
              </a:rPr>
              <a:t>) فقط على شاشة البرنامج؟</a:t>
            </a:r>
            <a:endParaRPr lang="ar-SA" sz="1650" b="1" dirty="0">
              <a:latin typeface="Calibri" pitchFamily="34" charset="0"/>
            </a:endParaRPr>
          </a:p>
        </p:txBody>
      </p:sp>
    </p:spTree>
    <p:extLst>
      <p:ext uri="{BB962C8B-B14F-4D97-AF65-F5344CB8AC3E}">
        <p14:creationId xmlns:p14="http://schemas.microsoft.com/office/powerpoint/2010/main" val="27716077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3"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7" name="مستطيل 6"/>
          <p:cNvSpPr/>
          <p:nvPr/>
        </p:nvSpPr>
        <p:spPr>
          <a:xfrm>
            <a:off x="1187450" y="1989138"/>
            <a:ext cx="7524750" cy="3638550"/>
          </a:xfrm>
          <a:prstGeom prst="rect">
            <a:avLst/>
          </a:prstGeom>
        </p:spPr>
        <p:txBody>
          <a:bodyPr>
            <a:spAutoFit/>
          </a:bodyPr>
          <a:lstStyle/>
          <a:p>
            <a:pPr>
              <a:defRPr/>
            </a:pPr>
            <a:r>
              <a:rPr lang="ar-SA" sz="1650" b="1" dirty="0">
                <a:latin typeface="Calibri" pitchFamily="34" charset="0"/>
              </a:rPr>
              <a:t>28.</a:t>
            </a:r>
            <a:r>
              <a:rPr lang="ar-YE" sz="1650" b="1" dirty="0">
                <a:latin typeface="Calibri" pitchFamily="34" charset="0"/>
              </a:rPr>
              <a:t>افتح أي مستند موجود على جهازك، ثم ثبّت الرأس والتذييل </a:t>
            </a:r>
            <a:r>
              <a:rPr lang="ar-YE" sz="1650" b="1" dirty="0">
                <a:solidFill>
                  <a:srgbClr val="00B0F0"/>
                </a:solidFill>
                <a:latin typeface="Calibri" pitchFamily="34" charset="0"/>
              </a:rPr>
              <a:t>كما</a:t>
            </a:r>
            <a:r>
              <a:rPr lang="ar-SA" sz="1650" b="1" dirty="0">
                <a:solidFill>
                  <a:srgbClr val="00B0F0"/>
                </a:solidFill>
                <a:latin typeface="Calibri" pitchFamily="34" charset="0"/>
              </a:rPr>
              <a:t> </a:t>
            </a:r>
            <a:r>
              <a:rPr lang="ar-YE" sz="1650" b="1" dirty="0">
                <a:solidFill>
                  <a:srgbClr val="00B0F0"/>
                </a:solidFill>
                <a:latin typeface="Calibri" pitchFamily="34" charset="0"/>
              </a:rPr>
              <a:t>يلي:</a:t>
            </a:r>
          </a:p>
          <a:p>
            <a:pPr>
              <a:defRPr/>
            </a:pPr>
            <a:r>
              <a:rPr lang="ar-YE" sz="1650" b="1" dirty="0">
                <a:latin typeface="Calibri" pitchFamily="34" charset="0"/>
              </a:rPr>
              <a:t>أ. الرأس: (</a:t>
            </a:r>
            <a:r>
              <a:rPr lang="ar-YE" sz="1650" b="1" dirty="0">
                <a:solidFill>
                  <a:srgbClr val="00B0F0"/>
                </a:solidFill>
                <a:latin typeface="Calibri" pitchFamily="34" charset="0"/>
              </a:rPr>
              <a:t>التاريخ الحالي</a:t>
            </a:r>
            <a:r>
              <a:rPr lang="ar-YE" sz="1650" b="1" dirty="0">
                <a:latin typeface="Calibri" pitchFamily="34" charset="0"/>
              </a:rPr>
              <a:t>) على يمين الصفحة، (</a:t>
            </a:r>
            <a:r>
              <a:rPr lang="ar-YE" sz="1650" b="1" dirty="0">
                <a:solidFill>
                  <a:srgbClr val="00B0F0"/>
                </a:solidFill>
                <a:latin typeface="Calibri" pitchFamily="34" charset="0"/>
              </a:rPr>
              <a:t>الوقت</a:t>
            </a:r>
            <a:r>
              <a:rPr lang="ar-YE" sz="1650" b="1" dirty="0">
                <a:latin typeface="Calibri" pitchFamily="34" charset="0"/>
              </a:rPr>
              <a:t>) على يسار الصفحة</a:t>
            </a:r>
            <a:r>
              <a:rPr lang="ar-SA" sz="1650" b="1" dirty="0">
                <a:latin typeface="Calibri" pitchFamily="34" charset="0"/>
              </a:rPr>
              <a:t>؟</a:t>
            </a:r>
            <a:endParaRPr lang="ar-YE" sz="1650" b="1" dirty="0">
              <a:latin typeface="Calibri" pitchFamily="34" charset="0"/>
            </a:endParaRPr>
          </a:p>
          <a:p>
            <a:pPr>
              <a:defRPr/>
            </a:pPr>
            <a:r>
              <a:rPr lang="ar-YE" sz="1650" b="1" dirty="0">
                <a:latin typeface="Calibri" pitchFamily="34" charset="0"/>
              </a:rPr>
              <a:t>ب. التذييل: (</a:t>
            </a:r>
            <a:r>
              <a:rPr lang="ar-YE" sz="1650" b="1" dirty="0">
                <a:solidFill>
                  <a:srgbClr val="00B0F0"/>
                </a:solidFill>
                <a:latin typeface="Calibri" pitchFamily="34" charset="0"/>
              </a:rPr>
              <a:t>مدير الحواسيب المتطورة</a:t>
            </a:r>
            <a:r>
              <a:rPr lang="ar-YE" sz="1650" b="1" dirty="0">
                <a:latin typeface="Calibri" pitchFamily="34" charset="0"/>
              </a:rPr>
              <a:t>) في وسط الصفحة</a:t>
            </a:r>
            <a:r>
              <a:rPr lang="ar-SA" sz="1650" b="1" dirty="0">
                <a:latin typeface="Calibri" pitchFamily="34" charset="0"/>
              </a:rPr>
              <a:t>؟</a:t>
            </a:r>
            <a:endParaRPr lang="ar-YE" sz="1650" b="1" dirty="0">
              <a:latin typeface="Calibri" pitchFamily="34" charset="0"/>
            </a:endParaRPr>
          </a:p>
          <a:p>
            <a:pPr>
              <a:defRPr/>
            </a:pPr>
            <a:r>
              <a:rPr lang="ar-SA" sz="1650" b="1" dirty="0">
                <a:latin typeface="Calibri" pitchFamily="34" charset="0"/>
              </a:rPr>
              <a:t>29</a:t>
            </a:r>
            <a:r>
              <a:rPr lang="ar-YE" sz="1650" b="1" dirty="0">
                <a:latin typeface="Calibri" pitchFamily="34" charset="0"/>
              </a:rPr>
              <a:t>.نسّق الرأس والتذييل، ثم تأكد من ظهورهما أعلى وأسفل الصفحة؟</a:t>
            </a:r>
            <a:endParaRPr lang="ar-SA" sz="1650" b="1" dirty="0">
              <a:latin typeface="Calibri" pitchFamily="34" charset="0"/>
            </a:endParaRPr>
          </a:p>
          <a:p>
            <a:pPr>
              <a:defRPr/>
            </a:pPr>
            <a:r>
              <a:rPr lang="ar-SA" sz="1650" b="1" dirty="0">
                <a:latin typeface="Calibri" pitchFamily="34" charset="0"/>
              </a:rPr>
              <a:t>30.أ</a:t>
            </a:r>
            <a:r>
              <a:rPr lang="ar-YE" sz="1650" b="1" dirty="0">
                <a:latin typeface="Calibri" pitchFamily="34" charset="0"/>
              </a:rPr>
              <a:t>كتب مستند أو مقالة عن (</a:t>
            </a:r>
            <a:r>
              <a:rPr lang="ar-YE" sz="1650" b="1" dirty="0">
                <a:solidFill>
                  <a:srgbClr val="00B0F0"/>
                </a:solidFill>
                <a:latin typeface="Calibri" pitchFamily="34" charset="0"/>
              </a:rPr>
              <a:t>الوطن</a:t>
            </a:r>
            <a:r>
              <a:rPr lang="ar-YE" sz="1650" b="1" dirty="0">
                <a:latin typeface="Calibri" pitchFamily="34" charset="0"/>
              </a:rPr>
              <a:t>) على برنامج معالج النصوص؟</a:t>
            </a:r>
          </a:p>
          <a:p>
            <a:pPr>
              <a:defRPr/>
            </a:pPr>
            <a:r>
              <a:rPr lang="ar-SA" sz="1650" b="1" dirty="0">
                <a:latin typeface="Calibri" pitchFamily="34" charset="0"/>
              </a:rPr>
              <a:t>31</a:t>
            </a:r>
            <a:r>
              <a:rPr lang="ar-YE" sz="1650" b="1" dirty="0">
                <a:latin typeface="Calibri" pitchFamily="34" charset="0"/>
              </a:rPr>
              <a:t>.أدرج رمز مميز عند نهاية النص المكتوب على الصفحة ثم نسّقه بصورة مناسبة؟</a:t>
            </a:r>
          </a:p>
          <a:p>
            <a:pPr>
              <a:defRPr/>
            </a:pPr>
            <a:r>
              <a:rPr lang="ar-SA" sz="1650" b="1" dirty="0">
                <a:latin typeface="Calibri" pitchFamily="34" charset="0"/>
              </a:rPr>
              <a:t>32</a:t>
            </a:r>
            <a:r>
              <a:rPr lang="ar-YE" sz="1650" b="1" dirty="0">
                <a:latin typeface="Calibri" pitchFamily="34" charset="0"/>
              </a:rPr>
              <a:t>.أدرج حاشية سفلية على كلمة (</a:t>
            </a:r>
            <a:r>
              <a:rPr lang="ar-YE" sz="1650" b="1" dirty="0">
                <a:solidFill>
                  <a:srgbClr val="00B0F0"/>
                </a:solidFill>
                <a:latin typeface="Calibri" pitchFamily="34" charset="0"/>
              </a:rPr>
              <a:t>الوطن</a:t>
            </a:r>
            <a:r>
              <a:rPr lang="ar-YE" sz="1650" b="1" dirty="0">
                <a:latin typeface="Calibri" pitchFamily="34" charset="0"/>
              </a:rPr>
              <a:t>) بنص: (</a:t>
            </a:r>
            <a:r>
              <a:rPr lang="ar-YE" sz="1650" b="1" dirty="0">
                <a:solidFill>
                  <a:srgbClr val="00B0F0"/>
                </a:solidFill>
                <a:latin typeface="Calibri" pitchFamily="34" charset="0"/>
              </a:rPr>
              <a:t>بلادنا</a:t>
            </a:r>
            <a:r>
              <a:rPr lang="ar-YE" sz="1650" b="1" dirty="0">
                <a:latin typeface="Calibri" pitchFamily="34" charset="0"/>
              </a:rPr>
              <a:t>)؟</a:t>
            </a:r>
          </a:p>
          <a:p>
            <a:pPr>
              <a:defRPr/>
            </a:pPr>
            <a:r>
              <a:rPr lang="ar-SA" sz="1650" b="1" dirty="0">
                <a:latin typeface="Calibri" pitchFamily="34" charset="0"/>
              </a:rPr>
              <a:t>33</a:t>
            </a:r>
            <a:r>
              <a:rPr lang="ar-YE" sz="1650" b="1" dirty="0">
                <a:latin typeface="Calibri" pitchFamily="34" charset="0"/>
              </a:rPr>
              <a:t>.أدرج فاصل صفحات بحيث يُصبح نصف النص في صفحة أولى والنصف الآخر في الصفحة التالية؟</a:t>
            </a:r>
          </a:p>
          <a:p>
            <a:pPr>
              <a:defRPr/>
            </a:pPr>
            <a:r>
              <a:rPr lang="ar-SA" sz="1650" b="1" dirty="0">
                <a:latin typeface="Calibri" pitchFamily="34" charset="0"/>
              </a:rPr>
              <a:t>34</a:t>
            </a:r>
            <a:r>
              <a:rPr lang="ar-YE" sz="1650" b="1" dirty="0">
                <a:latin typeface="Calibri" pitchFamily="34" charset="0"/>
              </a:rPr>
              <a:t>.أدرج قصاصة فنية مناسبة للموضوع؟</a:t>
            </a:r>
            <a:endParaRPr lang="ar-SA" sz="1650" b="1" dirty="0">
              <a:latin typeface="Calibri" pitchFamily="34" charset="0"/>
            </a:endParaRPr>
          </a:p>
          <a:p>
            <a:pPr>
              <a:defRPr/>
            </a:pPr>
            <a:r>
              <a:rPr lang="ar-SA" sz="1650" b="1" dirty="0">
                <a:latin typeface="Calibri" pitchFamily="34" charset="0"/>
              </a:rPr>
              <a:t>35.</a:t>
            </a:r>
            <a:r>
              <a:rPr lang="ar-YE" sz="1650" b="1" dirty="0">
                <a:latin typeface="Calibri" pitchFamily="34" charset="0"/>
              </a:rPr>
              <a:t>أطلب مستند جديد على برنامج </a:t>
            </a:r>
            <a:r>
              <a:rPr lang="ar-SA" sz="1650" b="1" dirty="0">
                <a:latin typeface="Calibri" pitchFamily="34" charset="0"/>
              </a:rPr>
              <a:t>(</a:t>
            </a:r>
            <a:r>
              <a:rPr lang="ar-YE" sz="1650" b="1" dirty="0">
                <a:solidFill>
                  <a:srgbClr val="00B0F0"/>
                </a:solidFill>
                <a:latin typeface="Calibri" pitchFamily="34" charset="0"/>
              </a:rPr>
              <a:t>معالج النصوص</a:t>
            </a:r>
            <a:r>
              <a:rPr lang="ar-SA" sz="1650" b="1" dirty="0">
                <a:latin typeface="Calibri" pitchFamily="34" charset="0"/>
              </a:rPr>
              <a:t>)</a:t>
            </a:r>
            <a:r>
              <a:rPr lang="ar-YE" sz="1650" b="1" dirty="0">
                <a:latin typeface="Calibri" pitchFamily="34" charset="0"/>
              </a:rPr>
              <a:t>، ثم أدرج شكل تلقائي مناسب لكتابة العنوان، ثم </a:t>
            </a:r>
            <a:r>
              <a:rPr lang="ar-SA" sz="1650" b="1" dirty="0">
                <a:latin typeface="Calibri" pitchFamily="34" charset="0"/>
              </a:rPr>
              <a:t>أ</a:t>
            </a:r>
            <a:r>
              <a:rPr lang="ar-YE" sz="1650" b="1" dirty="0">
                <a:latin typeface="Calibri" pitchFamily="34" charset="0"/>
              </a:rPr>
              <a:t>كتب  عنوان بداخل الشكل التلقائي</a:t>
            </a:r>
            <a:r>
              <a:rPr lang="ar-SA" sz="1650" b="1" dirty="0">
                <a:latin typeface="Calibri" pitchFamily="34" charset="0"/>
              </a:rPr>
              <a:t>،</a:t>
            </a:r>
            <a:r>
              <a:rPr lang="ar-YE" sz="1650" b="1" dirty="0">
                <a:latin typeface="Calibri" pitchFamily="34" charset="0"/>
              </a:rPr>
              <a:t> (</a:t>
            </a:r>
            <a:r>
              <a:rPr lang="ar-YE" sz="1650" b="1" dirty="0">
                <a:solidFill>
                  <a:srgbClr val="00B0F0"/>
                </a:solidFill>
                <a:latin typeface="Calibri" pitchFamily="34" charset="0"/>
              </a:rPr>
              <a:t>استخدام الحاسب في حياتنا اليومية</a:t>
            </a:r>
            <a:r>
              <a:rPr lang="ar-YE" sz="1650" b="1" dirty="0">
                <a:latin typeface="Calibri" pitchFamily="34" charset="0"/>
              </a:rPr>
              <a:t>)؟</a:t>
            </a:r>
          </a:p>
          <a:p>
            <a:pPr>
              <a:defRPr/>
            </a:pPr>
            <a:r>
              <a:rPr lang="ar-SA" sz="1650" b="1" dirty="0">
                <a:latin typeface="Calibri" pitchFamily="34" charset="0"/>
              </a:rPr>
              <a:t>36</a:t>
            </a:r>
            <a:r>
              <a:rPr lang="ar-YE" sz="1650" b="1" dirty="0">
                <a:latin typeface="Calibri" pitchFamily="34" charset="0"/>
              </a:rPr>
              <a:t>.أكتب ثلاثة أسطر عن الموضوع؟</a:t>
            </a:r>
            <a:endParaRPr lang="ar-SA" sz="1650" b="1" dirty="0">
              <a:latin typeface="Calibri" pitchFamily="34" charset="0"/>
            </a:endParaRPr>
          </a:p>
          <a:p>
            <a:pPr>
              <a:defRPr/>
            </a:pPr>
            <a:r>
              <a:rPr lang="ar-SA" sz="1650" b="1" dirty="0">
                <a:latin typeface="Calibri" pitchFamily="34" charset="0"/>
              </a:rPr>
              <a:t>37</a:t>
            </a:r>
            <a:r>
              <a:rPr lang="ar-YE" sz="1650" b="1" dirty="0">
                <a:latin typeface="Calibri" pitchFamily="34" charset="0"/>
              </a:rPr>
              <a:t>.أدرج صورة مناسبة للموضوع، ثم نسّقها لتظهر خلف النص؟</a:t>
            </a:r>
          </a:p>
          <a:p>
            <a:pPr>
              <a:defRPr/>
            </a:pPr>
            <a:r>
              <a:rPr lang="ar-SA" sz="1650" b="1" dirty="0">
                <a:latin typeface="Calibri" pitchFamily="34" charset="0"/>
              </a:rPr>
              <a:t>38</a:t>
            </a:r>
            <a:r>
              <a:rPr lang="ar-YE" sz="1650" b="1" dirty="0">
                <a:latin typeface="Calibri" pitchFamily="34" charset="0"/>
              </a:rPr>
              <a:t>.خفف درجة السطوع لتظهر كخلفية للنص المكتوب على الصفحة؟</a:t>
            </a:r>
          </a:p>
        </p:txBody>
      </p:sp>
    </p:spTree>
    <p:extLst>
      <p:ext uri="{BB962C8B-B14F-4D97-AF65-F5344CB8AC3E}">
        <p14:creationId xmlns:p14="http://schemas.microsoft.com/office/powerpoint/2010/main" val="39870982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6237288"/>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7556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7" name="Picture 7" descr="Untitled-1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0"/>
            <a:ext cx="29622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دبوس زينة 5"/>
          <p:cNvSpPr/>
          <p:nvPr/>
        </p:nvSpPr>
        <p:spPr>
          <a:xfrm>
            <a:off x="3924300" y="1196975"/>
            <a:ext cx="1871663" cy="647700"/>
          </a:xfrm>
          <a:prstGeom prst="plaque">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4000" dirty="0">
                <a:solidFill>
                  <a:srgbClr val="B80000"/>
                </a:solidFill>
                <a:latin typeface="Andalus" pitchFamily="2" charset="-78"/>
                <a:cs typeface="Andalus" pitchFamily="2" charset="-78"/>
              </a:rPr>
              <a:t>تمارين</a:t>
            </a:r>
            <a:endParaRPr lang="ar-SA" sz="2500" dirty="0">
              <a:solidFill>
                <a:srgbClr val="B80000"/>
              </a:solidFill>
              <a:latin typeface="Andalus" pitchFamily="2" charset="-78"/>
              <a:cs typeface="Andalus" pitchFamily="2" charset="-78"/>
            </a:endParaRPr>
          </a:p>
        </p:txBody>
      </p:sp>
      <p:sp>
        <p:nvSpPr>
          <p:cNvPr id="10" name="مستطيل 9"/>
          <p:cNvSpPr/>
          <p:nvPr/>
        </p:nvSpPr>
        <p:spPr>
          <a:xfrm>
            <a:off x="1295400" y="1989138"/>
            <a:ext cx="7597775" cy="3638550"/>
          </a:xfrm>
          <a:prstGeom prst="rect">
            <a:avLst/>
          </a:prstGeom>
        </p:spPr>
        <p:txBody>
          <a:bodyPr>
            <a:spAutoFit/>
          </a:bodyPr>
          <a:lstStyle/>
          <a:p>
            <a:pPr algn="justLow">
              <a:defRPr/>
            </a:pPr>
            <a:r>
              <a:rPr lang="ar-SA" sz="1650" b="1" dirty="0">
                <a:latin typeface="Calibri" pitchFamily="34" charset="0"/>
              </a:rPr>
              <a:t>39.</a:t>
            </a:r>
            <a:r>
              <a:rPr lang="ar-YE" sz="1650" b="1" dirty="0">
                <a:latin typeface="Calibri" pitchFamily="34" charset="0"/>
              </a:rPr>
              <a:t>أطلب مستند جديد على برنامج معالج النصوص؟</a:t>
            </a:r>
          </a:p>
          <a:p>
            <a:pPr algn="justLow">
              <a:defRPr/>
            </a:pPr>
            <a:r>
              <a:rPr lang="ar-SA" sz="1650" b="1" dirty="0">
                <a:latin typeface="Calibri" pitchFamily="34" charset="0"/>
              </a:rPr>
              <a:t>40</a:t>
            </a:r>
            <a:r>
              <a:rPr lang="ar-YE" sz="1650" b="1" dirty="0">
                <a:latin typeface="Calibri" pitchFamily="34" charset="0"/>
              </a:rPr>
              <a:t>.أدرج نص باستخدام خاصية </a:t>
            </a:r>
            <a:r>
              <a:rPr lang="ar-SA" sz="1650" b="1" dirty="0">
                <a:latin typeface="Calibri" pitchFamily="34" charset="0"/>
              </a:rPr>
              <a:t>ف</a:t>
            </a:r>
            <a:r>
              <a:rPr lang="ar-YE" sz="1650" b="1" dirty="0">
                <a:latin typeface="Calibri" pitchFamily="34" charset="0"/>
              </a:rPr>
              <a:t>ن الكلمة </a:t>
            </a:r>
            <a:r>
              <a:rPr lang="en-US" sz="1650" b="1" dirty="0">
                <a:latin typeface="Calibri" pitchFamily="34" charset="0"/>
              </a:rPr>
              <a:t>(</a:t>
            </a:r>
            <a:r>
              <a:rPr lang="en-US" sz="1650" b="1" dirty="0">
                <a:solidFill>
                  <a:srgbClr val="00B0F0"/>
                </a:solidFill>
                <a:latin typeface="Calibri" pitchFamily="34" charset="0"/>
              </a:rPr>
              <a:t>Word Art</a:t>
            </a:r>
            <a:r>
              <a:rPr lang="en-US" sz="1650" b="1" dirty="0">
                <a:latin typeface="Calibri" pitchFamily="34" charset="0"/>
              </a:rPr>
              <a:t>)  </a:t>
            </a:r>
            <a:r>
              <a:rPr lang="ar-YE" sz="1650" b="1" dirty="0">
                <a:latin typeface="Calibri" pitchFamily="34" charset="0"/>
              </a:rPr>
              <a:t>ثم نسّقه باستخدام شريط الرسم؟.</a:t>
            </a:r>
          </a:p>
          <a:p>
            <a:pPr algn="justLow">
              <a:defRPr/>
            </a:pPr>
            <a:r>
              <a:rPr lang="ar-SA" sz="1650" b="1" dirty="0">
                <a:latin typeface="Calibri" pitchFamily="34" charset="0"/>
              </a:rPr>
              <a:t>41</a:t>
            </a:r>
            <a:r>
              <a:rPr lang="ar-YE" sz="1650" b="1" dirty="0">
                <a:latin typeface="Calibri" pitchFamily="34" charset="0"/>
              </a:rPr>
              <a:t>.أدرج تخطيط هيكلي أو مخطط هيكلي بوضح التدرج الوظيفي في الشركات ابتداءً من (</a:t>
            </a:r>
            <a:r>
              <a:rPr lang="ar-YE" sz="1650" b="1" dirty="0">
                <a:solidFill>
                  <a:srgbClr val="00B0F0"/>
                </a:solidFill>
                <a:latin typeface="Calibri" pitchFamily="34" charset="0"/>
              </a:rPr>
              <a:t>المدير</a:t>
            </a:r>
            <a:r>
              <a:rPr lang="ar-YE" sz="1650" b="1" dirty="0">
                <a:latin typeface="Calibri" pitchFamily="34" charset="0"/>
              </a:rPr>
              <a:t>) في رأس المخطط وصولاً إلى (</a:t>
            </a:r>
            <a:r>
              <a:rPr lang="ar-YE" sz="1650" b="1" dirty="0">
                <a:solidFill>
                  <a:srgbClr val="00B0F0"/>
                </a:solidFill>
                <a:latin typeface="Calibri" pitchFamily="34" charset="0"/>
              </a:rPr>
              <a:t>العامل</a:t>
            </a:r>
            <a:r>
              <a:rPr lang="ar-YE" sz="1650" b="1" dirty="0">
                <a:latin typeface="Calibri" pitchFamily="34" charset="0"/>
              </a:rPr>
              <a:t>) أسفل المخطط؟</a:t>
            </a:r>
          </a:p>
          <a:p>
            <a:pPr algn="justLow">
              <a:defRPr/>
            </a:pPr>
            <a:r>
              <a:rPr lang="ar-SA" sz="1650" b="1" dirty="0">
                <a:latin typeface="Calibri" pitchFamily="34" charset="0"/>
              </a:rPr>
              <a:t>42</a:t>
            </a:r>
            <a:r>
              <a:rPr lang="ar-YE" sz="1650" b="1" dirty="0">
                <a:latin typeface="Calibri" pitchFamily="34" charset="0"/>
              </a:rPr>
              <a:t>.نسّق نصوص المخطط باستخدام شريط التنسيق أو باستخدام اختصارات لوحة المفاتيح؟</a:t>
            </a:r>
          </a:p>
          <a:p>
            <a:pPr algn="justLow">
              <a:defRPr/>
            </a:pPr>
            <a:r>
              <a:rPr lang="ar-SA" sz="1650" b="1" dirty="0">
                <a:latin typeface="Calibri" pitchFamily="34" charset="0"/>
              </a:rPr>
              <a:t>43</a:t>
            </a:r>
            <a:r>
              <a:rPr lang="ar-YE" sz="1650" b="1" dirty="0">
                <a:latin typeface="Calibri" pitchFamily="34" charset="0"/>
              </a:rPr>
              <a:t>.نسّق المخطط أو التخطيط المُدرج باستخدام شريط الرسم؟</a:t>
            </a:r>
            <a:endParaRPr lang="ar-SA" sz="1650" b="1" dirty="0">
              <a:latin typeface="Calibri" pitchFamily="34" charset="0"/>
            </a:endParaRPr>
          </a:p>
          <a:p>
            <a:pPr>
              <a:defRPr/>
            </a:pPr>
            <a:r>
              <a:rPr lang="ar-SA" sz="1650" b="1" dirty="0">
                <a:latin typeface="Calibri" pitchFamily="34" charset="0"/>
              </a:rPr>
              <a:t>44 .</a:t>
            </a:r>
            <a:r>
              <a:rPr lang="ar-YE" sz="1650" b="1" dirty="0">
                <a:latin typeface="Calibri" pitchFamily="34" charset="0"/>
              </a:rPr>
              <a:t>افتح أي مستند موجود على الجهاز، ثم ابدأ بإعداد صفحة المستند للطباعة </a:t>
            </a:r>
            <a:r>
              <a:rPr lang="ar-YE" sz="1650" b="1" dirty="0">
                <a:solidFill>
                  <a:srgbClr val="00B0F0"/>
                </a:solidFill>
                <a:latin typeface="Calibri" pitchFamily="34" charset="0"/>
              </a:rPr>
              <a:t>كما</a:t>
            </a:r>
            <a:r>
              <a:rPr lang="ar-SA" sz="1650" b="1" dirty="0">
                <a:solidFill>
                  <a:srgbClr val="00B0F0"/>
                </a:solidFill>
                <a:latin typeface="Calibri" pitchFamily="34" charset="0"/>
              </a:rPr>
              <a:t> </a:t>
            </a:r>
            <a:r>
              <a:rPr lang="ar-YE" sz="1650" b="1" dirty="0">
                <a:solidFill>
                  <a:srgbClr val="00B0F0"/>
                </a:solidFill>
                <a:latin typeface="Calibri" pitchFamily="34" charset="0"/>
              </a:rPr>
              <a:t>يلي:</a:t>
            </a:r>
          </a:p>
          <a:p>
            <a:pPr>
              <a:defRPr/>
            </a:pPr>
            <a:r>
              <a:rPr lang="ar-YE" sz="1650" b="1" dirty="0">
                <a:latin typeface="Calibri" pitchFamily="34" charset="0"/>
              </a:rPr>
              <a:t>أ. حدد الهوامش: (</a:t>
            </a:r>
            <a:r>
              <a:rPr lang="ar-YE" sz="1650" b="1" dirty="0">
                <a:solidFill>
                  <a:srgbClr val="00B0F0"/>
                </a:solidFill>
                <a:latin typeface="Calibri" pitchFamily="34" charset="0"/>
              </a:rPr>
              <a:t>2.5 سم</a:t>
            </a:r>
            <a:r>
              <a:rPr lang="ar-YE" sz="1650" b="1" dirty="0">
                <a:latin typeface="Calibri" pitchFamily="34" charset="0"/>
              </a:rPr>
              <a:t>) من الجهات الأربعة</a:t>
            </a:r>
            <a:r>
              <a:rPr lang="ar-SA" sz="1650" b="1" dirty="0">
                <a:latin typeface="Calibri" pitchFamily="34" charset="0"/>
              </a:rPr>
              <a:t>؟</a:t>
            </a:r>
            <a:endParaRPr lang="ar-YE" sz="1650" b="1" dirty="0">
              <a:latin typeface="Calibri" pitchFamily="34" charset="0"/>
            </a:endParaRPr>
          </a:p>
          <a:p>
            <a:pPr>
              <a:defRPr/>
            </a:pPr>
            <a:r>
              <a:rPr lang="ar-YE" sz="1650" b="1" dirty="0">
                <a:latin typeface="Calibri" pitchFamily="34" charset="0"/>
              </a:rPr>
              <a:t>ب. حدّد اتجاه الطباعة: (</a:t>
            </a:r>
            <a:r>
              <a:rPr lang="ar-YE" sz="1650" b="1" dirty="0">
                <a:solidFill>
                  <a:srgbClr val="00B0F0"/>
                </a:solidFill>
                <a:latin typeface="Calibri" pitchFamily="34" charset="0"/>
              </a:rPr>
              <a:t>أفقياً</a:t>
            </a:r>
            <a:r>
              <a:rPr lang="ar-YE" sz="1650" b="1" dirty="0">
                <a:latin typeface="Calibri" pitchFamily="34" charset="0"/>
              </a:rPr>
              <a:t>)</a:t>
            </a:r>
            <a:r>
              <a:rPr lang="ar-SA" sz="1650" b="1" dirty="0">
                <a:latin typeface="Calibri" pitchFamily="34" charset="0"/>
              </a:rPr>
              <a:t>؟</a:t>
            </a:r>
            <a:endParaRPr lang="ar-YE" sz="1650" b="1" dirty="0">
              <a:latin typeface="Calibri" pitchFamily="34" charset="0"/>
            </a:endParaRPr>
          </a:p>
          <a:p>
            <a:pPr>
              <a:defRPr/>
            </a:pPr>
            <a:r>
              <a:rPr lang="ar-YE" sz="1650" b="1" dirty="0">
                <a:latin typeface="Calibri" pitchFamily="34" charset="0"/>
              </a:rPr>
              <a:t>ج. حدّد حجم الورق: (</a:t>
            </a:r>
            <a:r>
              <a:rPr lang="en-US" sz="1650" b="1" dirty="0">
                <a:solidFill>
                  <a:srgbClr val="00B0F0"/>
                </a:solidFill>
                <a:latin typeface="Calibri" pitchFamily="34" charset="0"/>
              </a:rPr>
              <a:t>A4</a:t>
            </a:r>
            <a:r>
              <a:rPr lang="ar-YE" sz="1650" b="1" dirty="0">
                <a:latin typeface="Calibri" pitchFamily="34" charset="0"/>
              </a:rPr>
              <a:t>)؟</a:t>
            </a:r>
          </a:p>
          <a:p>
            <a:pPr>
              <a:defRPr/>
            </a:pPr>
            <a:r>
              <a:rPr lang="ar-SA" sz="1650" b="1" dirty="0">
                <a:latin typeface="Calibri" pitchFamily="34" charset="0"/>
              </a:rPr>
              <a:t>45</a:t>
            </a:r>
            <a:r>
              <a:rPr lang="ar-YE" sz="1650" b="1" dirty="0">
                <a:latin typeface="Calibri" pitchFamily="34" charset="0"/>
              </a:rPr>
              <a:t>.اطبع نسختين من المستند؟</a:t>
            </a:r>
          </a:p>
          <a:p>
            <a:pPr>
              <a:defRPr/>
            </a:pPr>
            <a:r>
              <a:rPr lang="ar-SA" sz="1650" b="1" dirty="0">
                <a:latin typeface="Calibri" pitchFamily="34" charset="0"/>
              </a:rPr>
              <a:t>46</a:t>
            </a:r>
            <a:r>
              <a:rPr lang="ar-YE" sz="1650" b="1" dirty="0">
                <a:latin typeface="Calibri" pitchFamily="34" charset="0"/>
              </a:rPr>
              <a:t>.</a:t>
            </a:r>
            <a:r>
              <a:rPr lang="ar-SA" sz="1650" b="1" dirty="0">
                <a:latin typeface="Calibri" pitchFamily="34" charset="0"/>
              </a:rPr>
              <a:t>أ</a:t>
            </a:r>
            <a:r>
              <a:rPr lang="ar-YE" sz="1650" b="1" dirty="0">
                <a:latin typeface="Calibri" pitchFamily="34" charset="0"/>
              </a:rPr>
              <a:t>طلب مستند جديد،  ثم انسخ جزء من نص المستند السابق إلى المستند الجديد؟</a:t>
            </a:r>
          </a:p>
          <a:p>
            <a:pPr>
              <a:defRPr/>
            </a:pPr>
            <a:r>
              <a:rPr lang="ar-SA" sz="1650" b="1" dirty="0">
                <a:latin typeface="Calibri" pitchFamily="34" charset="0"/>
              </a:rPr>
              <a:t>47</a:t>
            </a:r>
            <a:r>
              <a:rPr lang="ar-YE" sz="1650" b="1" dirty="0">
                <a:latin typeface="Calibri" pitchFamily="34" charset="0"/>
              </a:rPr>
              <a:t>.كرّر النص المنسوخ مرتين على نفس المستند؟</a:t>
            </a:r>
          </a:p>
          <a:p>
            <a:pPr>
              <a:defRPr/>
            </a:pPr>
            <a:r>
              <a:rPr lang="ar-SA" sz="1650" b="1" dirty="0">
                <a:latin typeface="Calibri" pitchFamily="34" charset="0"/>
              </a:rPr>
              <a:t>48</a:t>
            </a:r>
            <a:r>
              <a:rPr lang="ar-YE" sz="1650" b="1" dirty="0">
                <a:latin typeface="Calibri" pitchFamily="34" charset="0"/>
              </a:rPr>
              <a:t>.اطبع نسخة واحدة من المستند الجديد بالإعدادات الافتراضية؟</a:t>
            </a:r>
            <a:endParaRPr lang="ar-SA" sz="1650" b="1" dirty="0">
              <a:latin typeface="Calibri" pitchFamily="34" charset="0"/>
            </a:endParaRPr>
          </a:p>
        </p:txBody>
      </p:sp>
    </p:spTree>
    <p:extLst>
      <p:ext uri="{BB962C8B-B14F-4D97-AF65-F5344CB8AC3E}">
        <p14:creationId xmlns:p14="http://schemas.microsoft.com/office/powerpoint/2010/main" val="13200407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1447</Words>
  <Application>Microsoft Office PowerPoint</Application>
  <PresentationFormat>On-screen Show (4:3)</PresentationFormat>
  <Paragraphs>108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shaymaa</dc:creator>
  <cp:lastModifiedBy>shaymaa</cp:lastModifiedBy>
  <cp:revision>1</cp:revision>
  <dcterms:created xsi:type="dcterms:W3CDTF">2006-08-16T00:00:00Z</dcterms:created>
  <dcterms:modified xsi:type="dcterms:W3CDTF">2019-02-18T06:27:21Z</dcterms:modified>
</cp:coreProperties>
</file>