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92375"/>
            <a:ext cx="29908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دبوس زينة 6"/>
          <p:cNvSpPr/>
          <p:nvPr/>
        </p:nvSpPr>
        <p:spPr>
          <a:xfrm>
            <a:off x="4427538" y="1196975"/>
            <a:ext cx="4464050" cy="503238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إدراج أشكال تلقائية(</a:t>
            </a:r>
            <a:r>
              <a:rPr lang="en-US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(Insert Auto Shapes </a:t>
            </a: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:</a:t>
            </a:r>
            <a:endParaRPr lang="ar-SA" sz="2500" dirty="0">
              <a:solidFill>
                <a:srgbClr val="B80000"/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149725"/>
            <a:ext cx="29432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900113" y="1773238"/>
            <a:ext cx="80279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YE" altLang="ar-IQ" sz="1700" b="1">
                <a:latin typeface="Calibri" pitchFamily="34" charset="0"/>
              </a:rPr>
              <a:t>يُمكنك برنامج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معالج النصوص</a:t>
            </a:r>
            <a:r>
              <a:rPr lang="ar-YE" altLang="ar-IQ" sz="1700" b="1">
                <a:latin typeface="Calibri" pitchFamily="34" charset="0"/>
              </a:rPr>
              <a:t>) من إدراج أشكال تلقائية التي تمثل مجموعة من الأسهم والخطوط والبراويز التي تستخدم كأشكال توضيحية, وهذه </a:t>
            </a:r>
            <a:r>
              <a:rPr lang="ar-SA" altLang="ar-IQ" sz="1700" b="1">
                <a:latin typeface="Calibri" pitchFamily="34" charset="0"/>
              </a:rPr>
              <a:t>الأ</a:t>
            </a:r>
            <a:r>
              <a:rPr lang="ar-YE" altLang="ar-IQ" sz="1700" b="1">
                <a:latin typeface="Calibri" pitchFamily="34" charset="0"/>
              </a:rPr>
              <a:t>شكال متوفر</a:t>
            </a:r>
            <a:r>
              <a:rPr lang="ar-SA" altLang="ar-IQ" sz="1700" b="1">
                <a:latin typeface="Calibri" pitchFamily="34" charset="0"/>
              </a:rPr>
              <a:t>ة</a:t>
            </a:r>
            <a:r>
              <a:rPr lang="ar-YE" altLang="ar-IQ" sz="1700" b="1">
                <a:latin typeface="Calibri" pitchFamily="34" charset="0"/>
              </a:rPr>
              <a:t> تلقائياً ضمن مكتبة برنامج معالج النصوص, ولإدراج شكل تلقائي 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اتبع الخطوات التالية: </a:t>
            </a: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4211638" y="2636838"/>
            <a:ext cx="45720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YE" altLang="ar-IQ" sz="1700" b="1">
                <a:latin typeface="Calibri" pitchFamily="34" charset="0"/>
              </a:rPr>
              <a:t>1.انقر على زر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أشكال</a:t>
            </a:r>
            <a:r>
              <a:rPr lang="ar-YE" altLang="ar-IQ" sz="1700" b="1">
                <a:latin typeface="Calibri" pitchFamily="34" charset="0"/>
              </a:rPr>
              <a:t>) ضمن مجموعة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رسومات توض</a:t>
            </a:r>
            <a:r>
              <a:rPr lang="ar-SA" altLang="ar-IQ" sz="1700" b="1">
                <a:solidFill>
                  <a:srgbClr val="00B0F0"/>
                </a:solidFill>
                <a:latin typeface="Calibri" pitchFamily="34" charset="0"/>
              </a:rPr>
              <a:t>ي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حي</a:t>
            </a:r>
            <a:r>
              <a:rPr lang="ar-SA" altLang="ar-IQ" sz="1700" b="1">
                <a:solidFill>
                  <a:srgbClr val="00B0F0"/>
                </a:solidFill>
                <a:latin typeface="Calibri" pitchFamily="34" charset="0"/>
              </a:rPr>
              <a:t>ة</a:t>
            </a:r>
            <a:r>
              <a:rPr lang="ar-YE" altLang="ar-IQ" sz="1700" b="1">
                <a:latin typeface="Calibri" pitchFamily="34" charset="0"/>
              </a:rPr>
              <a:t>) من شريط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إدراج</a:t>
            </a:r>
            <a:r>
              <a:rPr lang="ar-YE" altLang="ar-IQ" sz="1700" b="1">
                <a:latin typeface="Calibri" pitchFamily="34" charset="0"/>
              </a:rPr>
              <a:t>), ليظهر قائمة الأشكال المتوفرة ضمن مكتبة  برنامج معالج النصوص.</a:t>
            </a:r>
          </a:p>
          <a:p>
            <a:pPr eaLnBrk="1" hangingPunct="1"/>
            <a:endParaRPr lang="ar-YE" altLang="ar-IQ" sz="1700" b="1">
              <a:latin typeface="Calibri" pitchFamily="34" charset="0"/>
            </a:endParaRPr>
          </a:p>
          <a:p>
            <a:pPr eaLnBrk="1" hangingPunct="1"/>
            <a:r>
              <a:rPr lang="ar-YE" altLang="ar-IQ" sz="1700" b="1">
                <a:latin typeface="Calibri" pitchFamily="34" charset="0"/>
              </a:rPr>
              <a:t>2.انقر على الشكل المطلوب, ليتم مباشرة نسخ</a:t>
            </a:r>
            <a:r>
              <a:rPr lang="ar-SA" altLang="ar-IQ" sz="1700" b="1">
                <a:latin typeface="Calibri" pitchFamily="34" charset="0"/>
              </a:rPr>
              <a:t>ه </a:t>
            </a:r>
            <a:r>
              <a:rPr lang="ar-YE" altLang="ar-IQ" sz="1700" b="1">
                <a:latin typeface="Calibri" pitchFamily="34" charset="0"/>
              </a:rPr>
              <a:t>على الصفحة.</a:t>
            </a:r>
            <a:endParaRPr lang="ar-SA" altLang="ar-IQ" sz="1700" b="1">
              <a:latin typeface="Calibri" pitchFamily="34" charset="0"/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258888" y="5000625"/>
            <a:ext cx="38528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YE" altLang="ar-IQ" sz="1700" b="1">
                <a:latin typeface="Calibri" pitchFamily="34" charset="0"/>
              </a:rPr>
              <a:t>3.انقر على الشكل ضمن الصفحة  , ثم ابدأ بتغيير حجم الشكل بالسحب علي</a:t>
            </a:r>
            <a:r>
              <a:rPr lang="ar-SA" altLang="ar-IQ" sz="1700" b="1">
                <a:latin typeface="Calibri" pitchFamily="34" charset="0"/>
              </a:rPr>
              <a:t>ه</a:t>
            </a:r>
            <a:r>
              <a:rPr lang="ar-YE" altLang="ar-IQ" sz="1700" b="1">
                <a:latin typeface="Calibri" pitchFamily="34" charset="0"/>
              </a:rPr>
              <a:t> بالفأرة كما تعلمت ف</a:t>
            </a:r>
            <a:r>
              <a:rPr lang="ar-SA" altLang="ar-IQ" sz="1700" b="1">
                <a:latin typeface="Calibri" pitchFamily="34" charset="0"/>
              </a:rPr>
              <a:t>ي</a:t>
            </a:r>
            <a:r>
              <a:rPr lang="ar-YE" altLang="ar-IQ" sz="1700" b="1">
                <a:latin typeface="Calibri" pitchFamily="34" charset="0"/>
              </a:rPr>
              <a:t> التعامل مع الصور لحين الوص</a:t>
            </a:r>
            <a:r>
              <a:rPr lang="ar-SA" altLang="ar-IQ" sz="1700" b="1">
                <a:latin typeface="Calibri" pitchFamily="34" charset="0"/>
              </a:rPr>
              <a:t>و</a:t>
            </a:r>
            <a:r>
              <a:rPr lang="ar-YE" altLang="ar-IQ" sz="1700" b="1">
                <a:latin typeface="Calibri" pitchFamily="34" charset="0"/>
              </a:rPr>
              <a:t>ل للحجم المطلوب. </a:t>
            </a:r>
          </a:p>
        </p:txBody>
      </p:sp>
    </p:spTree>
    <p:extLst>
      <p:ext uri="{BB962C8B-B14F-4D97-AF65-F5344CB8AC3E}">
        <p14:creationId xmlns:p14="http://schemas.microsoft.com/office/powerpoint/2010/main" val="124880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27082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4356100" y="1700213"/>
            <a:ext cx="45720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IQ" sz="1700" b="1">
                <a:solidFill>
                  <a:srgbClr val="00B0F0"/>
                </a:solidFill>
                <a:latin typeface="Calibri" pitchFamily="34" charset="0"/>
              </a:rPr>
              <a:t>4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.لكتابة نص داخل الشكل التلقائي:</a:t>
            </a:r>
          </a:p>
          <a:p>
            <a:pPr eaLnBrk="1" hangingPunct="1"/>
            <a:r>
              <a:rPr lang="ar-YE" altLang="ar-IQ" sz="1700" b="1">
                <a:latin typeface="Calibri" pitchFamily="34" charset="0"/>
              </a:rPr>
              <a:t>أ  -انقر بزر الفأرة الأيمن على الشكل لتظهر قائمة خيارات.</a:t>
            </a:r>
          </a:p>
          <a:p>
            <a:pPr eaLnBrk="1" hangingPunct="1"/>
            <a:endParaRPr lang="ar-YE" altLang="ar-IQ" sz="1700" b="1">
              <a:latin typeface="Calibri" pitchFamily="34" charset="0"/>
            </a:endParaRPr>
          </a:p>
          <a:p>
            <a:pPr eaLnBrk="1" hangingPunct="1"/>
            <a:r>
              <a:rPr lang="ar-YE" altLang="ar-IQ" sz="1700" b="1">
                <a:latin typeface="Calibri" pitchFamily="34" charset="0"/>
              </a:rPr>
              <a:t>ب -انقر على خيار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إضافة نص</a:t>
            </a:r>
            <a:r>
              <a:rPr lang="ar-YE" altLang="ar-IQ" sz="1700" b="1">
                <a:latin typeface="Calibri" pitchFamily="34" charset="0"/>
              </a:rPr>
              <a:t>), ليمكنك البرنامج من كتابة النص مباشرة.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716338"/>
            <a:ext cx="28956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5148263" y="3429000"/>
            <a:ext cx="341947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SA" altLang="ar-IQ" sz="1700" b="1">
                <a:latin typeface="Calibri" pitchFamily="34" charset="0"/>
              </a:rPr>
              <a:t>5.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في حال ظهور الشكل التلقائي فوق نص مكتوب </a:t>
            </a:r>
            <a:r>
              <a:rPr lang="ar-SA" altLang="ar-IQ" sz="1700" b="1">
                <a:solidFill>
                  <a:srgbClr val="00B0F0"/>
                </a:solidFill>
                <a:latin typeface="Calibri" pitchFamily="34" charset="0"/>
              </a:rPr>
              <a:t>أو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 شكل أخر مما يسبب إخفاء النص, اتبع الخطوات التالية:</a:t>
            </a:r>
          </a:p>
          <a:p>
            <a:pPr algn="justLow" eaLnBrk="1" hangingPunct="1"/>
            <a:r>
              <a:rPr lang="ar-YE" altLang="ar-IQ" sz="1700" b="1">
                <a:latin typeface="Calibri" pitchFamily="34" charset="0"/>
              </a:rPr>
              <a:t>أ   -انقر بزر الفأرة الأيمن على الشكل لتظهر قائمة خيارات</a:t>
            </a:r>
            <a:r>
              <a:rPr lang="en-US" altLang="ar-IQ" sz="1700" b="1">
                <a:latin typeface="Calibri" pitchFamily="34" charset="0"/>
              </a:rPr>
              <a:t>.</a:t>
            </a:r>
            <a:endParaRPr lang="ar-YE" altLang="ar-IQ" sz="1700" b="1">
              <a:latin typeface="Calibri" pitchFamily="34" charset="0"/>
            </a:endParaRPr>
          </a:p>
          <a:p>
            <a:pPr algn="justLow" eaLnBrk="1" hangingPunct="1"/>
            <a:r>
              <a:rPr lang="ar-YE" altLang="ar-IQ" sz="1700" b="1">
                <a:latin typeface="Calibri" pitchFamily="34" charset="0"/>
              </a:rPr>
              <a:t>ب  -انقر على خيار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ترتيب</a:t>
            </a:r>
            <a:r>
              <a:rPr lang="ar-YE" altLang="ar-IQ" sz="1700" b="1">
                <a:latin typeface="Calibri" pitchFamily="34" charset="0"/>
              </a:rPr>
              <a:t>) لتظهر قائمة فرعية.</a:t>
            </a:r>
          </a:p>
          <a:p>
            <a:pPr algn="justLow" eaLnBrk="1" hangingPunct="1"/>
            <a:r>
              <a:rPr lang="ar-YE" altLang="ar-IQ" sz="1700" b="1">
                <a:latin typeface="Calibri" pitchFamily="34" charset="0"/>
              </a:rPr>
              <a:t>ج - انقر على خيار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إرسال للخلف</a:t>
            </a:r>
            <a:r>
              <a:rPr lang="ar-YE" altLang="ar-IQ" sz="1700" b="1">
                <a:latin typeface="Calibri" pitchFamily="34" charset="0"/>
              </a:rPr>
              <a:t>), ليتم مباشرة </a:t>
            </a:r>
            <a:r>
              <a:rPr lang="ar-SA" altLang="ar-IQ" sz="1700" b="1">
                <a:latin typeface="Calibri" pitchFamily="34" charset="0"/>
              </a:rPr>
              <a:t>إظهار النص المخفي .</a:t>
            </a:r>
            <a:endParaRPr lang="ar-YE" altLang="ar-IQ" sz="1700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84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12875"/>
            <a:ext cx="2746375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757363" y="2420938"/>
            <a:ext cx="33496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IQ" sz="1700" b="1">
                <a:latin typeface="Calibri" pitchFamily="34" charset="0"/>
              </a:rPr>
              <a:t>6</a:t>
            </a:r>
            <a:r>
              <a:rPr lang="ar-YE" altLang="ar-IQ" sz="1700" b="1">
                <a:latin typeface="Calibri" pitchFamily="34" charset="0"/>
              </a:rPr>
              <a:t>. اضغط مفتاح </a:t>
            </a:r>
            <a:r>
              <a:rPr lang="en-US" altLang="ar-IQ" sz="1700" b="1">
                <a:latin typeface="Calibri" pitchFamily="34" charset="0"/>
              </a:rPr>
              <a:t>(</a:t>
            </a:r>
            <a:r>
              <a:rPr lang="en-US" altLang="ar-IQ" sz="1700" b="1">
                <a:solidFill>
                  <a:srgbClr val="00B0F0"/>
                </a:solidFill>
                <a:latin typeface="Calibri" pitchFamily="34" charset="0"/>
              </a:rPr>
              <a:t>Enter</a:t>
            </a:r>
            <a:r>
              <a:rPr lang="en-US" altLang="ar-IQ" sz="1700" b="1">
                <a:latin typeface="Calibri" pitchFamily="34" charset="0"/>
              </a:rPr>
              <a:t>) </a:t>
            </a:r>
            <a:r>
              <a:rPr lang="ar-YE" altLang="ar-IQ" sz="1700" b="1">
                <a:latin typeface="Calibri" pitchFamily="34" charset="0"/>
              </a:rPr>
              <a:t>للخروج من الشكل.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221163"/>
            <a:ext cx="29241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4859338" y="4221163"/>
            <a:ext cx="385286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SA" altLang="ar-IQ" sz="1700" b="1">
                <a:latin typeface="Calibri" pitchFamily="34" charset="0"/>
              </a:rPr>
              <a:t>7</a:t>
            </a:r>
            <a:r>
              <a:rPr lang="ar-YE" altLang="ar-IQ" sz="1700" b="1">
                <a:latin typeface="Calibri" pitchFamily="34" charset="0"/>
              </a:rPr>
              <a:t>.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لتنسيق الشكل التلقائي:</a:t>
            </a:r>
          </a:p>
          <a:p>
            <a:pPr algn="justLow" eaLnBrk="1" hangingPunct="1"/>
            <a:r>
              <a:rPr lang="ar-YE" altLang="ar-IQ" sz="1700" b="1">
                <a:latin typeface="Calibri" pitchFamily="34" charset="0"/>
              </a:rPr>
              <a:t>انقر على الشكل لتفعيلة, حيث سيظهر شريط أدوات جديد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تنسيق</a:t>
            </a:r>
            <a:r>
              <a:rPr lang="ar-YE" altLang="ar-IQ" sz="1700" b="1">
                <a:latin typeface="Calibri" pitchFamily="34" charset="0"/>
              </a:rPr>
              <a:t>) مختص بتنسيق الأشكال وتظهر عليه المهام كما في الشكل التالي.</a:t>
            </a:r>
          </a:p>
        </p:txBody>
      </p:sp>
    </p:spTree>
    <p:extLst>
      <p:ext uri="{BB962C8B-B14F-4D97-AF65-F5344CB8AC3E}">
        <p14:creationId xmlns:p14="http://schemas.microsoft.com/office/powerpoint/2010/main" val="3712993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دبوس زينة 5"/>
          <p:cNvSpPr/>
          <p:nvPr/>
        </p:nvSpPr>
        <p:spPr>
          <a:xfrm>
            <a:off x="1979613" y="333375"/>
            <a:ext cx="5761037" cy="719138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5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5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2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إدراج (النص المزخرف, التخطيط الهيكلي, المخططات) وتنسيقها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500" dirty="0">
              <a:solidFill>
                <a:srgbClr val="B80000"/>
              </a:solidFill>
              <a:latin typeface="Andalus" pitchFamily="2" charset="-78"/>
              <a:cs typeface="Andalus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500" dirty="0">
              <a:solidFill>
                <a:srgbClr val="B80000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مضلع اثنا عشري 6"/>
          <p:cNvSpPr/>
          <p:nvPr/>
        </p:nvSpPr>
        <p:spPr>
          <a:xfrm>
            <a:off x="8027988" y="188913"/>
            <a:ext cx="792162" cy="792162"/>
          </a:xfrm>
          <a:prstGeom prst="dodec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5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9</a:t>
            </a:r>
          </a:p>
        </p:txBody>
      </p:sp>
      <p:sp>
        <p:nvSpPr>
          <p:cNvPr id="8" name="دبوس زينة 7"/>
          <p:cNvSpPr/>
          <p:nvPr/>
        </p:nvSpPr>
        <p:spPr>
          <a:xfrm>
            <a:off x="4572000" y="1268413"/>
            <a:ext cx="4176713" cy="503237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إدراج نص مزخرف(</a:t>
            </a:r>
            <a:r>
              <a:rPr lang="en-US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(Insert Word Art</a:t>
            </a: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:</a:t>
            </a:r>
            <a:endParaRPr lang="ar-SA" sz="2500" dirty="0">
              <a:solidFill>
                <a:srgbClr val="B80000"/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74813"/>
            <a:ext cx="2876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00438"/>
            <a:ext cx="29718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4284663" y="1989138"/>
            <a:ext cx="457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SA" altLang="ar-IQ" sz="1700" b="1">
                <a:latin typeface="Calibri" pitchFamily="34" charset="0"/>
              </a:rPr>
              <a:t>1</a:t>
            </a:r>
            <a:r>
              <a:rPr lang="ar-YE" altLang="ar-IQ" sz="1700" b="1">
                <a:latin typeface="Calibri" pitchFamily="34" charset="0"/>
              </a:rPr>
              <a:t>.انقر على زر </a:t>
            </a:r>
            <a:r>
              <a:rPr lang="en-US" altLang="ar-IQ" sz="1700" b="1">
                <a:latin typeface="Calibri" pitchFamily="34" charset="0"/>
              </a:rPr>
              <a:t>(</a:t>
            </a:r>
            <a:r>
              <a:rPr lang="en-US" altLang="ar-IQ" sz="1700" b="1">
                <a:solidFill>
                  <a:srgbClr val="00B0F0"/>
                </a:solidFill>
                <a:latin typeface="Calibri" pitchFamily="34" charset="0"/>
              </a:rPr>
              <a:t>Word</a:t>
            </a:r>
            <a:r>
              <a:rPr lang="en-US" altLang="ar-IQ" sz="1700" b="1">
                <a:latin typeface="Calibri" pitchFamily="34" charset="0"/>
              </a:rPr>
              <a:t> </a:t>
            </a:r>
            <a:r>
              <a:rPr lang="en-US" altLang="ar-IQ" sz="1700" b="1">
                <a:solidFill>
                  <a:srgbClr val="00B0F0"/>
                </a:solidFill>
                <a:latin typeface="Calibri" pitchFamily="34" charset="0"/>
              </a:rPr>
              <a:t>Art</a:t>
            </a:r>
            <a:r>
              <a:rPr lang="en-US" altLang="ar-IQ" sz="1700" b="1">
                <a:latin typeface="Calibri" pitchFamily="34" charset="0"/>
              </a:rPr>
              <a:t>) </a:t>
            </a:r>
            <a:r>
              <a:rPr lang="ar-YE" altLang="ar-IQ" sz="1700" b="1">
                <a:latin typeface="Calibri" pitchFamily="34" charset="0"/>
              </a:rPr>
              <a:t>ضمن مجموعة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نص</a:t>
            </a:r>
            <a:r>
              <a:rPr lang="ar-YE" altLang="ar-IQ" sz="1700" b="1">
                <a:latin typeface="Calibri" pitchFamily="34" charset="0"/>
              </a:rPr>
              <a:t>) من شريط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إدراج</a:t>
            </a:r>
            <a:r>
              <a:rPr lang="ar-YE" altLang="ar-IQ" sz="1700" b="1">
                <a:latin typeface="Calibri" pitchFamily="34" charset="0"/>
              </a:rPr>
              <a:t>), ليظهر قائمة من خيارات أشكال النص.</a:t>
            </a: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042988" y="4005263"/>
            <a:ext cx="39592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IQ" sz="1700" b="1">
                <a:latin typeface="Calibri" pitchFamily="34" charset="0"/>
              </a:rPr>
              <a:t>2</a:t>
            </a:r>
            <a:r>
              <a:rPr lang="ar-YE" altLang="ar-IQ" sz="1700" b="1">
                <a:latin typeface="Calibri" pitchFamily="34" charset="0"/>
              </a:rPr>
              <a:t>.اختر أحد هذه الأشكال بالنقر علي</a:t>
            </a:r>
            <a:r>
              <a:rPr lang="ar-SA" altLang="ar-IQ" sz="1700" b="1">
                <a:latin typeface="Calibri" pitchFamily="34" charset="0"/>
              </a:rPr>
              <a:t>ه</a:t>
            </a:r>
            <a:r>
              <a:rPr lang="ar-YE" altLang="ar-IQ" sz="1700" b="1">
                <a:latin typeface="Calibri" pitchFamily="34" charset="0"/>
              </a:rPr>
              <a:t> ليظهر مربع حوار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إدخال النص</a:t>
            </a:r>
            <a:r>
              <a:rPr lang="ar-YE" altLang="ar-IQ" sz="1700" b="1">
                <a:latin typeface="Calibri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759992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4211638" y="2093913"/>
            <a:ext cx="47529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SA" altLang="ar-IQ" sz="1700" b="1">
                <a:latin typeface="Calibri" pitchFamily="34" charset="0"/>
              </a:rPr>
              <a:t>3</a:t>
            </a:r>
            <a:r>
              <a:rPr lang="ar-YE" altLang="ar-IQ" sz="1700" b="1">
                <a:latin typeface="Calibri" pitchFamily="34" charset="0"/>
              </a:rPr>
              <a:t>.</a:t>
            </a:r>
            <a:r>
              <a:rPr lang="ar-SA" altLang="ar-IQ" sz="1700" b="1">
                <a:latin typeface="Calibri" pitchFamily="34" charset="0"/>
              </a:rPr>
              <a:t>أ</a:t>
            </a:r>
            <a:r>
              <a:rPr lang="ar-YE" altLang="ar-IQ" sz="1700" b="1">
                <a:latin typeface="Calibri" pitchFamily="34" charset="0"/>
              </a:rPr>
              <a:t>دخل النص في مربع النص مع تحديد نوع الخط وحجمه وصفاته, ثم انقر زر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موافق</a:t>
            </a:r>
            <a:r>
              <a:rPr lang="ar-YE" altLang="ar-IQ" sz="1700" b="1">
                <a:latin typeface="Calibri" pitchFamily="34" charset="0"/>
              </a:rPr>
              <a:t>), ليظهر النص مباشرة على الشاشة.</a:t>
            </a:r>
          </a:p>
        </p:txBody>
      </p:sp>
      <p:grpSp>
        <p:nvGrpSpPr>
          <p:cNvPr id="2" name="مجموعة 12"/>
          <p:cNvGrpSpPr>
            <a:grpSpLocks/>
          </p:cNvGrpSpPr>
          <p:nvPr/>
        </p:nvGrpSpPr>
        <p:grpSpPr bwMode="auto">
          <a:xfrm>
            <a:off x="1187450" y="1268413"/>
            <a:ext cx="5976938" cy="1905000"/>
            <a:chOff x="1187624" y="1268760"/>
            <a:chExt cx="5976664" cy="1905000"/>
          </a:xfrm>
        </p:grpSpPr>
        <p:pic>
          <p:nvPicPr>
            <p:cNvPr id="5632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268760"/>
              <a:ext cx="280035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رابط بشكل مرفق 8"/>
            <p:cNvCxnSpPr/>
            <p:nvPr/>
          </p:nvCxnSpPr>
          <p:spPr>
            <a:xfrm rot="10800000" flipV="1">
              <a:off x="3851327" y="2637185"/>
              <a:ext cx="3312961" cy="431800"/>
            </a:xfrm>
            <a:prstGeom prst="bentConnector3">
              <a:avLst>
                <a:gd name="adj1" fmla="val 8525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بشكل مرفق 11"/>
            <p:cNvCxnSpPr/>
            <p:nvPr/>
          </p:nvCxnSpPr>
          <p:spPr>
            <a:xfrm rot="10800000">
              <a:off x="3708458" y="1989485"/>
              <a:ext cx="576237" cy="287337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دبوس زينة 13"/>
          <p:cNvSpPr/>
          <p:nvPr/>
        </p:nvSpPr>
        <p:spPr>
          <a:xfrm>
            <a:off x="1547813" y="4221163"/>
            <a:ext cx="6696075" cy="936625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(ملاحظة)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ar-SA" b="1" dirty="0">
                <a:solidFill>
                  <a:schemeClr val="tx1"/>
                </a:solidFill>
              </a:rPr>
              <a:t>يمكنك عمل تنسيق مع (</a:t>
            </a:r>
            <a:r>
              <a:rPr lang="ar-SA" b="1" dirty="0">
                <a:solidFill>
                  <a:srgbClr val="00B0F0"/>
                </a:solidFill>
              </a:rPr>
              <a:t>النص المزخرف</a:t>
            </a:r>
            <a:r>
              <a:rPr lang="ar-SA" b="1" dirty="0">
                <a:solidFill>
                  <a:schemeClr val="tx1"/>
                </a:solidFill>
              </a:rPr>
              <a:t>) بنفس طرق التعامل مع الصورالمدرجة</a:t>
            </a:r>
            <a:r>
              <a:rPr lang="ar-YE" b="1" dirty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18350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30099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54475"/>
            <a:ext cx="29622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دبوس زينة 7"/>
          <p:cNvSpPr/>
          <p:nvPr/>
        </p:nvSpPr>
        <p:spPr>
          <a:xfrm>
            <a:off x="4572000" y="1268413"/>
            <a:ext cx="4176713" cy="503237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إدراج التخطيط الهيكلي(</a:t>
            </a:r>
            <a:r>
              <a:rPr lang="en-US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(Insert Smart Art</a:t>
            </a: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:</a:t>
            </a:r>
            <a:endParaRPr lang="ar-SA" sz="2500" dirty="0">
              <a:solidFill>
                <a:srgbClr val="B80000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4140200" y="1916113"/>
            <a:ext cx="47529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SA" altLang="ar-IQ" sz="1700" b="1">
                <a:latin typeface="Calibri" pitchFamily="34" charset="0"/>
              </a:rPr>
              <a:t>1</a:t>
            </a:r>
            <a:r>
              <a:rPr lang="ar-YE" altLang="ar-IQ" sz="1700" b="1">
                <a:latin typeface="Calibri" pitchFamily="34" charset="0"/>
              </a:rPr>
              <a:t>. انقر على زر </a:t>
            </a:r>
            <a:r>
              <a:rPr lang="en-US" altLang="ar-IQ" sz="1700" b="1">
                <a:latin typeface="Calibri" pitchFamily="34" charset="0"/>
              </a:rPr>
              <a:t>(</a:t>
            </a:r>
            <a:r>
              <a:rPr lang="en-US" altLang="ar-IQ" sz="1700" b="1">
                <a:solidFill>
                  <a:srgbClr val="00B0F0"/>
                </a:solidFill>
                <a:latin typeface="Calibri" pitchFamily="34" charset="0"/>
              </a:rPr>
              <a:t>Smart Art</a:t>
            </a:r>
            <a:r>
              <a:rPr lang="en-US" altLang="ar-IQ" sz="1700" b="1">
                <a:latin typeface="Calibri" pitchFamily="34" charset="0"/>
              </a:rPr>
              <a:t>)</a:t>
            </a:r>
            <a:r>
              <a:rPr lang="ar-YE" altLang="ar-IQ" sz="1700" b="1">
                <a:latin typeface="Calibri" pitchFamily="34" charset="0"/>
              </a:rPr>
              <a:t>ضمن مجموعة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رسومات توضيحية</a:t>
            </a:r>
            <a:r>
              <a:rPr lang="ar-YE" altLang="ar-IQ" sz="1700" b="1">
                <a:latin typeface="Calibri" pitchFamily="34" charset="0"/>
              </a:rPr>
              <a:t>) من شريط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إدراج</a:t>
            </a:r>
            <a:r>
              <a:rPr lang="ar-YE" altLang="ar-IQ" sz="1700" b="1">
                <a:latin typeface="Calibri" pitchFamily="34" charset="0"/>
              </a:rPr>
              <a:t>), ليطهر مربع حوار 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اختيار</a:t>
            </a:r>
            <a:r>
              <a:rPr lang="ar-YE" altLang="ar-IQ" sz="1700" b="1">
                <a:latin typeface="Calibri" pitchFamily="34" charset="0"/>
              </a:rPr>
              <a:t> 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رسم</a:t>
            </a:r>
            <a:r>
              <a:rPr lang="ar-YE" altLang="ar-IQ" sz="1700" b="1">
                <a:latin typeface="Calibri" pitchFamily="34" charset="0"/>
              </a:rPr>
              <a:t>).</a:t>
            </a: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900113" y="3933825"/>
            <a:ext cx="4572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YE" altLang="ar-IQ" sz="1700" b="1">
                <a:latin typeface="Calibri" pitchFamily="34" charset="0"/>
              </a:rPr>
              <a:t>2.اختر أحد هذه الأشكال بالنقر علي</a:t>
            </a:r>
            <a:r>
              <a:rPr lang="ar-SA" altLang="ar-IQ" sz="1700" b="1">
                <a:latin typeface="Calibri" pitchFamily="34" charset="0"/>
              </a:rPr>
              <a:t>ه</a:t>
            </a:r>
            <a:r>
              <a:rPr lang="ar-YE" altLang="ar-IQ" sz="1700" b="1">
                <a:latin typeface="Calibri" pitchFamily="34" charset="0"/>
              </a:rPr>
              <a:t> ليظهر, ثم انقر زر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موافق</a:t>
            </a:r>
            <a:r>
              <a:rPr lang="ar-YE" altLang="ar-IQ" sz="1700" b="1">
                <a:latin typeface="Calibri" pitchFamily="34" charset="0"/>
              </a:rPr>
              <a:t>) ليظهر الشكل على الصفحة وله قابلية إدخال النصوص.</a:t>
            </a:r>
          </a:p>
          <a:p>
            <a:pPr algn="justLow" eaLnBrk="1" hangingPunct="1"/>
            <a:r>
              <a:rPr lang="ar-YE" altLang="ar-IQ" sz="1700" b="1">
                <a:latin typeface="Calibri" pitchFamily="34" charset="0"/>
              </a:rPr>
              <a:t>3.</a:t>
            </a:r>
            <a:r>
              <a:rPr lang="ar-SA" altLang="ar-IQ" sz="1700" b="1">
                <a:latin typeface="Calibri" pitchFamily="34" charset="0"/>
              </a:rPr>
              <a:t>أ</a:t>
            </a:r>
            <a:r>
              <a:rPr lang="ar-YE" altLang="ar-IQ" sz="1700" b="1">
                <a:latin typeface="Calibri" pitchFamily="34" charset="0"/>
              </a:rPr>
              <a:t>دخل النص في مربع النص لكل جزء من الشكل, ثم اضغط </a:t>
            </a:r>
            <a:r>
              <a:rPr lang="en-US" altLang="ar-IQ" sz="1700" b="1">
                <a:latin typeface="Calibri" pitchFamily="34" charset="0"/>
              </a:rPr>
              <a:t>(</a:t>
            </a:r>
            <a:r>
              <a:rPr lang="en-US" altLang="ar-IQ" sz="1700" b="1">
                <a:solidFill>
                  <a:srgbClr val="00B0F0"/>
                </a:solidFill>
                <a:latin typeface="Calibri" pitchFamily="34" charset="0"/>
              </a:rPr>
              <a:t>Enter</a:t>
            </a:r>
            <a:r>
              <a:rPr lang="en-US" altLang="ar-IQ" sz="1700" b="1">
                <a:latin typeface="Calibri" pitchFamily="34" charset="0"/>
              </a:rPr>
              <a:t>) </a:t>
            </a:r>
            <a:r>
              <a:rPr lang="ar-YE" altLang="ar-IQ" sz="1700" b="1">
                <a:latin typeface="Calibri" pitchFamily="34" charset="0"/>
              </a:rPr>
              <a:t>لتثبيت النص.</a:t>
            </a:r>
            <a:endParaRPr lang="ar-SA" altLang="ar-IQ" sz="1700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93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324100"/>
            <a:ext cx="29337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4211638" y="2468563"/>
            <a:ext cx="45720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SA" altLang="ar-IQ" sz="1700" b="1">
                <a:latin typeface="Calibri" pitchFamily="34" charset="0"/>
              </a:rPr>
              <a:t>4</a:t>
            </a:r>
            <a:r>
              <a:rPr lang="ar-YE" altLang="ar-IQ" sz="1700" b="1">
                <a:latin typeface="Calibri" pitchFamily="34" charset="0"/>
              </a:rPr>
              <a:t>.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لتعديل النص: </a:t>
            </a:r>
            <a:r>
              <a:rPr lang="ar-YE" altLang="ar-IQ" sz="1700" b="1">
                <a:latin typeface="Calibri" pitchFamily="34" charset="0"/>
              </a:rPr>
              <a:t>انقر على مربع النص ليتم تفعيل</a:t>
            </a:r>
            <a:r>
              <a:rPr lang="ar-SA" altLang="ar-IQ" sz="1700" b="1">
                <a:latin typeface="Calibri" pitchFamily="34" charset="0"/>
              </a:rPr>
              <a:t>ه</a:t>
            </a:r>
            <a:r>
              <a:rPr lang="ar-YE" altLang="ar-IQ" sz="1700" b="1">
                <a:latin typeface="Calibri" pitchFamily="34" charset="0"/>
              </a:rPr>
              <a:t> مباشرة للكتابة عليه.</a:t>
            </a:r>
          </a:p>
          <a:p>
            <a:pPr algn="justLow" eaLnBrk="1" hangingPunct="1"/>
            <a:r>
              <a:rPr lang="ar-YE" altLang="ar-IQ" sz="1700" b="1">
                <a:latin typeface="Calibri" pitchFamily="34" charset="0"/>
              </a:rPr>
              <a:t>5.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لإضافة مكون جيد للشكل : </a:t>
            </a:r>
          </a:p>
          <a:p>
            <a:pPr algn="justLow" eaLnBrk="1" hangingPunct="1"/>
            <a:r>
              <a:rPr lang="ar-YE" altLang="ar-IQ" sz="1700" b="1">
                <a:latin typeface="Calibri" pitchFamily="34" charset="0"/>
              </a:rPr>
              <a:t>أ.انقر بزر الفأرة اليمين على مكون الشكل المراد إضافة المكون الجديد بجانبه لتظهر قائمة خيارات.</a:t>
            </a:r>
          </a:p>
          <a:p>
            <a:pPr algn="justLow" eaLnBrk="1" hangingPunct="1"/>
            <a:r>
              <a:rPr lang="ar-YE" altLang="ar-IQ" sz="1700" b="1">
                <a:latin typeface="Calibri" pitchFamily="34" charset="0"/>
              </a:rPr>
              <a:t>ب.انقر على خيار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إضافة</a:t>
            </a:r>
            <a:r>
              <a:rPr lang="ar-YE" altLang="ar-IQ" sz="1700" b="1">
                <a:latin typeface="Calibri" pitchFamily="34" charset="0"/>
              </a:rPr>
              <a:t> 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شكل</a:t>
            </a:r>
            <a:r>
              <a:rPr lang="ar-YE" altLang="ar-IQ" sz="1700" b="1">
                <a:latin typeface="Calibri" pitchFamily="34" charset="0"/>
              </a:rPr>
              <a:t>) لتظهر قائمة إضافية.</a:t>
            </a:r>
          </a:p>
          <a:p>
            <a:pPr algn="justLow" eaLnBrk="1" hangingPunct="1"/>
            <a:r>
              <a:rPr lang="ar-YE" altLang="ar-IQ" sz="1700" b="1">
                <a:latin typeface="Calibri" pitchFamily="34" charset="0"/>
              </a:rPr>
              <a:t>ج.انقر على موقع المكون بالنسبة للمكون الأصلي ليتم إدراجه مباشرة.</a:t>
            </a:r>
          </a:p>
        </p:txBody>
      </p:sp>
    </p:spTree>
    <p:extLst>
      <p:ext uri="{BB962C8B-B14F-4D97-AF65-F5344CB8AC3E}">
        <p14:creationId xmlns:p14="http://schemas.microsoft.com/office/powerpoint/2010/main" val="2887332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3933825"/>
            <a:ext cx="2981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دبوس زينة 8"/>
          <p:cNvSpPr/>
          <p:nvPr/>
        </p:nvSpPr>
        <p:spPr>
          <a:xfrm>
            <a:off x="4572000" y="1268413"/>
            <a:ext cx="4176713" cy="503237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إدراج المخطط (</a:t>
            </a:r>
            <a:r>
              <a:rPr lang="en-US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(Insert Diagram</a:t>
            </a:r>
            <a:r>
              <a:rPr lang="ar-SA" sz="2000" dirty="0">
                <a:solidFill>
                  <a:srgbClr val="B80000"/>
                </a:solidFill>
                <a:latin typeface="Andalus" pitchFamily="2" charset="-78"/>
                <a:cs typeface="Andalus" pitchFamily="2" charset="-78"/>
              </a:rPr>
              <a:t>:</a:t>
            </a:r>
            <a:endParaRPr lang="ar-SA" sz="2500" dirty="0">
              <a:solidFill>
                <a:srgbClr val="B80000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4284663" y="1844675"/>
            <a:ext cx="457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eaLnBrk="1" hangingPunct="1"/>
            <a:r>
              <a:rPr lang="ar-YE" altLang="ar-IQ" sz="1700" b="1">
                <a:latin typeface="Calibri" pitchFamily="34" charset="0"/>
              </a:rPr>
              <a:t>1.انقر على زر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مخطط</a:t>
            </a:r>
            <a:r>
              <a:rPr lang="ar-YE" altLang="ar-IQ" sz="1700" b="1">
                <a:latin typeface="Calibri" pitchFamily="34" charset="0"/>
              </a:rPr>
              <a:t>) ضمن مجموعة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رسومات</a:t>
            </a:r>
            <a:r>
              <a:rPr lang="ar-YE" altLang="ar-IQ" sz="1700" b="1">
                <a:latin typeface="Calibri" pitchFamily="34" charset="0"/>
              </a:rPr>
              <a:t> 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توضيحية</a:t>
            </a:r>
            <a:r>
              <a:rPr lang="ar-YE" altLang="ar-IQ" sz="1700" b="1">
                <a:latin typeface="Calibri" pitchFamily="34" charset="0"/>
              </a:rPr>
              <a:t>) من شريط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إدراج</a:t>
            </a:r>
            <a:r>
              <a:rPr lang="ar-YE" altLang="ar-IQ" sz="1700" b="1">
                <a:latin typeface="Calibri" pitchFamily="34" charset="0"/>
              </a:rPr>
              <a:t>), يظهر مربع حوار 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إدراج مخطط</a:t>
            </a:r>
            <a:r>
              <a:rPr lang="ar-YE" altLang="ar-IQ" sz="1700" b="1">
                <a:latin typeface="Calibri" pitchFamily="34" charset="0"/>
              </a:rPr>
              <a:t>).</a:t>
            </a:r>
          </a:p>
        </p:txBody>
      </p:sp>
      <p:sp>
        <p:nvSpPr>
          <p:cNvPr id="62473" name="مستطيل 10"/>
          <p:cNvSpPr>
            <a:spLocks noChangeArrowheads="1"/>
          </p:cNvSpPr>
          <p:nvPr/>
        </p:nvSpPr>
        <p:spPr bwMode="auto">
          <a:xfrm>
            <a:off x="827088" y="3992563"/>
            <a:ext cx="41052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IQ" sz="1700" b="1">
                <a:latin typeface="Calibri" pitchFamily="34" charset="0"/>
              </a:rPr>
              <a:t>2</a:t>
            </a:r>
            <a:r>
              <a:rPr lang="ar-YE" altLang="ar-IQ" sz="1700" b="1">
                <a:latin typeface="Calibri" pitchFamily="34" charset="0"/>
              </a:rPr>
              <a:t>.اختر أحد هذه الأشكال بالنقر عليه, ثم انقر زر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موافق</a:t>
            </a:r>
            <a:r>
              <a:rPr lang="ar-YE" altLang="ar-IQ" sz="1700" b="1">
                <a:latin typeface="Calibri" pitchFamily="34" charset="0"/>
              </a:rPr>
              <a:t>) ليظهر ورقة عمل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برنامج الجداول ا</a:t>
            </a:r>
            <a:r>
              <a:rPr lang="ar-SA" altLang="ar-IQ" sz="1700" b="1">
                <a:solidFill>
                  <a:srgbClr val="00B0F0"/>
                </a:solidFill>
                <a:latin typeface="Calibri" pitchFamily="34" charset="0"/>
              </a:rPr>
              <a:t>لإ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لكترونية</a:t>
            </a:r>
            <a:r>
              <a:rPr lang="ar-YE" altLang="ar-IQ" sz="1700" b="1">
                <a:latin typeface="Calibri" pitchFamily="34" charset="0"/>
              </a:rPr>
              <a:t>).</a:t>
            </a: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827088" y="5157788"/>
            <a:ext cx="45720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IQ" sz="1700" b="1">
                <a:latin typeface="Calibri" pitchFamily="34" charset="0"/>
              </a:rPr>
              <a:t>3</a:t>
            </a:r>
            <a:r>
              <a:rPr lang="ar-YE" altLang="ar-IQ" sz="1700" b="1">
                <a:latin typeface="Calibri" pitchFamily="34" charset="0"/>
              </a:rPr>
              <a:t>.</a:t>
            </a:r>
            <a:r>
              <a:rPr lang="ar-SA" altLang="ar-IQ" sz="1700" b="1">
                <a:latin typeface="Calibri" pitchFamily="34" charset="0"/>
              </a:rPr>
              <a:t>أ</a:t>
            </a:r>
            <a:r>
              <a:rPr lang="ar-YE" altLang="ar-IQ" sz="1700" b="1">
                <a:latin typeface="Calibri" pitchFamily="34" charset="0"/>
              </a:rPr>
              <a:t>دخل البيانات على ملف (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الجداول </a:t>
            </a:r>
            <a:r>
              <a:rPr lang="ar-SA" altLang="ar-IQ" sz="1700" b="1">
                <a:solidFill>
                  <a:srgbClr val="00B0F0"/>
                </a:solidFill>
                <a:latin typeface="Calibri" pitchFamily="34" charset="0"/>
              </a:rPr>
              <a:t>لإ</a:t>
            </a:r>
            <a:r>
              <a:rPr lang="ar-YE" altLang="ar-IQ" sz="1700" b="1">
                <a:solidFill>
                  <a:srgbClr val="00B0F0"/>
                </a:solidFill>
                <a:latin typeface="Calibri" pitchFamily="34" charset="0"/>
              </a:rPr>
              <a:t>الكترونية</a:t>
            </a:r>
            <a:r>
              <a:rPr lang="ar-YE" altLang="ar-IQ" sz="1700" b="1">
                <a:latin typeface="Calibri" pitchFamily="34" charset="0"/>
              </a:rPr>
              <a:t>) والتي ستؤثر على شكل المخطط</a:t>
            </a:r>
            <a:r>
              <a:rPr lang="ar-SA" altLang="ar-IQ" sz="1700" b="1">
                <a:latin typeface="Calibri" pitchFamily="34" charset="0"/>
              </a:rPr>
              <a:t> ،</a:t>
            </a:r>
            <a:r>
              <a:rPr lang="ar-YE" altLang="ar-IQ" sz="1700" b="1">
                <a:latin typeface="Calibri" pitchFamily="34" charset="0"/>
              </a:rPr>
              <a:t> ثم أغلق الجدول.</a:t>
            </a:r>
          </a:p>
        </p:txBody>
      </p:sp>
      <p:grpSp>
        <p:nvGrpSpPr>
          <p:cNvPr id="2" name="مجموعة 15"/>
          <p:cNvGrpSpPr>
            <a:grpSpLocks/>
          </p:cNvGrpSpPr>
          <p:nvPr/>
        </p:nvGrpSpPr>
        <p:grpSpPr bwMode="auto">
          <a:xfrm>
            <a:off x="1258888" y="1628775"/>
            <a:ext cx="3168650" cy="2879725"/>
            <a:chOff x="1259632" y="1628006"/>
            <a:chExt cx="3168352" cy="2737098"/>
          </a:xfrm>
        </p:grpSpPr>
        <p:pic>
          <p:nvPicPr>
            <p:cNvPr id="59404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628006"/>
              <a:ext cx="3000375" cy="230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رابط بشكل مرفق 13"/>
            <p:cNvCxnSpPr/>
            <p:nvPr/>
          </p:nvCxnSpPr>
          <p:spPr>
            <a:xfrm rot="10800000">
              <a:off x="1331062" y="3933566"/>
              <a:ext cx="3096922" cy="431538"/>
            </a:xfrm>
            <a:prstGeom prst="bentConnector3">
              <a:avLst>
                <a:gd name="adj1" fmla="val 9497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4152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247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37288"/>
            <a:ext cx="8388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755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7" descr="Untitled-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0"/>
            <a:ext cx="2962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2705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دبوس زينة 9"/>
          <p:cNvSpPr/>
          <p:nvPr/>
        </p:nvSpPr>
        <p:spPr>
          <a:xfrm>
            <a:off x="1547813" y="3933825"/>
            <a:ext cx="6696075" cy="1655763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2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(</a:t>
            </a:r>
            <a:r>
              <a:rPr lang="ar-SA" sz="28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ملاحظة)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ar-YE" sz="1700" b="1" dirty="0">
                <a:solidFill>
                  <a:schemeClr val="tx1"/>
                </a:solidFill>
              </a:rPr>
              <a:t>إذا لم يظهر شريط أدوات الصورة فور نقرك على الصورة بالفأرة انقر على الصورة بزر الفأرة الأيمن ثم </a:t>
            </a:r>
            <a:r>
              <a:rPr lang="ar-SA" sz="1700" b="1" dirty="0">
                <a:solidFill>
                  <a:schemeClr val="tx1"/>
                </a:solidFill>
              </a:rPr>
              <a:t>ا</a:t>
            </a:r>
            <a:r>
              <a:rPr lang="ar-YE" sz="1700" b="1" dirty="0">
                <a:solidFill>
                  <a:schemeClr val="tx1"/>
                </a:solidFill>
              </a:rPr>
              <a:t>نقر أمر (</a:t>
            </a:r>
            <a:r>
              <a:rPr lang="ar-YE" sz="1700" b="1" dirty="0">
                <a:solidFill>
                  <a:srgbClr val="00B0F0"/>
                </a:solidFill>
              </a:rPr>
              <a:t>إظهار شريط أدوات الصورة</a:t>
            </a:r>
            <a:r>
              <a:rPr lang="ar-YE" sz="1700" b="1" dirty="0">
                <a:solidFill>
                  <a:schemeClr val="tx1"/>
                </a:solidFill>
              </a:rPr>
              <a:t>).</a:t>
            </a:r>
            <a:endParaRPr lang="ar-SA" sz="17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7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700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4649788" y="1844675"/>
            <a:ext cx="40989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IQ" sz="1700" b="1">
                <a:latin typeface="Calibri" pitchFamily="34" charset="0"/>
              </a:rPr>
              <a:t>4</a:t>
            </a:r>
            <a:r>
              <a:rPr lang="ar-YE" altLang="ar-IQ" sz="1700" b="1">
                <a:latin typeface="Calibri" pitchFamily="34" charset="0"/>
              </a:rPr>
              <a:t>.سيظهر الشكل مباشرة معبراً عن البيانات التي أدخلت.</a:t>
            </a:r>
          </a:p>
        </p:txBody>
      </p:sp>
    </p:spTree>
    <p:extLst>
      <p:ext uri="{BB962C8B-B14F-4D97-AF65-F5344CB8AC3E}">
        <p14:creationId xmlns:p14="http://schemas.microsoft.com/office/powerpoint/2010/main" val="2190388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617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shaymaa</dc:creator>
  <cp:lastModifiedBy>shaymaa</cp:lastModifiedBy>
  <cp:revision>1</cp:revision>
  <dcterms:created xsi:type="dcterms:W3CDTF">2006-08-16T00:00:00Z</dcterms:created>
  <dcterms:modified xsi:type="dcterms:W3CDTF">2019-02-18T06:18:06Z</dcterms:modified>
</cp:coreProperties>
</file>