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2/18/2019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2/18/2019</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2/18/2019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2/18/2019</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2/18/2019</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2/18/2019</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2/18/2019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13.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15.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19.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21.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6237288"/>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7556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7" descr="Untitled-1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0"/>
            <a:ext cx="29622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دبوس زينة 5"/>
          <p:cNvSpPr/>
          <p:nvPr/>
        </p:nvSpPr>
        <p:spPr>
          <a:xfrm>
            <a:off x="1979613" y="333375"/>
            <a:ext cx="5761037" cy="719138"/>
          </a:xfrm>
          <a:prstGeom prst="plaque">
            <a:avLst/>
          </a:prstGeom>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2500" dirty="0">
                <a:solidFill>
                  <a:srgbClr val="B80000"/>
                </a:solidFill>
                <a:latin typeface="Andalus" pitchFamily="2" charset="-78"/>
                <a:cs typeface="Andalus" pitchFamily="2" charset="-78"/>
              </a:rPr>
              <a:t> </a:t>
            </a:r>
          </a:p>
          <a:p>
            <a:pPr algn="ctr" fontAlgn="auto">
              <a:spcBef>
                <a:spcPts val="0"/>
              </a:spcBef>
              <a:spcAft>
                <a:spcPts val="0"/>
              </a:spcAft>
              <a:defRPr/>
            </a:pPr>
            <a:r>
              <a:rPr lang="ar-SA" sz="2500" dirty="0">
                <a:solidFill>
                  <a:srgbClr val="B80000"/>
                </a:solidFill>
                <a:latin typeface="Andalus" pitchFamily="2" charset="-78"/>
                <a:cs typeface="Andalus" pitchFamily="2" charset="-78"/>
              </a:rPr>
              <a:t> إدراج (فواصل الصفحات, الرموز, الحواشى السفلية , ...)</a:t>
            </a:r>
          </a:p>
          <a:p>
            <a:pPr algn="ctr" fontAlgn="auto">
              <a:spcBef>
                <a:spcPts val="0"/>
              </a:spcBef>
              <a:spcAft>
                <a:spcPts val="0"/>
              </a:spcAft>
              <a:defRPr/>
            </a:pPr>
            <a:endParaRPr lang="ar-SA" sz="2500" dirty="0">
              <a:solidFill>
                <a:srgbClr val="B80000"/>
              </a:solidFill>
              <a:latin typeface="Andalus" pitchFamily="2" charset="-78"/>
              <a:cs typeface="Andalus" pitchFamily="2" charset="-78"/>
            </a:endParaRPr>
          </a:p>
        </p:txBody>
      </p:sp>
      <p:sp>
        <p:nvSpPr>
          <p:cNvPr id="7" name="مضلع اثنا عشري 6"/>
          <p:cNvSpPr/>
          <p:nvPr/>
        </p:nvSpPr>
        <p:spPr>
          <a:xfrm>
            <a:off x="8027988" y="188913"/>
            <a:ext cx="792162" cy="792162"/>
          </a:xfrm>
          <a:prstGeom prst="dodecagon">
            <a:avLst/>
          </a:prstGeom>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2500" dirty="0">
                <a:solidFill>
                  <a:srgbClr val="B80000"/>
                </a:solidFill>
                <a:latin typeface="Andalus" pitchFamily="2" charset="-78"/>
                <a:cs typeface="Andalus" pitchFamily="2" charset="-78"/>
              </a:rPr>
              <a:t>8</a:t>
            </a:r>
          </a:p>
        </p:txBody>
      </p:sp>
      <p:sp>
        <p:nvSpPr>
          <p:cNvPr id="8" name="دبوس زينة 7"/>
          <p:cNvSpPr/>
          <p:nvPr/>
        </p:nvSpPr>
        <p:spPr>
          <a:xfrm>
            <a:off x="4716463" y="2205038"/>
            <a:ext cx="4175125" cy="503237"/>
          </a:xfrm>
          <a:prstGeom prst="plaque">
            <a:avLst/>
          </a:prstGeom>
        </p:spPr>
        <p:style>
          <a:lnRef idx="1">
            <a:schemeClr val="accent1"/>
          </a:lnRef>
          <a:fillRef idx="2">
            <a:schemeClr val="accent1"/>
          </a:fillRef>
          <a:effectRef idx="1">
            <a:schemeClr val="accent1"/>
          </a:effectRef>
          <a:fontRef idx="minor">
            <a:schemeClr val="dk1"/>
          </a:fontRef>
        </p:style>
        <p:txBody>
          <a:bodyPr rtlCol="1" anchor="ctr"/>
          <a:lstStyle/>
          <a:p>
            <a:pPr fontAlgn="auto">
              <a:spcBef>
                <a:spcPts val="0"/>
              </a:spcBef>
              <a:spcAft>
                <a:spcPts val="0"/>
              </a:spcAft>
              <a:defRPr/>
            </a:pPr>
            <a:r>
              <a:rPr lang="ar-SA" sz="2000" dirty="0">
                <a:solidFill>
                  <a:srgbClr val="B80000"/>
                </a:solidFill>
                <a:latin typeface="Andalus" pitchFamily="2" charset="-78"/>
                <a:cs typeface="Andalus" pitchFamily="2" charset="-78"/>
              </a:rPr>
              <a:t>إدراج فواصل الصفحات (</a:t>
            </a:r>
            <a:r>
              <a:rPr lang="en-US" sz="2000" dirty="0">
                <a:solidFill>
                  <a:srgbClr val="B80000"/>
                </a:solidFill>
                <a:latin typeface="Andalus" pitchFamily="2" charset="-78"/>
                <a:cs typeface="Andalus" pitchFamily="2" charset="-78"/>
              </a:rPr>
              <a:t>(Insert Page break</a:t>
            </a:r>
            <a:r>
              <a:rPr lang="ar-SA" sz="2000" dirty="0">
                <a:solidFill>
                  <a:srgbClr val="B80000"/>
                </a:solidFill>
                <a:latin typeface="Andalus" pitchFamily="2" charset="-78"/>
                <a:cs typeface="Andalus" pitchFamily="2" charset="-78"/>
              </a:rPr>
              <a:t>:</a:t>
            </a:r>
            <a:endParaRPr lang="ar-SA" sz="2500" dirty="0">
              <a:solidFill>
                <a:srgbClr val="B80000"/>
              </a:solidFill>
              <a:latin typeface="Andalus" pitchFamily="2" charset="-78"/>
              <a:cs typeface="Andalus" pitchFamily="2" charset="-78"/>
            </a:endParaRPr>
          </a:p>
        </p:txBody>
      </p:sp>
      <p:sp>
        <p:nvSpPr>
          <p:cNvPr id="9" name="مستطيل 8"/>
          <p:cNvSpPr>
            <a:spLocks noChangeArrowheads="1"/>
          </p:cNvSpPr>
          <p:nvPr/>
        </p:nvSpPr>
        <p:spPr bwMode="auto">
          <a:xfrm>
            <a:off x="1116013" y="1196975"/>
            <a:ext cx="7812087"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YE" altLang="ar-IQ" sz="1700" b="1">
                <a:latin typeface="Calibri" pitchFamily="34" charset="0"/>
              </a:rPr>
              <a:t>يتيح برنامج (</a:t>
            </a:r>
            <a:r>
              <a:rPr lang="ar-YE" altLang="ar-IQ" sz="1700" b="1">
                <a:solidFill>
                  <a:srgbClr val="00B0F0"/>
                </a:solidFill>
                <a:latin typeface="Calibri" pitchFamily="34" charset="0"/>
              </a:rPr>
              <a:t>معالج النصوص</a:t>
            </a:r>
            <a:r>
              <a:rPr lang="ar-YE" altLang="ar-IQ" sz="1700" b="1">
                <a:latin typeface="Calibri" pitchFamily="34" charset="0"/>
              </a:rPr>
              <a:t>) </a:t>
            </a:r>
            <a:r>
              <a:rPr lang="ar-SA" altLang="ar-IQ" sz="1700" b="1">
                <a:latin typeface="Calibri" pitchFamily="34" charset="0"/>
              </a:rPr>
              <a:t>إ</a:t>
            </a:r>
            <a:r>
              <a:rPr lang="ar-YE" altLang="ar-IQ" sz="1700" b="1">
                <a:latin typeface="Calibri" pitchFamily="34" charset="0"/>
              </a:rPr>
              <a:t>مكانية إدراج فواصل الصفحات وتحديد الحواشي والكثير من الرموز الخاصة مثل الرموز الرياضية الغير متوفرة على مفاتيح  لوحة المفاتيح  على أي جزء من النص المكتوب على الصفحة, </a:t>
            </a:r>
            <a:r>
              <a:rPr lang="ar-YE" altLang="ar-IQ" sz="1700" b="1">
                <a:solidFill>
                  <a:srgbClr val="00B0F0"/>
                </a:solidFill>
                <a:latin typeface="Calibri" pitchFamily="34" charset="0"/>
              </a:rPr>
              <a:t>ويتم ذلك كما يلي:</a:t>
            </a: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8888" y="2867025"/>
            <a:ext cx="29908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مستطيل 10"/>
          <p:cNvSpPr>
            <a:spLocks noChangeArrowheads="1"/>
          </p:cNvSpPr>
          <p:nvPr/>
        </p:nvSpPr>
        <p:spPr bwMode="auto">
          <a:xfrm>
            <a:off x="4427538" y="3101975"/>
            <a:ext cx="3984625"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SA" altLang="ar-IQ" sz="1700" b="1">
                <a:latin typeface="Calibri" pitchFamily="34" charset="0"/>
              </a:rPr>
              <a:t>1.</a:t>
            </a:r>
            <a:r>
              <a:rPr lang="ar-YE" altLang="ar-IQ" sz="1700" b="1">
                <a:latin typeface="Calibri" pitchFamily="34" charset="0"/>
              </a:rPr>
              <a:t>انقر على زر (</a:t>
            </a:r>
            <a:r>
              <a:rPr lang="ar-YE" altLang="ar-IQ" sz="1700" b="1">
                <a:solidFill>
                  <a:srgbClr val="00B0F0"/>
                </a:solidFill>
                <a:latin typeface="Calibri" pitchFamily="34" charset="0"/>
              </a:rPr>
              <a:t>فاصل الصفحات</a:t>
            </a:r>
            <a:r>
              <a:rPr lang="ar-YE" altLang="ar-IQ" sz="1700" b="1">
                <a:latin typeface="Calibri" pitchFamily="34" charset="0"/>
              </a:rPr>
              <a:t>) ضمن مجموعة(</a:t>
            </a:r>
            <a:r>
              <a:rPr lang="ar-YE" altLang="ar-IQ" sz="1700" b="1">
                <a:solidFill>
                  <a:srgbClr val="00B0F0"/>
                </a:solidFill>
                <a:latin typeface="Calibri" pitchFamily="34" charset="0"/>
              </a:rPr>
              <a:t>صفحات</a:t>
            </a:r>
            <a:r>
              <a:rPr lang="ar-YE" altLang="ar-IQ" sz="1700" b="1">
                <a:latin typeface="Calibri" pitchFamily="34" charset="0"/>
              </a:rPr>
              <a:t>) من شريط (</a:t>
            </a:r>
            <a:r>
              <a:rPr lang="ar-YE" altLang="ar-IQ" sz="1700" b="1">
                <a:solidFill>
                  <a:srgbClr val="00B0F0"/>
                </a:solidFill>
                <a:latin typeface="Calibri" pitchFamily="34" charset="0"/>
              </a:rPr>
              <a:t>إدراج</a:t>
            </a:r>
            <a:r>
              <a:rPr lang="ar-YE" altLang="ar-IQ" sz="1700" b="1">
                <a:latin typeface="Calibri" pitchFamily="34" charset="0"/>
              </a:rPr>
              <a:t>).</a:t>
            </a:r>
          </a:p>
        </p:txBody>
      </p:sp>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91125" y="4027488"/>
            <a:ext cx="29813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مستطيل 12"/>
          <p:cNvSpPr>
            <a:spLocks noChangeArrowheads="1"/>
          </p:cNvSpPr>
          <p:nvPr/>
        </p:nvSpPr>
        <p:spPr bwMode="auto">
          <a:xfrm>
            <a:off x="1187450" y="4252913"/>
            <a:ext cx="376237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SA" altLang="ar-IQ" sz="1700" b="1">
                <a:latin typeface="Calibri" pitchFamily="34" charset="0"/>
              </a:rPr>
              <a:t>2 . </a:t>
            </a:r>
            <a:r>
              <a:rPr lang="ar-YE" altLang="ar-IQ" sz="1700" b="1">
                <a:latin typeface="Calibri" pitchFamily="34" charset="0"/>
              </a:rPr>
              <a:t>لتظهر صفحة جديدة دون الحاجة </a:t>
            </a:r>
            <a:r>
              <a:rPr lang="ar-SA" altLang="ar-IQ" sz="1700" b="1">
                <a:latin typeface="Calibri" pitchFamily="34" charset="0"/>
              </a:rPr>
              <a:t>إلى </a:t>
            </a:r>
            <a:r>
              <a:rPr lang="ar-YE" altLang="ar-IQ" sz="1700" b="1">
                <a:latin typeface="Calibri" pitchFamily="34" charset="0"/>
              </a:rPr>
              <a:t>تعبئة بيانات الصفحة الحالية. </a:t>
            </a:r>
          </a:p>
        </p:txBody>
      </p:sp>
    </p:spTree>
    <p:extLst>
      <p:ext uri="{BB962C8B-B14F-4D97-AF65-F5344CB8AC3E}">
        <p14:creationId xmlns:p14="http://schemas.microsoft.com/office/powerpoint/2010/main" val="20929907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1000"/>
                                        <p:tgtEl>
                                          <p:spTgt spid="7"/>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ox(in)">
                                      <p:cBhvr>
                                        <p:cTn id="10" dur="1000"/>
                                        <p:tgtEl>
                                          <p:spTgt spid="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ox(in)">
                                      <p:cBhvr>
                                        <p:cTn id="15" dur="500"/>
                                        <p:tgtEl>
                                          <p:spTgt spid="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ox(in)">
                                      <p:cBhvr>
                                        <p:cTn id="20" dur="1000"/>
                                        <p:tgtEl>
                                          <p:spTgt spid="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anim calcmode="lin" valueType="num">
                                      <p:cBhvr additive="base">
                                        <p:cTn id="25" dur="500" fill="hold"/>
                                        <p:tgtEl>
                                          <p:spTgt spid="1026"/>
                                        </p:tgtEl>
                                        <p:attrNameLst>
                                          <p:attrName>ppt_x</p:attrName>
                                        </p:attrNameLst>
                                      </p:cBhvr>
                                      <p:tavLst>
                                        <p:tav tm="0">
                                          <p:val>
                                            <p:strVal val="#ppt_x"/>
                                          </p:val>
                                        </p:tav>
                                        <p:tav tm="100000">
                                          <p:val>
                                            <p:strVal val="#ppt_x"/>
                                          </p:val>
                                        </p:tav>
                                      </p:tavLst>
                                    </p:anim>
                                    <p:anim calcmode="lin" valueType="num">
                                      <p:cBhvr additive="base">
                                        <p:cTn id="26" dur="500" fill="hold"/>
                                        <p:tgtEl>
                                          <p:spTgt spid="1026"/>
                                        </p:tgtEl>
                                        <p:attrNameLst>
                                          <p:attrName>ppt_y</p:attrName>
                                        </p:attrNameLst>
                                      </p:cBhvr>
                                      <p:tavLst>
                                        <p:tav tm="0">
                                          <p:val>
                                            <p:strVal val="1+#ppt_h/2"/>
                                          </p:val>
                                        </p:tav>
                                        <p:tav tm="100000">
                                          <p:val>
                                            <p:strVal val="#ppt_y"/>
                                          </p:val>
                                        </p:tav>
                                      </p:tavLst>
                                    </p:anim>
                                  </p:childTnLst>
                                </p:cTn>
                              </p:par>
                            </p:childTnLst>
                          </p:cTn>
                        </p:par>
                        <p:par>
                          <p:cTn id="27" fill="hold" nodeType="afterGroup">
                            <p:stCondLst>
                              <p:cond delay="500"/>
                            </p:stCondLst>
                            <p:childTnLst>
                              <p:par>
                                <p:cTn id="28" presetID="2" presetClass="entr" presetSubtype="4"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nodeType="clickEffect">
                                  <p:stCondLst>
                                    <p:cond delay="0"/>
                                  </p:stCondLst>
                                  <p:childTnLst>
                                    <p:set>
                                      <p:cBhvr>
                                        <p:cTn id="35" dur="1" fill="hold">
                                          <p:stCondLst>
                                            <p:cond delay="0"/>
                                          </p:stCondLst>
                                        </p:cTn>
                                        <p:tgtEl>
                                          <p:spTgt spid="1027"/>
                                        </p:tgtEl>
                                        <p:attrNameLst>
                                          <p:attrName>style.visibility</p:attrName>
                                        </p:attrNameLst>
                                      </p:cBhvr>
                                      <p:to>
                                        <p:strVal val="visible"/>
                                      </p:to>
                                    </p:set>
                                    <p:anim calcmode="lin" valueType="num">
                                      <p:cBhvr additive="base">
                                        <p:cTn id="36" dur="1000" fill="hold"/>
                                        <p:tgtEl>
                                          <p:spTgt spid="1027"/>
                                        </p:tgtEl>
                                        <p:attrNameLst>
                                          <p:attrName>ppt_x</p:attrName>
                                        </p:attrNameLst>
                                      </p:cBhvr>
                                      <p:tavLst>
                                        <p:tav tm="0">
                                          <p:val>
                                            <p:strVal val="0-#ppt_w/2"/>
                                          </p:val>
                                        </p:tav>
                                        <p:tav tm="100000">
                                          <p:val>
                                            <p:strVal val="#ppt_x"/>
                                          </p:val>
                                        </p:tav>
                                      </p:tavLst>
                                    </p:anim>
                                    <p:anim calcmode="lin" valueType="num">
                                      <p:cBhvr additive="base">
                                        <p:cTn id="37" dur="1000" fill="hold"/>
                                        <p:tgtEl>
                                          <p:spTgt spid="1027"/>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additive="base">
                                        <p:cTn id="40" dur="1000" fill="hold"/>
                                        <p:tgtEl>
                                          <p:spTgt spid="13"/>
                                        </p:tgtEl>
                                        <p:attrNameLst>
                                          <p:attrName>ppt_x</p:attrName>
                                        </p:attrNameLst>
                                      </p:cBhvr>
                                      <p:tavLst>
                                        <p:tav tm="0">
                                          <p:val>
                                            <p:strVal val="0-#ppt_w/2"/>
                                          </p:val>
                                        </p:tav>
                                        <p:tav tm="100000">
                                          <p:val>
                                            <p:strVal val="#ppt_x"/>
                                          </p:val>
                                        </p:tav>
                                      </p:tavLst>
                                    </p:anim>
                                    <p:anim calcmode="lin" valueType="num">
                                      <p:cBhvr additive="base">
                                        <p:cTn id="41" dur="10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p:bldP spid="11"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6237288"/>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7556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7" name="Picture 7" descr="Untitled-1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0"/>
            <a:ext cx="29622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6013" y="1557338"/>
            <a:ext cx="2924175"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دبوس زينة 6"/>
          <p:cNvSpPr/>
          <p:nvPr/>
        </p:nvSpPr>
        <p:spPr>
          <a:xfrm>
            <a:off x="5795963" y="1196975"/>
            <a:ext cx="3095625" cy="503238"/>
          </a:xfrm>
          <a:prstGeom prst="plaque">
            <a:avLst/>
          </a:prstGeom>
        </p:spPr>
        <p:style>
          <a:lnRef idx="1">
            <a:schemeClr val="accent1"/>
          </a:lnRef>
          <a:fillRef idx="2">
            <a:schemeClr val="accent1"/>
          </a:fillRef>
          <a:effectRef idx="1">
            <a:schemeClr val="accent1"/>
          </a:effectRef>
          <a:fontRef idx="minor">
            <a:schemeClr val="dk1"/>
          </a:fontRef>
        </p:style>
        <p:txBody>
          <a:bodyPr rtlCol="1" anchor="ctr"/>
          <a:lstStyle/>
          <a:p>
            <a:pPr fontAlgn="auto">
              <a:spcBef>
                <a:spcPts val="0"/>
              </a:spcBef>
              <a:spcAft>
                <a:spcPts val="0"/>
              </a:spcAft>
              <a:defRPr/>
            </a:pPr>
            <a:r>
              <a:rPr lang="ar-SA" sz="2000" dirty="0">
                <a:solidFill>
                  <a:srgbClr val="B80000"/>
                </a:solidFill>
                <a:latin typeface="Andalus" pitchFamily="2" charset="-78"/>
                <a:cs typeface="Andalus" pitchFamily="2" charset="-78"/>
              </a:rPr>
              <a:t>إدراج رمز(</a:t>
            </a:r>
            <a:r>
              <a:rPr lang="en-US" sz="2000" dirty="0">
                <a:solidFill>
                  <a:srgbClr val="B80000"/>
                </a:solidFill>
                <a:latin typeface="Andalus" pitchFamily="2" charset="-78"/>
                <a:cs typeface="Andalus" pitchFamily="2" charset="-78"/>
              </a:rPr>
              <a:t>(Insert </a:t>
            </a:r>
            <a:r>
              <a:rPr lang="en-US" sz="2000" dirty="0" err="1">
                <a:solidFill>
                  <a:srgbClr val="B80000"/>
                </a:solidFill>
                <a:latin typeface="Andalus" pitchFamily="2" charset="-78"/>
                <a:cs typeface="Andalus" pitchFamily="2" charset="-78"/>
              </a:rPr>
              <a:t>Symbole</a:t>
            </a:r>
            <a:r>
              <a:rPr lang="ar-SA" sz="2000" dirty="0">
                <a:solidFill>
                  <a:srgbClr val="B80000"/>
                </a:solidFill>
                <a:latin typeface="Andalus" pitchFamily="2" charset="-78"/>
                <a:cs typeface="Andalus" pitchFamily="2" charset="-78"/>
              </a:rPr>
              <a:t>:</a:t>
            </a:r>
            <a:endParaRPr lang="ar-SA" sz="2500" dirty="0">
              <a:solidFill>
                <a:srgbClr val="B80000"/>
              </a:solidFill>
              <a:latin typeface="Andalus" pitchFamily="2" charset="-78"/>
              <a:cs typeface="Andalus" pitchFamily="2" charset="-78"/>
            </a:endParaRPr>
          </a:p>
        </p:txBody>
      </p:sp>
      <p:sp>
        <p:nvSpPr>
          <p:cNvPr id="8" name="مستطيل 7"/>
          <p:cNvSpPr>
            <a:spLocks noChangeArrowheads="1"/>
          </p:cNvSpPr>
          <p:nvPr/>
        </p:nvSpPr>
        <p:spPr bwMode="auto">
          <a:xfrm>
            <a:off x="4284663" y="1844675"/>
            <a:ext cx="457200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SA" altLang="ar-IQ" sz="1700" b="1">
                <a:latin typeface="Calibri" pitchFamily="34" charset="0"/>
              </a:rPr>
              <a:t>1</a:t>
            </a:r>
            <a:r>
              <a:rPr lang="ar-YE" altLang="ar-IQ" sz="1700" b="1">
                <a:latin typeface="Calibri" pitchFamily="34" charset="0"/>
              </a:rPr>
              <a:t>.انقر على زر (</a:t>
            </a:r>
            <a:r>
              <a:rPr lang="ar-YE" altLang="ar-IQ" sz="1700" b="1">
                <a:solidFill>
                  <a:srgbClr val="00B0F0"/>
                </a:solidFill>
                <a:latin typeface="Calibri" pitchFamily="34" charset="0"/>
              </a:rPr>
              <a:t>رمز</a:t>
            </a:r>
            <a:r>
              <a:rPr lang="ar-YE" altLang="ar-IQ" sz="1700" b="1">
                <a:latin typeface="Calibri" pitchFamily="34" charset="0"/>
              </a:rPr>
              <a:t>) ضمن مجموعة (</a:t>
            </a:r>
            <a:r>
              <a:rPr lang="ar-YE" altLang="ar-IQ" sz="1700" b="1">
                <a:solidFill>
                  <a:srgbClr val="00B0F0"/>
                </a:solidFill>
                <a:latin typeface="Calibri" pitchFamily="34" charset="0"/>
              </a:rPr>
              <a:t>رموز</a:t>
            </a:r>
            <a:r>
              <a:rPr lang="ar-YE" altLang="ar-IQ" sz="1700" b="1">
                <a:latin typeface="Calibri" pitchFamily="34" charset="0"/>
              </a:rPr>
              <a:t>) من شريط (</a:t>
            </a:r>
            <a:r>
              <a:rPr lang="ar-YE" altLang="ar-IQ" sz="1700" b="1">
                <a:solidFill>
                  <a:srgbClr val="00B0F0"/>
                </a:solidFill>
                <a:latin typeface="Calibri" pitchFamily="34" charset="0"/>
              </a:rPr>
              <a:t>إدراج</a:t>
            </a:r>
            <a:r>
              <a:rPr lang="ar-YE" altLang="ar-IQ" sz="1700" b="1">
                <a:latin typeface="Calibri" pitchFamily="34" charset="0"/>
              </a:rPr>
              <a:t>), لتظهر قائمة مختصرة من الرموز التي تسمح بالدخول على قائمة أوسع بالنقر على (</a:t>
            </a:r>
            <a:r>
              <a:rPr lang="ar-YE" altLang="ar-IQ" sz="1700" b="1">
                <a:solidFill>
                  <a:srgbClr val="00B0F0"/>
                </a:solidFill>
                <a:latin typeface="Calibri" pitchFamily="34" charset="0"/>
              </a:rPr>
              <a:t>المزيد</a:t>
            </a:r>
            <a:r>
              <a:rPr lang="ar-YE" altLang="ar-IQ" sz="1700" b="1">
                <a:latin typeface="Calibri" pitchFamily="34" charset="0"/>
              </a:rPr>
              <a:t>) </a:t>
            </a:r>
            <a:r>
              <a:rPr lang="ar-SA" altLang="ar-IQ" sz="1700" b="1">
                <a:latin typeface="Calibri" pitchFamily="34" charset="0"/>
              </a:rPr>
              <a:t>أو</a:t>
            </a:r>
            <a:r>
              <a:rPr lang="ar-YE" altLang="ar-IQ" sz="1700" b="1">
                <a:latin typeface="Calibri" pitchFamily="34" charset="0"/>
              </a:rPr>
              <a:t> النقر مباشرة على الرمز </a:t>
            </a:r>
            <a:r>
              <a:rPr lang="ar-SA" altLang="ar-IQ" sz="1700" b="1">
                <a:latin typeface="Calibri" pitchFamily="34" charset="0"/>
              </a:rPr>
              <a:t>إ</a:t>
            </a:r>
            <a:r>
              <a:rPr lang="ar-YE" altLang="ar-IQ" sz="1700" b="1">
                <a:latin typeface="Calibri" pitchFamily="34" charset="0"/>
              </a:rPr>
              <a:t>ذا كان متوفراً على القائمة المختصرة.</a:t>
            </a:r>
          </a:p>
        </p:txBody>
      </p:sp>
      <p:pic>
        <p:nvPicPr>
          <p:cNvPr id="2051"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48263" y="3284538"/>
            <a:ext cx="2971800"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مستطيل 9"/>
          <p:cNvSpPr>
            <a:spLocks noChangeArrowheads="1"/>
          </p:cNvSpPr>
          <p:nvPr/>
        </p:nvSpPr>
        <p:spPr bwMode="auto">
          <a:xfrm>
            <a:off x="1116013" y="3500438"/>
            <a:ext cx="406717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YE" altLang="ar-IQ" sz="1700" b="1">
                <a:latin typeface="Calibri" pitchFamily="34" charset="0"/>
              </a:rPr>
              <a:t>2.ابحث عن الرمز المطلوب ضمن مربع حوار(</a:t>
            </a:r>
            <a:r>
              <a:rPr lang="ar-YE" altLang="ar-IQ" sz="1700" b="1">
                <a:solidFill>
                  <a:srgbClr val="00B0F0"/>
                </a:solidFill>
                <a:latin typeface="Calibri" pitchFamily="34" charset="0"/>
              </a:rPr>
              <a:t>رمز</a:t>
            </a:r>
            <a:r>
              <a:rPr lang="ar-YE" altLang="ar-IQ" sz="1700" b="1">
                <a:latin typeface="Calibri" pitchFamily="34" charset="0"/>
              </a:rPr>
              <a:t>) , ثم ظلله بالنقر علي</a:t>
            </a:r>
            <a:r>
              <a:rPr lang="ar-SA" altLang="ar-IQ" sz="1700" b="1">
                <a:latin typeface="Calibri" pitchFamily="34" charset="0"/>
              </a:rPr>
              <a:t>ه</a:t>
            </a:r>
            <a:r>
              <a:rPr lang="ar-YE" altLang="ar-IQ" sz="1700" b="1">
                <a:latin typeface="Calibri" pitchFamily="34" charset="0"/>
              </a:rPr>
              <a:t>.</a:t>
            </a:r>
          </a:p>
          <a:p>
            <a:pPr eaLnBrk="1" hangingPunct="1"/>
            <a:r>
              <a:rPr lang="ar-YE" altLang="ar-IQ" sz="1700" b="1">
                <a:latin typeface="Calibri" pitchFamily="34" charset="0"/>
              </a:rPr>
              <a:t>3.انقر على زر (</a:t>
            </a:r>
            <a:r>
              <a:rPr lang="ar-SA" altLang="ar-IQ" sz="1700" b="1">
                <a:solidFill>
                  <a:srgbClr val="00B0F0"/>
                </a:solidFill>
                <a:latin typeface="Calibri" pitchFamily="34" charset="0"/>
              </a:rPr>
              <a:t>إدراج</a:t>
            </a:r>
            <a:r>
              <a:rPr lang="ar-YE" altLang="ar-IQ" sz="1700" b="1">
                <a:latin typeface="Calibri" pitchFamily="34" charset="0"/>
              </a:rPr>
              <a:t>), ليتم نسخ شكل الرمز للصفحة.</a:t>
            </a:r>
          </a:p>
          <a:p>
            <a:pPr eaLnBrk="1" hangingPunct="1"/>
            <a:endParaRPr lang="ar-YE" altLang="ar-IQ" sz="1700" b="1">
              <a:latin typeface="Calibri" pitchFamily="34" charset="0"/>
            </a:endParaRPr>
          </a:p>
          <a:p>
            <a:pPr eaLnBrk="1" hangingPunct="1"/>
            <a:r>
              <a:rPr lang="ar-YE" altLang="ar-IQ" sz="1700" b="1">
                <a:latin typeface="Calibri" pitchFamily="34" charset="0"/>
              </a:rPr>
              <a:t>4.انقر على زر (</a:t>
            </a:r>
            <a:r>
              <a:rPr lang="ar-SA" altLang="ar-IQ" sz="1700" b="1">
                <a:latin typeface="Calibri" pitchFamily="34" charset="0"/>
              </a:rPr>
              <a:t>إ</a:t>
            </a:r>
            <a:r>
              <a:rPr lang="ar-YE" altLang="ar-IQ" sz="1700" b="1">
                <a:solidFill>
                  <a:srgbClr val="00B0F0"/>
                </a:solidFill>
                <a:latin typeface="Calibri" pitchFamily="34" charset="0"/>
              </a:rPr>
              <a:t>غلاق</a:t>
            </a:r>
            <a:r>
              <a:rPr lang="ar-YE" altLang="ar-IQ" sz="1700" b="1">
                <a:latin typeface="Calibri" pitchFamily="34" charset="0"/>
              </a:rPr>
              <a:t>) ليتم غلق مربع حوار (</a:t>
            </a:r>
            <a:r>
              <a:rPr lang="ar-YE" altLang="ar-IQ" sz="1700" b="1">
                <a:solidFill>
                  <a:srgbClr val="00B0F0"/>
                </a:solidFill>
                <a:latin typeface="Calibri" pitchFamily="34" charset="0"/>
              </a:rPr>
              <a:t>رمز</a:t>
            </a:r>
            <a:r>
              <a:rPr lang="ar-YE" altLang="ar-IQ" sz="1700" b="1">
                <a:latin typeface="Calibri" pitchFamily="34" charset="0"/>
              </a:rPr>
              <a:t>).</a:t>
            </a:r>
            <a:endParaRPr lang="ar-SA" altLang="ar-IQ" sz="1700" b="1">
              <a:latin typeface="Calibri" pitchFamily="34" charset="0"/>
            </a:endParaRPr>
          </a:p>
        </p:txBody>
      </p:sp>
    </p:spTree>
    <p:extLst>
      <p:ext uri="{BB962C8B-B14F-4D97-AF65-F5344CB8AC3E}">
        <p14:creationId xmlns:p14="http://schemas.microsoft.com/office/powerpoint/2010/main" val="33000318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10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par>
                                <p:cTn id="13" presetID="6" presetClass="entr" presetSubtype="16" fill="hold" nodeType="withEffect">
                                  <p:stCondLst>
                                    <p:cond delay="0"/>
                                  </p:stCondLst>
                                  <p:childTnLst>
                                    <p:set>
                                      <p:cBhvr>
                                        <p:cTn id="14" dur="1" fill="hold">
                                          <p:stCondLst>
                                            <p:cond delay="0"/>
                                          </p:stCondLst>
                                        </p:cTn>
                                        <p:tgtEl>
                                          <p:spTgt spid="2050"/>
                                        </p:tgtEl>
                                        <p:attrNameLst>
                                          <p:attrName>style.visibility</p:attrName>
                                        </p:attrNameLst>
                                      </p:cBhvr>
                                      <p:to>
                                        <p:strVal val="visible"/>
                                      </p:to>
                                    </p:set>
                                    <p:animEffect transition="in" filter="circle(in)">
                                      <p:cBhvr>
                                        <p:cTn id="15" dur="2000"/>
                                        <p:tgtEl>
                                          <p:spTgt spid="205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8" presetClass="entr" presetSubtype="16" fill="hold" grpId="1"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amond(in)">
                                      <p:cBhvr>
                                        <p:cTn id="20" dur="2000"/>
                                        <p:tgtEl>
                                          <p:spTgt spid="8"/>
                                        </p:tgtEl>
                                      </p:cBhvr>
                                    </p:animEffect>
                                  </p:childTnLst>
                                </p:cTn>
                              </p:par>
                              <p:par>
                                <p:cTn id="21" presetID="8" presetClass="entr" presetSubtype="16" fill="hold" nodeType="withEffect">
                                  <p:stCondLst>
                                    <p:cond delay="0"/>
                                  </p:stCondLst>
                                  <p:childTnLst>
                                    <p:set>
                                      <p:cBhvr>
                                        <p:cTn id="22" dur="1" fill="hold">
                                          <p:stCondLst>
                                            <p:cond delay="0"/>
                                          </p:stCondLst>
                                        </p:cTn>
                                        <p:tgtEl>
                                          <p:spTgt spid="2050"/>
                                        </p:tgtEl>
                                        <p:attrNameLst>
                                          <p:attrName>style.visibility</p:attrName>
                                        </p:attrNameLst>
                                      </p:cBhvr>
                                      <p:to>
                                        <p:strVal val="visible"/>
                                      </p:to>
                                    </p:set>
                                    <p:animEffect transition="in" filter="diamond(in)">
                                      <p:cBhvr>
                                        <p:cTn id="23" dur="2000"/>
                                        <p:tgtEl>
                                          <p:spTgt spid="2050"/>
                                        </p:tgtEl>
                                      </p:cBhvr>
                                    </p:animEffect>
                                  </p:childTnLst>
                                </p:cTn>
                              </p:par>
                              <p:par>
                                <p:cTn id="24" presetID="8" presetClass="entr" presetSubtype="16"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diamond(in)">
                                      <p:cBhvr>
                                        <p:cTn id="26" dur="2000"/>
                                        <p:tgtEl>
                                          <p:spTgt spid="10"/>
                                        </p:tgtEl>
                                      </p:cBhvr>
                                    </p:animEffect>
                                  </p:childTnLst>
                                </p:cTn>
                              </p:par>
                              <p:par>
                                <p:cTn id="27" presetID="8" presetClass="entr" presetSubtype="16" fill="hold" nodeType="withEffect">
                                  <p:stCondLst>
                                    <p:cond delay="0"/>
                                  </p:stCondLst>
                                  <p:childTnLst>
                                    <p:set>
                                      <p:cBhvr>
                                        <p:cTn id="28" dur="1" fill="hold">
                                          <p:stCondLst>
                                            <p:cond delay="0"/>
                                          </p:stCondLst>
                                        </p:cTn>
                                        <p:tgtEl>
                                          <p:spTgt spid="2051"/>
                                        </p:tgtEl>
                                        <p:attrNameLst>
                                          <p:attrName>style.visibility</p:attrName>
                                        </p:attrNameLst>
                                      </p:cBhvr>
                                      <p:to>
                                        <p:strVal val="visible"/>
                                      </p:to>
                                    </p:set>
                                    <p:animEffect transition="in" filter="diamond(in)">
                                      <p:cBhvr>
                                        <p:cTn id="29" dur="2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8" grpId="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6237288"/>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5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7556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1" name="Picture 7" descr="Untitled-1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0"/>
            <a:ext cx="29622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6375" y="1341438"/>
            <a:ext cx="2300288"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مستطيل 6"/>
          <p:cNvSpPr>
            <a:spLocks noChangeArrowheads="1"/>
          </p:cNvSpPr>
          <p:nvPr/>
        </p:nvSpPr>
        <p:spPr bwMode="auto">
          <a:xfrm>
            <a:off x="4032250" y="1327150"/>
            <a:ext cx="4572000"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SA" altLang="ar-IQ" sz="1700" b="1">
                <a:latin typeface="Calibri" pitchFamily="34" charset="0"/>
              </a:rPr>
              <a:t>3</a:t>
            </a:r>
            <a:r>
              <a:rPr lang="ar-YE" altLang="ar-IQ" sz="1700" b="1">
                <a:latin typeface="Calibri" pitchFamily="34" charset="0"/>
              </a:rPr>
              <a:t>.سيظهر الرمز على موقع المؤشر في الصفحة ويصبح جزءً منها يمكن التعامل معه كأي حرف على الصفحة من حيث التنسيق والنقل وغير ذلك.</a:t>
            </a:r>
          </a:p>
        </p:txBody>
      </p:sp>
      <p:pic>
        <p:nvPicPr>
          <p:cNvPr id="3"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1913" y="3357563"/>
            <a:ext cx="2924175"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مستطيل 8"/>
          <p:cNvSpPr>
            <a:spLocks noChangeArrowheads="1"/>
          </p:cNvSpPr>
          <p:nvPr/>
        </p:nvSpPr>
        <p:spPr bwMode="auto">
          <a:xfrm>
            <a:off x="4211638" y="3500438"/>
            <a:ext cx="4572000"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SA" altLang="ar-IQ" sz="1700" b="1">
                <a:latin typeface="Calibri" pitchFamily="34" charset="0"/>
              </a:rPr>
              <a:t>1</a:t>
            </a:r>
            <a:r>
              <a:rPr lang="ar-YE" altLang="ar-IQ" sz="1700" b="1">
                <a:latin typeface="Calibri" pitchFamily="34" charset="0"/>
              </a:rPr>
              <a:t>. انقر على زر (</a:t>
            </a:r>
            <a:r>
              <a:rPr lang="ar-YE" altLang="ar-IQ" sz="1700" b="1">
                <a:solidFill>
                  <a:srgbClr val="00B0F0"/>
                </a:solidFill>
                <a:latin typeface="Calibri" pitchFamily="34" charset="0"/>
              </a:rPr>
              <a:t>معادلة</a:t>
            </a:r>
            <a:r>
              <a:rPr lang="ar-YE" altLang="ar-IQ" sz="1700" b="1">
                <a:latin typeface="Calibri" pitchFamily="34" charset="0"/>
              </a:rPr>
              <a:t>) ضمن مجموعة (</a:t>
            </a:r>
            <a:r>
              <a:rPr lang="ar-YE" altLang="ar-IQ" sz="1700" b="1">
                <a:solidFill>
                  <a:srgbClr val="00B0F0"/>
                </a:solidFill>
                <a:latin typeface="Calibri" pitchFamily="34" charset="0"/>
              </a:rPr>
              <a:t>رموز</a:t>
            </a:r>
            <a:r>
              <a:rPr lang="ar-YE" altLang="ar-IQ" sz="1700" b="1">
                <a:latin typeface="Calibri" pitchFamily="34" charset="0"/>
              </a:rPr>
              <a:t>) من شريط (</a:t>
            </a:r>
            <a:r>
              <a:rPr lang="ar-YE" altLang="ar-IQ" sz="1700" b="1">
                <a:solidFill>
                  <a:srgbClr val="00B0F0"/>
                </a:solidFill>
                <a:latin typeface="Calibri" pitchFamily="34" charset="0"/>
              </a:rPr>
              <a:t>إدراج</a:t>
            </a:r>
            <a:r>
              <a:rPr lang="ar-YE" altLang="ar-IQ" sz="1700" b="1">
                <a:latin typeface="Calibri" pitchFamily="34" charset="0"/>
              </a:rPr>
              <a:t>), لتظهر قائمة جاهزة من المعادلات الرياضية بال</a:t>
            </a:r>
            <a:r>
              <a:rPr lang="ar-SA" altLang="ar-IQ" sz="1700" b="1">
                <a:latin typeface="Calibri" pitchFamily="34" charset="0"/>
              </a:rPr>
              <a:t>إ</a:t>
            </a:r>
            <a:r>
              <a:rPr lang="ar-YE" altLang="ar-IQ" sz="1700" b="1">
                <a:latin typeface="Calibri" pitchFamily="34" charset="0"/>
              </a:rPr>
              <a:t>ضافة لإمكانية تشكيل معادلات رياضية للنص النقر على زر (</a:t>
            </a:r>
            <a:r>
              <a:rPr lang="ar-YE" altLang="ar-IQ" sz="1700" b="1">
                <a:solidFill>
                  <a:srgbClr val="00B0F0"/>
                </a:solidFill>
                <a:latin typeface="Calibri" pitchFamily="34" charset="0"/>
              </a:rPr>
              <a:t>إدراج معادل</a:t>
            </a:r>
            <a:r>
              <a:rPr lang="ar-SA" altLang="ar-IQ" sz="1700" b="1">
                <a:solidFill>
                  <a:srgbClr val="00B0F0"/>
                </a:solidFill>
                <a:latin typeface="Calibri" pitchFamily="34" charset="0"/>
              </a:rPr>
              <a:t>ة</a:t>
            </a:r>
            <a:r>
              <a:rPr lang="ar-YE" altLang="ar-IQ" sz="1700" b="1">
                <a:solidFill>
                  <a:srgbClr val="00B0F0"/>
                </a:solidFill>
                <a:latin typeface="Calibri" pitchFamily="34" charset="0"/>
              </a:rPr>
              <a:t> جديدة</a:t>
            </a:r>
            <a:r>
              <a:rPr lang="ar-YE" altLang="ar-IQ" sz="1700" b="1">
                <a:latin typeface="Calibri" pitchFamily="34" charset="0"/>
              </a:rPr>
              <a:t>) ليتم فتح شريط يحمل رموز رياضية.</a:t>
            </a:r>
          </a:p>
          <a:p>
            <a:pPr algn="justLow" eaLnBrk="1" hangingPunct="1"/>
            <a:endParaRPr lang="ar-YE" altLang="ar-IQ" sz="1700" b="1">
              <a:latin typeface="Calibri" pitchFamily="34" charset="0"/>
            </a:endParaRPr>
          </a:p>
          <a:p>
            <a:pPr algn="justLow" eaLnBrk="1" hangingPunct="1"/>
            <a:r>
              <a:rPr lang="ar-YE" altLang="ar-IQ" sz="1700" b="1">
                <a:latin typeface="Calibri" pitchFamily="34" charset="0"/>
              </a:rPr>
              <a:t>2.انقر عن الرموز المطلوبة لتكوين المعادلة بالتتالي, ليتم </a:t>
            </a:r>
            <a:r>
              <a:rPr lang="ar-SA" altLang="ar-IQ" sz="1700" b="1">
                <a:latin typeface="Calibri" pitchFamily="34" charset="0"/>
              </a:rPr>
              <a:t>م</a:t>
            </a:r>
            <a:r>
              <a:rPr lang="ar-YE" altLang="ar-IQ" sz="1700" b="1">
                <a:latin typeface="Calibri" pitchFamily="34" charset="0"/>
              </a:rPr>
              <a:t>باشرة </a:t>
            </a:r>
            <a:r>
              <a:rPr lang="ar-SA" altLang="ar-IQ" sz="1700" b="1">
                <a:latin typeface="Calibri" pitchFamily="34" charset="0"/>
              </a:rPr>
              <a:t>إ</a:t>
            </a:r>
            <a:r>
              <a:rPr lang="ar-YE" altLang="ar-IQ" sz="1700" b="1">
                <a:latin typeface="Calibri" pitchFamily="34" charset="0"/>
              </a:rPr>
              <a:t>دراجها كمعادلة رياضية ضمن النص.</a:t>
            </a:r>
          </a:p>
        </p:txBody>
      </p:sp>
      <p:sp>
        <p:nvSpPr>
          <p:cNvPr id="10" name="دبوس زينة 9"/>
          <p:cNvSpPr/>
          <p:nvPr/>
        </p:nvSpPr>
        <p:spPr>
          <a:xfrm>
            <a:off x="4787900" y="2565400"/>
            <a:ext cx="3887788" cy="503238"/>
          </a:xfrm>
          <a:prstGeom prst="plaque">
            <a:avLst/>
          </a:prstGeom>
        </p:spPr>
        <p:style>
          <a:lnRef idx="1">
            <a:schemeClr val="accent1"/>
          </a:lnRef>
          <a:fillRef idx="2">
            <a:schemeClr val="accent1"/>
          </a:fillRef>
          <a:effectRef idx="1">
            <a:schemeClr val="accent1"/>
          </a:effectRef>
          <a:fontRef idx="minor">
            <a:schemeClr val="dk1"/>
          </a:fontRef>
        </p:style>
        <p:txBody>
          <a:bodyPr rtlCol="1" anchor="ctr"/>
          <a:lstStyle/>
          <a:p>
            <a:pPr fontAlgn="auto">
              <a:spcBef>
                <a:spcPts val="0"/>
              </a:spcBef>
              <a:spcAft>
                <a:spcPts val="0"/>
              </a:spcAft>
              <a:defRPr/>
            </a:pPr>
            <a:r>
              <a:rPr lang="ar-SA" sz="2000" dirty="0">
                <a:solidFill>
                  <a:srgbClr val="B80000"/>
                </a:solidFill>
                <a:latin typeface="Andalus" pitchFamily="2" charset="-78"/>
                <a:cs typeface="Andalus" pitchFamily="2" charset="-78"/>
              </a:rPr>
              <a:t>إدراج معادلة رياضية(</a:t>
            </a:r>
            <a:r>
              <a:rPr lang="en-US" sz="2000" dirty="0">
                <a:solidFill>
                  <a:srgbClr val="B80000"/>
                </a:solidFill>
                <a:latin typeface="Andalus" pitchFamily="2" charset="-78"/>
                <a:cs typeface="Andalus" pitchFamily="2" charset="-78"/>
              </a:rPr>
              <a:t>(Insert Equation</a:t>
            </a:r>
            <a:r>
              <a:rPr lang="en-US" sz="2000" dirty="0"/>
              <a:t> </a:t>
            </a:r>
            <a:r>
              <a:rPr lang="ar-SA" sz="2000" dirty="0">
                <a:solidFill>
                  <a:srgbClr val="B80000"/>
                </a:solidFill>
                <a:latin typeface="Andalus" pitchFamily="2" charset="-78"/>
                <a:cs typeface="Andalus" pitchFamily="2" charset="-78"/>
              </a:rPr>
              <a:t>:</a:t>
            </a:r>
            <a:endParaRPr lang="ar-SA" sz="2500" dirty="0">
              <a:solidFill>
                <a:srgbClr val="B80000"/>
              </a:solidFill>
              <a:latin typeface="Andalus" pitchFamily="2" charset="-78"/>
              <a:cs typeface="Andalus" pitchFamily="2" charset="-78"/>
            </a:endParaRPr>
          </a:p>
        </p:txBody>
      </p:sp>
    </p:spTree>
    <p:extLst>
      <p:ext uri="{BB962C8B-B14F-4D97-AF65-F5344CB8AC3E}">
        <p14:creationId xmlns:p14="http://schemas.microsoft.com/office/powerpoint/2010/main" val="733865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ox(in)">
                                      <p:cBhvr>
                                        <p:cTn id="15" dur="1000"/>
                                        <p:tgtEl>
                                          <p:spTgt spid="1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par>
                                <p:cTn id="21" presetID="3" presetClass="entr" presetSubtype="1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linds(horizontal)">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6237288"/>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7556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5" name="Picture 7" descr="Untitled-1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0"/>
            <a:ext cx="29622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دبوس زينة 5"/>
          <p:cNvSpPr/>
          <p:nvPr/>
        </p:nvSpPr>
        <p:spPr>
          <a:xfrm>
            <a:off x="5003800" y="1196975"/>
            <a:ext cx="3887788" cy="503238"/>
          </a:xfrm>
          <a:prstGeom prst="plaque">
            <a:avLst/>
          </a:prstGeom>
        </p:spPr>
        <p:style>
          <a:lnRef idx="1">
            <a:schemeClr val="accent1"/>
          </a:lnRef>
          <a:fillRef idx="2">
            <a:schemeClr val="accent1"/>
          </a:fillRef>
          <a:effectRef idx="1">
            <a:schemeClr val="accent1"/>
          </a:effectRef>
          <a:fontRef idx="minor">
            <a:schemeClr val="dk1"/>
          </a:fontRef>
        </p:style>
        <p:txBody>
          <a:bodyPr rtlCol="1" anchor="ctr"/>
          <a:lstStyle/>
          <a:p>
            <a:pPr fontAlgn="auto">
              <a:spcBef>
                <a:spcPts val="0"/>
              </a:spcBef>
              <a:spcAft>
                <a:spcPts val="0"/>
              </a:spcAft>
              <a:defRPr/>
            </a:pPr>
            <a:r>
              <a:rPr lang="ar-SA" sz="2000" dirty="0">
                <a:solidFill>
                  <a:srgbClr val="B80000"/>
                </a:solidFill>
                <a:latin typeface="Andalus" pitchFamily="2" charset="-78"/>
                <a:cs typeface="Andalus" pitchFamily="2" charset="-78"/>
              </a:rPr>
              <a:t>إدراج الحواشي السفلية(</a:t>
            </a:r>
            <a:r>
              <a:rPr lang="en-US" sz="2000" dirty="0">
                <a:solidFill>
                  <a:srgbClr val="B80000"/>
                </a:solidFill>
                <a:latin typeface="Andalus" pitchFamily="2" charset="-78"/>
                <a:cs typeface="Andalus" pitchFamily="2" charset="-78"/>
              </a:rPr>
              <a:t>(Insert Footnote</a:t>
            </a:r>
            <a:r>
              <a:rPr lang="en-US" sz="2000" dirty="0"/>
              <a:t> </a:t>
            </a:r>
            <a:r>
              <a:rPr lang="ar-SA" sz="2000" dirty="0">
                <a:solidFill>
                  <a:srgbClr val="B80000"/>
                </a:solidFill>
                <a:latin typeface="Andalus" pitchFamily="2" charset="-78"/>
                <a:cs typeface="Andalus" pitchFamily="2" charset="-78"/>
              </a:rPr>
              <a:t>:</a:t>
            </a:r>
            <a:endParaRPr lang="ar-SA" sz="2500" dirty="0">
              <a:solidFill>
                <a:srgbClr val="B80000"/>
              </a:solidFill>
              <a:latin typeface="Andalus" pitchFamily="2" charset="-78"/>
              <a:cs typeface="Andalus" pitchFamily="2" charset="-78"/>
            </a:endParaRPr>
          </a:p>
        </p:txBody>
      </p:sp>
      <p:sp>
        <p:nvSpPr>
          <p:cNvPr id="7" name="مستطيل 6"/>
          <p:cNvSpPr>
            <a:spLocks noChangeArrowheads="1"/>
          </p:cNvSpPr>
          <p:nvPr/>
        </p:nvSpPr>
        <p:spPr bwMode="auto">
          <a:xfrm>
            <a:off x="1042988" y="1773238"/>
            <a:ext cx="774065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YE" altLang="ar-IQ" sz="1700" b="1">
                <a:latin typeface="Calibri" pitchFamily="34" charset="0"/>
              </a:rPr>
              <a:t>يُستخدم فاصل الحاشية السفلي لكتابة معاني الكلمات أو التوضيحات أو المراجع للنص المكتوب على الصفحة ويظهر في أسفل الصفحة مفصولا </a:t>
            </a:r>
            <a:r>
              <a:rPr lang="ar-SA" altLang="ar-IQ" sz="1700" b="1">
                <a:latin typeface="Calibri" pitchFamily="34" charset="0"/>
              </a:rPr>
              <a:t>ً</a:t>
            </a:r>
            <a:r>
              <a:rPr lang="ar-YE" altLang="ar-IQ" sz="1700" b="1">
                <a:latin typeface="Calibri" pitchFamily="34" charset="0"/>
              </a:rPr>
              <a:t>بخط خاص , بحيث يبقى مرتبطاً بنقطة الإيضاح على الصفحة ويتغير معها إذا تم تغيير صفحة النص, </a:t>
            </a:r>
            <a:r>
              <a:rPr lang="ar-YE" altLang="ar-IQ" sz="1700" b="1">
                <a:solidFill>
                  <a:srgbClr val="00B0F0"/>
                </a:solidFill>
                <a:latin typeface="Calibri" pitchFamily="34" charset="0"/>
              </a:rPr>
              <a:t>ولإدراج الحواشي السفلية اتبع الخطوات التالية: </a:t>
            </a:r>
          </a:p>
        </p:txBody>
      </p:sp>
      <p:sp>
        <p:nvSpPr>
          <p:cNvPr id="9" name="مستطيل 8"/>
          <p:cNvSpPr>
            <a:spLocks noChangeArrowheads="1"/>
          </p:cNvSpPr>
          <p:nvPr/>
        </p:nvSpPr>
        <p:spPr bwMode="auto">
          <a:xfrm>
            <a:off x="4211638" y="2781300"/>
            <a:ext cx="4572000"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IQ" sz="1700" b="1">
                <a:latin typeface="Calibri" pitchFamily="34" charset="0"/>
              </a:rPr>
              <a:t>1</a:t>
            </a:r>
            <a:r>
              <a:rPr lang="ar-YE" altLang="ar-IQ" sz="1700" b="1">
                <a:latin typeface="Calibri" pitchFamily="34" charset="0"/>
              </a:rPr>
              <a:t>.انقر على نهاية الكلمة المراد إضافة الحاشية لها.</a:t>
            </a:r>
          </a:p>
          <a:p>
            <a:pPr algn="justLow" eaLnBrk="1" hangingPunct="1"/>
            <a:r>
              <a:rPr lang="ar-YE" altLang="ar-IQ" sz="1700" b="1">
                <a:latin typeface="Calibri" pitchFamily="34" charset="0"/>
              </a:rPr>
              <a:t>2.انقر على زر (</a:t>
            </a:r>
            <a:r>
              <a:rPr lang="ar-YE" altLang="ar-IQ" sz="1700" b="1">
                <a:solidFill>
                  <a:srgbClr val="00B0F0"/>
                </a:solidFill>
                <a:latin typeface="Calibri" pitchFamily="34" charset="0"/>
              </a:rPr>
              <a:t>إدراج حاشية سفلية</a:t>
            </a:r>
            <a:r>
              <a:rPr lang="ar-YE" altLang="ar-IQ" sz="1700" b="1">
                <a:latin typeface="Calibri" pitchFamily="34" charset="0"/>
              </a:rPr>
              <a:t>) ضمن مجموعة (</a:t>
            </a:r>
            <a:r>
              <a:rPr lang="ar-YE" altLang="ar-IQ" sz="1700" b="1">
                <a:solidFill>
                  <a:srgbClr val="00B0F0"/>
                </a:solidFill>
                <a:latin typeface="Calibri" pitchFamily="34" charset="0"/>
              </a:rPr>
              <a:t>الحواشي</a:t>
            </a:r>
            <a:r>
              <a:rPr lang="ar-YE" altLang="ar-IQ" sz="1700" b="1">
                <a:latin typeface="Calibri" pitchFamily="34" charset="0"/>
              </a:rPr>
              <a:t> </a:t>
            </a:r>
            <a:r>
              <a:rPr lang="ar-YE" altLang="ar-IQ" sz="1700" b="1">
                <a:solidFill>
                  <a:srgbClr val="00B0F0"/>
                </a:solidFill>
                <a:latin typeface="Calibri" pitchFamily="34" charset="0"/>
              </a:rPr>
              <a:t>السفلية</a:t>
            </a:r>
            <a:r>
              <a:rPr lang="ar-YE" altLang="ar-IQ" sz="1700" b="1">
                <a:latin typeface="Calibri" pitchFamily="34" charset="0"/>
              </a:rPr>
              <a:t>) من شريط (</a:t>
            </a:r>
            <a:r>
              <a:rPr lang="ar-YE" altLang="ar-IQ" sz="1700" b="1">
                <a:solidFill>
                  <a:srgbClr val="00B0F0"/>
                </a:solidFill>
                <a:latin typeface="Calibri" pitchFamily="34" charset="0"/>
              </a:rPr>
              <a:t>مراجع</a:t>
            </a:r>
            <a:r>
              <a:rPr lang="ar-YE" altLang="ar-IQ" sz="1700" b="1">
                <a:latin typeface="Calibri" pitchFamily="34" charset="0"/>
              </a:rPr>
              <a:t>), ليظهر المؤشر على القسم الخاص بالحواشي السفلية على الصفحة.</a:t>
            </a:r>
          </a:p>
          <a:p>
            <a:pPr algn="justLow" eaLnBrk="1" hangingPunct="1"/>
            <a:r>
              <a:rPr lang="ar-YE" altLang="ar-IQ" sz="1700" b="1">
                <a:latin typeface="Calibri" pitchFamily="34" charset="0"/>
              </a:rPr>
              <a:t>3.</a:t>
            </a:r>
            <a:r>
              <a:rPr lang="ar-SA" altLang="ar-IQ" sz="1700" b="1">
                <a:latin typeface="Calibri" pitchFamily="34" charset="0"/>
              </a:rPr>
              <a:t>أكت</a:t>
            </a:r>
            <a:r>
              <a:rPr lang="ar-YE" altLang="ar-IQ" sz="1700" b="1">
                <a:latin typeface="Calibri" pitchFamily="34" charset="0"/>
              </a:rPr>
              <a:t>ب نص الحاشية السفلية ليظهر مباشرة رقم تسلسل الحاشية بخط صغير مرتفع بجانب الكلمة.</a:t>
            </a:r>
          </a:p>
        </p:txBody>
      </p:sp>
      <p:pic>
        <p:nvPicPr>
          <p:cNvPr id="4099"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7450" y="4797425"/>
            <a:ext cx="29051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مستطيل 10"/>
          <p:cNvSpPr>
            <a:spLocks noChangeArrowheads="1"/>
          </p:cNvSpPr>
          <p:nvPr/>
        </p:nvSpPr>
        <p:spPr bwMode="auto">
          <a:xfrm>
            <a:off x="4211638" y="5045075"/>
            <a:ext cx="45720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YE" altLang="ar-IQ" sz="1700" b="1">
                <a:latin typeface="Calibri" pitchFamily="34" charset="0"/>
              </a:rPr>
              <a:t>4.ثبت زر الفأرة على الكلمة لتظهر مباشرة محتوى الحاشية السفلية كمربع ملاحظات فوق الكلمة.</a:t>
            </a:r>
          </a:p>
        </p:txBody>
      </p:sp>
      <p:grpSp>
        <p:nvGrpSpPr>
          <p:cNvPr id="2" name="مجموعة 20"/>
          <p:cNvGrpSpPr>
            <a:grpSpLocks/>
          </p:cNvGrpSpPr>
          <p:nvPr/>
        </p:nvGrpSpPr>
        <p:grpSpPr bwMode="auto">
          <a:xfrm>
            <a:off x="1187450" y="2565400"/>
            <a:ext cx="4392613" cy="2047875"/>
            <a:chOff x="1187624" y="2564904"/>
            <a:chExt cx="4392488" cy="2047875"/>
          </a:xfrm>
        </p:grpSpPr>
        <p:pic>
          <p:nvPicPr>
            <p:cNvPr id="4609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7624" y="2564904"/>
              <a:ext cx="2981325"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 name="رابط بشكل مرفق 15"/>
            <p:cNvCxnSpPr/>
            <p:nvPr/>
          </p:nvCxnSpPr>
          <p:spPr>
            <a:xfrm rot="10800000" flipV="1">
              <a:off x="4067267" y="3644404"/>
              <a:ext cx="1368386" cy="2159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rot="10800000">
              <a:off x="4140290" y="2925267"/>
              <a:ext cx="93501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رابط بشكل مرفق 19"/>
            <p:cNvCxnSpPr/>
            <p:nvPr/>
          </p:nvCxnSpPr>
          <p:spPr>
            <a:xfrm rot="10800000" flipV="1">
              <a:off x="4067267" y="4220667"/>
              <a:ext cx="1512845" cy="28892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618114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ircle(in)">
                                      <p:cBhvr>
                                        <p:cTn id="27" dur="1000"/>
                                        <p:tgtEl>
                                          <p:spTgt spid="11"/>
                                        </p:tgtEl>
                                      </p:cBhvr>
                                    </p:animEffect>
                                  </p:childTnLst>
                                </p:cTn>
                              </p:par>
                              <p:par>
                                <p:cTn id="28" presetID="6" presetClass="entr" presetSubtype="16" fill="hold" nodeType="withEffect">
                                  <p:stCondLst>
                                    <p:cond delay="0"/>
                                  </p:stCondLst>
                                  <p:childTnLst>
                                    <p:set>
                                      <p:cBhvr>
                                        <p:cTn id="29" dur="1" fill="hold">
                                          <p:stCondLst>
                                            <p:cond delay="0"/>
                                          </p:stCondLst>
                                        </p:cTn>
                                        <p:tgtEl>
                                          <p:spTgt spid="4099"/>
                                        </p:tgtEl>
                                        <p:attrNameLst>
                                          <p:attrName>style.visibility</p:attrName>
                                        </p:attrNameLst>
                                      </p:cBhvr>
                                      <p:to>
                                        <p:strVal val="visible"/>
                                      </p:to>
                                    </p:set>
                                    <p:animEffect transition="in" filter="circle(in)">
                                      <p:cBhvr>
                                        <p:cTn id="30"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6237288"/>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7556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9" name="Picture 7" descr="Untitled-1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0"/>
            <a:ext cx="29622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68938" y="4146550"/>
            <a:ext cx="299085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مستطيل 7"/>
          <p:cNvSpPr>
            <a:spLocks noChangeArrowheads="1"/>
          </p:cNvSpPr>
          <p:nvPr/>
        </p:nvSpPr>
        <p:spPr bwMode="auto">
          <a:xfrm>
            <a:off x="971550" y="1760538"/>
            <a:ext cx="795655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YE" altLang="ar-IQ" sz="1700" b="1">
                <a:solidFill>
                  <a:srgbClr val="00B0F0"/>
                </a:solidFill>
                <a:latin typeface="Calibri" pitchFamily="34" charset="0"/>
              </a:rPr>
              <a:t>القصاصة الفنية : </a:t>
            </a:r>
            <a:r>
              <a:rPr lang="ar-YE" altLang="ar-IQ" sz="1700" b="1">
                <a:latin typeface="Calibri" pitchFamily="34" charset="0"/>
              </a:rPr>
              <a:t>هي عبارة عن مجموعة من الأشكال الرسومية التي يمكن إدراجها ضمن النص لغايات التوضيح, ومنها ما هو جاهز ضمن مكتبة معالج النصوص ومنها ما يمكن الوصول إليه عبر الانترنت أو على الجهاز , </a:t>
            </a:r>
            <a:r>
              <a:rPr lang="ar-YE" altLang="ar-IQ" sz="1700" b="1">
                <a:solidFill>
                  <a:srgbClr val="00B0F0"/>
                </a:solidFill>
                <a:latin typeface="Calibri" pitchFamily="34" charset="0"/>
              </a:rPr>
              <a:t>ولإدراج القصاصة الفنية اتبع الخطوات التالية</a:t>
            </a:r>
            <a:r>
              <a:rPr lang="en-US" altLang="ar-IQ" sz="1700" b="1">
                <a:solidFill>
                  <a:srgbClr val="00B0F0"/>
                </a:solidFill>
                <a:latin typeface="Calibri" pitchFamily="34" charset="0"/>
              </a:rPr>
              <a:t>:</a:t>
            </a:r>
            <a:endParaRPr lang="ar-YE" altLang="ar-IQ" sz="1700" b="1">
              <a:solidFill>
                <a:srgbClr val="00B0F0"/>
              </a:solidFill>
              <a:latin typeface="Calibri" pitchFamily="34" charset="0"/>
            </a:endParaRPr>
          </a:p>
        </p:txBody>
      </p:sp>
      <p:sp>
        <p:nvSpPr>
          <p:cNvPr id="50184" name="مستطيل 8"/>
          <p:cNvSpPr>
            <a:spLocks noChangeArrowheads="1"/>
          </p:cNvSpPr>
          <p:nvPr/>
        </p:nvSpPr>
        <p:spPr bwMode="auto">
          <a:xfrm>
            <a:off x="4211638" y="2636838"/>
            <a:ext cx="457200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YE" altLang="ar-IQ" sz="1700" b="1">
                <a:latin typeface="Calibri" pitchFamily="34" charset="0"/>
              </a:rPr>
              <a:t>1.انقر على زر (</a:t>
            </a:r>
            <a:r>
              <a:rPr lang="ar-YE" altLang="ar-IQ" sz="1700" b="1">
                <a:solidFill>
                  <a:srgbClr val="00B0F0"/>
                </a:solidFill>
                <a:latin typeface="Calibri" pitchFamily="34" charset="0"/>
              </a:rPr>
              <a:t>القصاصة</a:t>
            </a:r>
            <a:r>
              <a:rPr lang="ar-YE" altLang="ar-IQ" sz="1700" b="1">
                <a:latin typeface="Calibri" pitchFamily="34" charset="0"/>
              </a:rPr>
              <a:t> </a:t>
            </a:r>
            <a:r>
              <a:rPr lang="ar-YE" altLang="ar-IQ" sz="1700" b="1">
                <a:solidFill>
                  <a:srgbClr val="00B0F0"/>
                </a:solidFill>
                <a:latin typeface="Calibri" pitchFamily="34" charset="0"/>
              </a:rPr>
              <a:t>الفنية</a:t>
            </a:r>
            <a:r>
              <a:rPr lang="ar-YE" altLang="ar-IQ" sz="1700" b="1">
                <a:latin typeface="Calibri" pitchFamily="34" charset="0"/>
              </a:rPr>
              <a:t>) ضمن مجموعة (</a:t>
            </a:r>
            <a:r>
              <a:rPr lang="ar-YE" altLang="ar-IQ" sz="1700" b="1">
                <a:solidFill>
                  <a:srgbClr val="00B0F0"/>
                </a:solidFill>
                <a:latin typeface="Calibri" pitchFamily="34" charset="0"/>
              </a:rPr>
              <a:t>رسومات توضحي</a:t>
            </a:r>
            <a:r>
              <a:rPr lang="ar-SA" altLang="ar-IQ" sz="1700" b="1">
                <a:solidFill>
                  <a:srgbClr val="00B0F0"/>
                </a:solidFill>
                <a:latin typeface="Calibri" pitchFamily="34" charset="0"/>
              </a:rPr>
              <a:t>ة</a:t>
            </a:r>
            <a:r>
              <a:rPr lang="ar-YE" altLang="ar-IQ" sz="1700" b="1">
                <a:latin typeface="Calibri" pitchFamily="34" charset="0"/>
              </a:rPr>
              <a:t>) من شريط (</a:t>
            </a:r>
            <a:r>
              <a:rPr lang="ar-YE" altLang="ar-IQ" sz="1700" b="1">
                <a:solidFill>
                  <a:srgbClr val="00B0F0"/>
                </a:solidFill>
                <a:latin typeface="Calibri" pitchFamily="34" charset="0"/>
              </a:rPr>
              <a:t>إدراج</a:t>
            </a:r>
            <a:r>
              <a:rPr lang="ar-YE" altLang="ar-IQ" sz="1700" b="1">
                <a:latin typeface="Calibri" pitchFamily="34" charset="0"/>
              </a:rPr>
              <a:t>), ليظهر مربع حوار (</a:t>
            </a:r>
            <a:r>
              <a:rPr lang="ar-YE" altLang="ar-IQ" sz="1700" b="1">
                <a:solidFill>
                  <a:srgbClr val="00B0F0"/>
                </a:solidFill>
                <a:latin typeface="Calibri" pitchFamily="34" charset="0"/>
              </a:rPr>
              <a:t>قصاصة فنية</a:t>
            </a:r>
            <a:r>
              <a:rPr lang="ar-YE" altLang="ar-IQ" sz="1700" b="1">
                <a:latin typeface="Calibri" pitchFamily="34" charset="0"/>
              </a:rPr>
              <a:t>) على يمين الشاشة.</a:t>
            </a:r>
          </a:p>
          <a:p>
            <a:pPr algn="justLow" eaLnBrk="1" hangingPunct="1"/>
            <a:r>
              <a:rPr lang="ar-YE" altLang="ar-IQ" sz="1700" b="1">
                <a:latin typeface="Calibri" pitchFamily="34" charset="0"/>
              </a:rPr>
              <a:t>2.انقر على قائمة (</a:t>
            </a:r>
            <a:r>
              <a:rPr lang="ar-YE" altLang="ar-IQ" sz="1700" b="1">
                <a:solidFill>
                  <a:srgbClr val="00B0F0"/>
                </a:solidFill>
                <a:latin typeface="Calibri" pitchFamily="34" charset="0"/>
              </a:rPr>
              <a:t>بحث</a:t>
            </a:r>
            <a:r>
              <a:rPr lang="ar-YE" altLang="ar-IQ" sz="1700" b="1">
                <a:latin typeface="Calibri" pitchFamily="34" charset="0"/>
              </a:rPr>
              <a:t>), لتظهر قائمة الخيارات كما في الشكل.</a:t>
            </a:r>
          </a:p>
          <a:p>
            <a:pPr algn="justLow" eaLnBrk="1" hangingPunct="1"/>
            <a:r>
              <a:rPr lang="ar-YE" altLang="ar-IQ" sz="1700" b="1">
                <a:latin typeface="Calibri" pitchFamily="34" charset="0"/>
              </a:rPr>
              <a:t>3.اختر مجموعات القصاصات المطلوبة.</a:t>
            </a:r>
            <a:endParaRPr lang="ar-SA" altLang="ar-IQ" sz="1700" b="1">
              <a:latin typeface="Calibri" pitchFamily="34" charset="0"/>
            </a:endParaRPr>
          </a:p>
        </p:txBody>
      </p:sp>
      <p:sp>
        <p:nvSpPr>
          <p:cNvPr id="10" name="مستطيل 9"/>
          <p:cNvSpPr>
            <a:spLocks noChangeArrowheads="1"/>
          </p:cNvSpPr>
          <p:nvPr/>
        </p:nvSpPr>
        <p:spPr bwMode="auto">
          <a:xfrm>
            <a:off x="1116013" y="4149725"/>
            <a:ext cx="4283075"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SA" altLang="ar-IQ" sz="1700" b="1">
                <a:latin typeface="Calibri" pitchFamily="34" charset="0"/>
              </a:rPr>
              <a:t>4</a:t>
            </a:r>
            <a:r>
              <a:rPr lang="ar-YE" altLang="ar-IQ" sz="1700" b="1">
                <a:latin typeface="Calibri" pitchFamily="34" charset="0"/>
              </a:rPr>
              <a:t>.انقر على انتقال ليتم عرض الصور المتوفرة ضمن المجموعات المختارة.</a:t>
            </a:r>
          </a:p>
          <a:p>
            <a:pPr algn="justLow" eaLnBrk="1" hangingPunct="1"/>
            <a:r>
              <a:rPr lang="ar-YE" altLang="ar-IQ" sz="1700" b="1">
                <a:latin typeface="Calibri" pitchFamily="34" charset="0"/>
              </a:rPr>
              <a:t>5.ثبت انقر على الصورة المطلوبة ليتم نسخها مباشرة إلى الصفحة.</a:t>
            </a:r>
          </a:p>
          <a:p>
            <a:pPr algn="justLow" eaLnBrk="1" hangingPunct="1"/>
            <a:r>
              <a:rPr lang="ar-YE" altLang="ar-IQ" sz="1700" b="1">
                <a:latin typeface="Calibri" pitchFamily="34" charset="0"/>
              </a:rPr>
              <a:t>6.يمكنك التعامل مع القصاصة كمكون تابع للصفحة بالتكبير والتصغير والنقل والنسخ وغير ذلك.</a:t>
            </a:r>
            <a:endParaRPr lang="ar-SA" altLang="ar-IQ" sz="1700" b="1">
              <a:latin typeface="Calibri" pitchFamily="34" charset="0"/>
            </a:endParaRPr>
          </a:p>
        </p:txBody>
      </p:sp>
      <p:sp>
        <p:nvSpPr>
          <p:cNvPr id="11" name="دبوس زينة 10"/>
          <p:cNvSpPr/>
          <p:nvPr/>
        </p:nvSpPr>
        <p:spPr>
          <a:xfrm>
            <a:off x="5003800" y="1196975"/>
            <a:ext cx="3887788" cy="503238"/>
          </a:xfrm>
          <a:prstGeom prst="plaque">
            <a:avLst/>
          </a:prstGeom>
        </p:spPr>
        <p:style>
          <a:lnRef idx="1">
            <a:schemeClr val="accent1"/>
          </a:lnRef>
          <a:fillRef idx="2">
            <a:schemeClr val="accent1"/>
          </a:fillRef>
          <a:effectRef idx="1">
            <a:schemeClr val="accent1"/>
          </a:effectRef>
          <a:fontRef idx="minor">
            <a:schemeClr val="dk1"/>
          </a:fontRef>
        </p:style>
        <p:txBody>
          <a:bodyPr rtlCol="1" anchor="ctr"/>
          <a:lstStyle/>
          <a:p>
            <a:pPr fontAlgn="auto">
              <a:spcBef>
                <a:spcPts val="0"/>
              </a:spcBef>
              <a:spcAft>
                <a:spcPts val="0"/>
              </a:spcAft>
              <a:defRPr/>
            </a:pPr>
            <a:r>
              <a:rPr lang="ar-SA" sz="2000" dirty="0">
                <a:solidFill>
                  <a:srgbClr val="B80000"/>
                </a:solidFill>
                <a:latin typeface="Andalus" pitchFamily="2" charset="-78"/>
                <a:cs typeface="Andalus" pitchFamily="2" charset="-78"/>
              </a:rPr>
              <a:t>إدراج قصاصة فنية(</a:t>
            </a:r>
            <a:r>
              <a:rPr lang="en-US" sz="2000" dirty="0">
                <a:solidFill>
                  <a:srgbClr val="B80000"/>
                </a:solidFill>
                <a:latin typeface="Andalus" pitchFamily="2" charset="-78"/>
                <a:cs typeface="Andalus" pitchFamily="2" charset="-78"/>
              </a:rPr>
              <a:t>(Insert Clip Art</a:t>
            </a:r>
            <a:r>
              <a:rPr lang="en-US" sz="2000" dirty="0"/>
              <a:t> </a:t>
            </a:r>
            <a:r>
              <a:rPr lang="ar-SA" sz="2000" dirty="0">
                <a:solidFill>
                  <a:srgbClr val="B80000"/>
                </a:solidFill>
                <a:latin typeface="Andalus" pitchFamily="2" charset="-78"/>
                <a:cs typeface="Andalus" pitchFamily="2" charset="-78"/>
              </a:rPr>
              <a:t>:</a:t>
            </a:r>
            <a:endParaRPr lang="ar-SA" sz="2500" dirty="0">
              <a:solidFill>
                <a:srgbClr val="B80000"/>
              </a:solidFill>
              <a:latin typeface="Andalus" pitchFamily="2" charset="-78"/>
              <a:cs typeface="Andalus" pitchFamily="2" charset="-78"/>
            </a:endParaRPr>
          </a:p>
        </p:txBody>
      </p:sp>
      <p:grpSp>
        <p:nvGrpSpPr>
          <p:cNvPr id="2" name="مجموعة 14"/>
          <p:cNvGrpSpPr>
            <a:grpSpLocks/>
          </p:cNvGrpSpPr>
          <p:nvPr/>
        </p:nvGrpSpPr>
        <p:grpSpPr bwMode="auto">
          <a:xfrm>
            <a:off x="1042988" y="2492375"/>
            <a:ext cx="3057525" cy="2016125"/>
            <a:chOff x="1043608" y="2492897"/>
            <a:chExt cx="3057525" cy="2016223"/>
          </a:xfrm>
        </p:grpSpPr>
        <p:pic>
          <p:nvPicPr>
            <p:cNvPr id="4711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3608" y="2492897"/>
              <a:ext cx="3057525" cy="172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رابط بشكل مرفق 12"/>
            <p:cNvCxnSpPr/>
            <p:nvPr/>
          </p:nvCxnSpPr>
          <p:spPr>
            <a:xfrm rot="10800000">
              <a:off x="1188070" y="4221769"/>
              <a:ext cx="503238" cy="287351"/>
            </a:xfrm>
            <a:prstGeom prst="bentConnector3">
              <a:avLst>
                <a:gd name="adj1" fmla="val 110470"/>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256295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10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0184"/>
                                        </p:tgtEl>
                                        <p:attrNameLst>
                                          <p:attrName>style.visibility</p:attrName>
                                        </p:attrNameLst>
                                      </p:cBhvr>
                                      <p:to>
                                        <p:strVal val="visible"/>
                                      </p:to>
                                    </p:set>
                                    <p:animEffect transition="in" filter="box(in)">
                                      <p:cBhvr>
                                        <p:cTn id="17" dur="500"/>
                                        <p:tgtEl>
                                          <p:spTgt spid="50184"/>
                                        </p:tgtEl>
                                      </p:cBhvr>
                                    </p:animEffect>
                                  </p:childTnLst>
                                </p:cTn>
                              </p:par>
                              <p:par>
                                <p:cTn id="18" presetID="4" presetClass="entr" presetSubtype="16"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ox(in)">
                                      <p:cBhvr>
                                        <p:cTn id="20" dur="500"/>
                                        <p:tgtEl>
                                          <p:spTgt spid="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ox(in)">
                                      <p:cBhvr>
                                        <p:cTn id="25" dur="500"/>
                                        <p:tgtEl>
                                          <p:spTgt spid="10"/>
                                        </p:tgtEl>
                                      </p:cBhvr>
                                    </p:animEffect>
                                  </p:childTnLst>
                                </p:cTn>
                              </p:par>
                              <p:par>
                                <p:cTn id="26" presetID="4" presetClass="entr" presetSubtype="16" fill="hold" nodeType="withEffect">
                                  <p:stCondLst>
                                    <p:cond delay="0"/>
                                  </p:stCondLst>
                                  <p:childTnLst>
                                    <p:set>
                                      <p:cBhvr>
                                        <p:cTn id="27" dur="1" fill="hold">
                                          <p:stCondLst>
                                            <p:cond delay="0"/>
                                          </p:stCondLst>
                                        </p:cTn>
                                        <p:tgtEl>
                                          <p:spTgt spid="5123"/>
                                        </p:tgtEl>
                                        <p:attrNameLst>
                                          <p:attrName>style.visibility</p:attrName>
                                        </p:attrNameLst>
                                      </p:cBhvr>
                                      <p:to>
                                        <p:strVal val="visible"/>
                                      </p:to>
                                    </p:set>
                                    <p:animEffect transition="in" filter="box(in)">
                                      <p:cBhvr>
                                        <p:cTn id="28"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0184" grpId="0"/>
      <p:bldP spid="10" grpId="0"/>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6237288"/>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7556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7" descr="Untitled-1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0"/>
            <a:ext cx="29622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913" y="3068638"/>
            <a:ext cx="2924175"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7" name="مستطيل 6"/>
          <p:cNvSpPr>
            <a:spLocks noChangeArrowheads="1"/>
          </p:cNvSpPr>
          <p:nvPr/>
        </p:nvSpPr>
        <p:spPr bwMode="auto">
          <a:xfrm>
            <a:off x="1258888" y="2165350"/>
            <a:ext cx="7561262"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YE" altLang="ar-IQ" sz="1700" b="1">
                <a:latin typeface="Calibri" pitchFamily="34" charset="0"/>
              </a:rPr>
              <a:t>يُمكنك برنامج (</a:t>
            </a:r>
            <a:r>
              <a:rPr lang="ar-YE" altLang="ar-IQ" sz="1700" b="1">
                <a:solidFill>
                  <a:srgbClr val="00B0F0"/>
                </a:solidFill>
                <a:latin typeface="Calibri" pitchFamily="34" charset="0"/>
              </a:rPr>
              <a:t>معالج النصوص</a:t>
            </a:r>
            <a:r>
              <a:rPr lang="ar-YE" altLang="ar-IQ" sz="1700" b="1">
                <a:latin typeface="Calibri" pitchFamily="34" charset="0"/>
              </a:rPr>
              <a:t>) من إدراج أي صورة ممكن الوصل لها على جهازك الشخصي وبأي امتداد لتصبح جز</a:t>
            </a:r>
            <a:r>
              <a:rPr lang="ar-SA" altLang="ar-IQ" sz="1700" b="1">
                <a:latin typeface="Calibri" pitchFamily="34" charset="0"/>
              </a:rPr>
              <a:t>ء</a:t>
            </a:r>
            <a:r>
              <a:rPr lang="ar-YE" altLang="ar-IQ" sz="1700" b="1">
                <a:latin typeface="Calibri" pitchFamily="34" charset="0"/>
              </a:rPr>
              <a:t>ً من الملف, </a:t>
            </a:r>
            <a:r>
              <a:rPr lang="ar-YE" altLang="ar-IQ" sz="1700" b="1">
                <a:solidFill>
                  <a:srgbClr val="00B0F0"/>
                </a:solidFill>
                <a:latin typeface="Calibri" pitchFamily="34" charset="0"/>
              </a:rPr>
              <a:t>ولإدراج صورة اتبع الخطوات التالية: </a:t>
            </a:r>
          </a:p>
        </p:txBody>
      </p:sp>
      <p:sp>
        <p:nvSpPr>
          <p:cNvPr id="8" name="مستطيل 7"/>
          <p:cNvSpPr>
            <a:spLocks noChangeArrowheads="1"/>
          </p:cNvSpPr>
          <p:nvPr/>
        </p:nvSpPr>
        <p:spPr bwMode="auto">
          <a:xfrm>
            <a:off x="4211638" y="3381375"/>
            <a:ext cx="45720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YE" altLang="ar-IQ" sz="1700" b="1">
                <a:latin typeface="Calibri" pitchFamily="34" charset="0"/>
              </a:rPr>
              <a:t>1.انقر على زر (</a:t>
            </a:r>
            <a:r>
              <a:rPr lang="ar-YE" altLang="ar-IQ" sz="1700" b="1">
                <a:solidFill>
                  <a:srgbClr val="00B0F0"/>
                </a:solidFill>
                <a:latin typeface="Calibri" pitchFamily="34" charset="0"/>
              </a:rPr>
              <a:t>صورة</a:t>
            </a:r>
            <a:r>
              <a:rPr lang="ar-YE" altLang="ar-IQ" sz="1700" b="1">
                <a:latin typeface="Calibri" pitchFamily="34" charset="0"/>
              </a:rPr>
              <a:t>) ضمن مجموعة (</a:t>
            </a:r>
            <a:r>
              <a:rPr lang="ar-YE" altLang="ar-IQ" sz="1700" b="1">
                <a:solidFill>
                  <a:srgbClr val="00B0F0"/>
                </a:solidFill>
                <a:latin typeface="Calibri" pitchFamily="34" charset="0"/>
              </a:rPr>
              <a:t>رسومات توضحي</a:t>
            </a:r>
            <a:r>
              <a:rPr lang="ar-SA" altLang="ar-IQ" sz="1700" b="1">
                <a:solidFill>
                  <a:srgbClr val="00B0F0"/>
                </a:solidFill>
                <a:latin typeface="Calibri" pitchFamily="34" charset="0"/>
              </a:rPr>
              <a:t>ة</a:t>
            </a:r>
            <a:r>
              <a:rPr lang="ar-YE" altLang="ar-IQ" sz="1700" b="1">
                <a:latin typeface="Calibri" pitchFamily="34" charset="0"/>
              </a:rPr>
              <a:t>) من شريط (</a:t>
            </a:r>
            <a:r>
              <a:rPr lang="ar-YE" altLang="ar-IQ" sz="1700" b="1">
                <a:solidFill>
                  <a:srgbClr val="00B0F0"/>
                </a:solidFill>
                <a:latin typeface="Calibri" pitchFamily="34" charset="0"/>
              </a:rPr>
              <a:t>إدراج</a:t>
            </a:r>
            <a:r>
              <a:rPr lang="ar-YE" altLang="ar-IQ" sz="1700" b="1">
                <a:latin typeface="Calibri" pitchFamily="34" charset="0"/>
              </a:rPr>
              <a:t>), ليظهر مربع حوار (</a:t>
            </a:r>
            <a:r>
              <a:rPr lang="ar-YE" altLang="ar-IQ" sz="1700" b="1">
                <a:solidFill>
                  <a:srgbClr val="00B0F0"/>
                </a:solidFill>
                <a:latin typeface="Calibri" pitchFamily="34" charset="0"/>
              </a:rPr>
              <a:t>إدراج صورة</a:t>
            </a:r>
            <a:r>
              <a:rPr lang="ar-YE" altLang="ar-IQ" sz="1700" b="1">
                <a:latin typeface="Calibri" pitchFamily="34" charset="0"/>
              </a:rPr>
              <a:t>).</a:t>
            </a:r>
          </a:p>
          <a:p>
            <a:pPr algn="justLow" eaLnBrk="1" hangingPunct="1"/>
            <a:r>
              <a:rPr lang="ar-YE" altLang="ar-IQ" sz="1700" b="1">
                <a:latin typeface="Calibri" pitchFamily="34" charset="0"/>
              </a:rPr>
              <a:t>2.اختر موقع الصورة من خلال التعامل مع مربع الحوار.</a:t>
            </a:r>
          </a:p>
          <a:p>
            <a:pPr algn="justLow" eaLnBrk="1" hangingPunct="1"/>
            <a:r>
              <a:rPr lang="ar-YE" altLang="ar-IQ" sz="1700" b="1">
                <a:latin typeface="Calibri" pitchFamily="34" charset="0"/>
              </a:rPr>
              <a:t>3.انقر على الصورة المطلوبة من قائمة الملفات.</a:t>
            </a:r>
          </a:p>
          <a:p>
            <a:pPr algn="justLow" eaLnBrk="1" hangingPunct="1"/>
            <a:r>
              <a:rPr lang="ar-YE" altLang="ar-IQ" sz="1700" b="1">
                <a:latin typeface="Calibri" pitchFamily="34" charset="0"/>
              </a:rPr>
              <a:t>4.انقر على زر (</a:t>
            </a:r>
            <a:r>
              <a:rPr lang="ar-YE" altLang="ar-IQ" sz="1700" b="1">
                <a:solidFill>
                  <a:srgbClr val="00B0F0"/>
                </a:solidFill>
                <a:latin typeface="Calibri" pitchFamily="34" charset="0"/>
              </a:rPr>
              <a:t>إدراج</a:t>
            </a:r>
            <a:r>
              <a:rPr lang="ar-YE" altLang="ar-IQ" sz="1700" b="1">
                <a:latin typeface="Calibri" pitchFamily="34" charset="0"/>
              </a:rPr>
              <a:t>) ليتم نسخ الصورة مباشرة للملف.</a:t>
            </a:r>
            <a:endParaRPr lang="ar-SA" altLang="ar-IQ" sz="1700" b="1">
              <a:latin typeface="Calibri" pitchFamily="34" charset="0"/>
            </a:endParaRPr>
          </a:p>
        </p:txBody>
      </p:sp>
      <p:sp>
        <p:nvSpPr>
          <p:cNvPr id="9" name="دبوس زينة 8"/>
          <p:cNvSpPr/>
          <p:nvPr/>
        </p:nvSpPr>
        <p:spPr>
          <a:xfrm>
            <a:off x="5867400" y="1196975"/>
            <a:ext cx="3024188" cy="503238"/>
          </a:xfrm>
          <a:prstGeom prst="plaque">
            <a:avLst/>
          </a:prstGeom>
        </p:spPr>
        <p:style>
          <a:lnRef idx="1">
            <a:schemeClr val="accent1"/>
          </a:lnRef>
          <a:fillRef idx="2">
            <a:schemeClr val="accent1"/>
          </a:fillRef>
          <a:effectRef idx="1">
            <a:schemeClr val="accent1"/>
          </a:effectRef>
          <a:fontRef idx="minor">
            <a:schemeClr val="dk1"/>
          </a:fontRef>
        </p:style>
        <p:txBody>
          <a:bodyPr rtlCol="1" anchor="ctr"/>
          <a:lstStyle/>
          <a:p>
            <a:pPr fontAlgn="auto">
              <a:spcBef>
                <a:spcPts val="0"/>
              </a:spcBef>
              <a:spcAft>
                <a:spcPts val="0"/>
              </a:spcAft>
              <a:defRPr/>
            </a:pPr>
            <a:r>
              <a:rPr lang="ar-SA" sz="2000" dirty="0">
                <a:solidFill>
                  <a:srgbClr val="B80000"/>
                </a:solidFill>
                <a:latin typeface="Andalus" pitchFamily="2" charset="-78"/>
                <a:cs typeface="Andalus" pitchFamily="2" charset="-78"/>
              </a:rPr>
              <a:t>إدراج صورة (</a:t>
            </a:r>
            <a:r>
              <a:rPr lang="en-US" sz="2000" dirty="0">
                <a:solidFill>
                  <a:srgbClr val="B80000"/>
                </a:solidFill>
                <a:latin typeface="Andalus" pitchFamily="2" charset="-78"/>
                <a:cs typeface="Andalus" pitchFamily="2" charset="-78"/>
              </a:rPr>
              <a:t>(Insert Picture</a:t>
            </a:r>
            <a:r>
              <a:rPr lang="en-US" sz="2000" dirty="0"/>
              <a:t> </a:t>
            </a:r>
            <a:r>
              <a:rPr lang="ar-SA" sz="2000" dirty="0">
                <a:solidFill>
                  <a:srgbClr val="B80000"/>
                </a:solidFill>
                <a:latin typeface="Andalus" pitchFamily="2" charset="-78"/>
                <a:cs typeface="Andalus" pitchFamily="2" charset="-78"/>
              </a:rPr>
              <a:t>:</a:t>
            </a:r>
            <a:endParaRPr lang="ar-SA" sz="2500" dirty="0">
              <a:solidFill>
                <a:srgbClr val="B80000"/>
              </a:solidFill>
              <a:latin typeface="Andalus" pitchFamily="2" charset="-78"/>
              <a:cs typeface="Andalus" pitchFamily="2" charset="-78"/>
            </a:endParaRPr>
          </a:p>
        </p:txBody>
      </p:sp>
    </p:spTree>
    <p:extLst>
      <p:ext uri="{BB962C8B-B14F-4D97-AF65-F5344CB8AC3E}">
        <p14:creationId xmlns:p14="http://schemas.microsoft.com/office/powerpoint/2010/main" val="33151320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10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51207"/>
                                        </p:tgtEl>
                                        <p:attrNameLst>
                                          <p:attrName>style.visibility</p:attrName>
                                        </p:attrNameLst>
                                      </p:cBhvr>
                                      <p:to>
                                        <p:strVal val="visible"/>
                                      </p:to>
                                    </p:set>
                                    <p:animEffect transition="in" filter="barn(inHorizontal)">
                                      <p:cBhvr>
                                        <p:cTn id="12" dur="500"/>
                                        <p:tgtEl>
                                          <p:spTgt spid="5120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6146"/>
                                        </p:tgtEl>
                                        <p:attrNameLst>
                                          <p:attrName>style.visibility</p:attrName>
                                        </p:attrNameLst>
                                      </p:cBhvr>
                                      <p:to>
                                        <p:strVal val="visible"/>
                                      </p:to>
                                    </p:set>
                                    <p:anim calcmode="lin" valueType="num">
                                      <p:cBhvr additive="base">
                                        <p:cTn id="17" dur="500" fill="hold"/>
                                        <p:tgtEl>
                                          <p:spTgt spid="6146"/>
                                        </p:tgtEl>
                                        <p:attrNameLst>
                                          <p:attrName>ppt_x</p:attrName>
                                        </p:attrNameLst>
                                      </p:cBhvr>
                                      <p:tavLst>
                                        <p:tav tm="0">
                                          <p:val>
                                            <p:strVal val="#ppt_x"/>
                                          </p:val>
                                        </p:tav>
                                        <p:tav tm="100000">
                                          <p:val>
                                            <p:strVal val="#ppt_x"/>
                                          </p:val>
                                        </p:tav>
                                      </p:tavLst>
                                    </p:anim>
                                    <p:anim calcmode="lin" valueType="num">
                                      <p:cBhvr additive="base">
                                        <p:cTn id="18" dur="500" fill="hold"/>
                                        <p:tgtEl>
                                          <p:spTgt spid="6146"/>
                                        </p:tgtEl>
                                        <p:attrNameLst>
                                          <p:attrName>ppt_y</p:attrName>
                                        </p:attrNameLst>
                                      </p:cBhvr>
                                      <p:tavLst>
                                        <p:tav tm="0">
                                          <p:val>
                                            <p:strVal val="1+#ppt_h/2"/>
                                          </p:val>
                                        </p:tav>
                                        <p:tav tm="100000">
                                          <p:val>
                                            <p:strVal val="#ppt_y"/>
                                          </p:val>
                                        </p:tav>
                                      </p:tavLst>
                                    </p:anim>
                                  </p:childTnLst>
                                </p:cTn>
                              </p:par>
                              <p:par>
                                <p:cTn id="19" presetID="2" presetClass="entr" presetSubtype="1"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7" grpId="0"/>
      <p:bldP spid="8" grpId="0"/>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6237288"/>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7556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7" descr="Untitled-1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0"/>
            <a:ext cx="29622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مستطيل 6"/>
          <p:cNvSpPr>
            <a:spLocks noChangeArrowheads="1"/>
          </p:cNvSpPr>
          <p:nvPr/>
        </p:nvSpPr>
        <p:spPr bwMode="auto">
          <a:xfrm>
            <a:off x="4211638" y="2349500"/>
            <a:ext cx="4681537" cy="297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SA" altLang="ar-IQ" sz="1700" b="1">
                <a:latin typeface="Calibri" pitchFamily="34" charset="0"/>
              </a:rPr>
              <a:t>1.</a:t>
            </a:r>
            <a:r>
              <a:rPr lang="ar-YE" altLang="ar-IQ" sz="1700" b="1">
                <a:latin typeface="Calibri" pitchFamily="34" charset="0"/>
              </a:rPr>
              <a:t>انقر على الصورة/ القصاصة الفنية المدرجة لتفعيلها, لتظهر حولها مربع وثمان نقاط على المربع.</a:t>
            </a:r>
          </a:p>
          <a:p>
            <a:pPr algn="justLow" eaLnBrk="1" hangingPunct="1"/>
            <a:r>
              <a:rPr lang="ar-YE" altLang="ar-IQ" sz="1700" b="1">
                <a:latin typeface="Calibri" pitchFamily="34" charset="0"/>
              </a:rPr>
              <a:t>2.</a:t>
            </a:r>
            <a:r>
              <a:rPr lang="ar-YE" altLang="ar-IQ" sz="1700" b="1">
                <a:solidFill>
                  <a:srgbClr val="00B0F0"/>
                </a:solidFill>
                <a:latin typeface="Calibri" pitchFamily="34" charset="0"/>
              </a:rPr>
              <a:t>لتكبير وتص</a:t>
            </a:r>
            <a:r>
              <a:rPr lang="ar-SA" altLang="ar-IQ" sz="1700" b="1">
                <a:solidFill>
                  <a:srgbClr val="00B0F0"/>
                </a:solidFill>
                <a:latin typeface="Calibri" pitchFamily="34" charset="0"/>
              </a:rPr>
              <a:t>غ</a:t>
            </a:r>
            <a:r>
              <a:rPr lang="ar-YE" altLang="ar-IQ" sz="1700" b="1">
                <a:solidFill>
                  <a:srgbClr val="00B0F0"/>
                </a:solidFill>
                <a:latin typeface="Calibri" pitchFamily="34" charset="0"/>
              </a:rPr>
              <a:t>ير الصورة</a:t>
            </a:r>
            <a:r>
              <a:rPr lang="ar-SA" altLang="ar-IQ" sz="1700" b="1">
                <a:solidFill>
                  <a:srgbClr val="00B0F0"/>
                </a:solidFill>
                <a:latin typeface="Calibri" pitchFamily="34" charset="0"/>
              </a:rPr>
              <a:t>:</a:t>
            </a:r>
            <a:r>
              <a:rPr lang="ar-YE" altLang="ar-IQ" sz="1700" b="1">
                <a:latin typeface="Calibri" pitchFamily="34" charset="0"/>
              </a:rPr>
              <a:t> اضبط مؤشر الفأرة على أي من النقاط الثمانية, ثم اضغط بزر الفأرة الأيسر على النقطة وأبد</a:t>
            </a:r>
            <a:r>
              <a:rPr lang="ar-SA" altLang="ar-IQ" sz="1700" b="1">
                <a:latin typeface="Calibri" pitchFamily="34" charset="0"/>
              </a:rPr>
              <a:t>أ</a:t>
            </a:r>
            <a:r>
              <a:rPr lang="ar-YE" altLang="ar-IQ" sz="1700" b="1">
                <a:latin typeface="Calibri" pitchFamily="34" charset="0"/>
              </a:rPr>
              <a:t> بالسحب بالاتجاه المطلوب مع الاستمرار بالضغط لحين الوصول للحجم المطلوب للصورة, مع ملاحظة أن نقاط الزوايا تمكنك من تكبير الصور باتجاهين وتناسب طردي بين العرض والارتفاع أما باقي النقاط فهي تتعامل مع اتجاه واحد فقط.</a:t>
            </a:r>
          </a:p>
          <a:p>
            <a:pPr eaLnBrk="1" hangingPunct="1"/>
            <a:r>
              <a:rPr lang="ar-YE" altLang="ar-IQ" sz="1700" b="1">
                <a:latin typeface="Calibri" pitchFamily="34" charset="0"/>
              </a:rPr>
              <a:t>3.</a:t>
            </a:r>
            <a:r>
              <a:rPr lang="ar-YE" altLang="ar-IQ" sz="1700" b="1">
                <a:solidFill>
                  <a:srgbClr val="00B0F0"/>
                </a:solidFill>
                <a:latin typeface="Calibri" pitchFamily="34" charset="0"/>
              </a:rPr>
              <a:t>لتغيير محاذاة الصورة, يتم التعامل معها مثل النص تماماً: </a:t>
            </a:r>
            <a:r>
              <a:rPr lang="ar-YE" altLang="ar-IQ" sz="1700" b="1">
                <a:latin typeface="Calibri" pitchFamily="34" charset="0"/>
              </a:rPr>
              <a:t>اضغط على مفتاحي </a:t>
            </a:r>
            <a:r>
              <a:rPr lang="en-US" altLang="ar-IQ" sz="1700" b="1">
                <a:latin typeface="Calibri" pitchFamily="34" charset="0"/>
              </a:rPr>
              <a:t>(</a:t>
            </a:r>
            <a:r>
              <a:rPr lang="en-US" altLang="ar-IQ" sz="1700" b="1">
                <a:solidFill>
                  <a:srgbClr val="00B0F0"/>
                </a:solidFill>
                <a:latin typeface="Calibri" pitchFamily="34" charset="0"/>
              </a:rPr>
              <a:t>Ctrl+E</a:t>
            </a:r>
            <a:r>
              <a:rPr lang="en-US" altLang="ar-IQ" sz="1700" b="1">
                <a:latin typeface="Calibri" pitchFamily="34" charset="0"/>
              </a:rPr>
              <a:t>) </a:t>
            </a:r>
            <a:r>
              <a:rPr lang="ar-YE" altLang="ar-IQ" sz="1700" b="1">
                <a:latin typeface="Calibri" pitchFamily="34" charset="0"/>
              </a:rPr>
              <a:t>للتوسيط أو مفتاحي</a:t>
            </a:r>
            <a:r>
              <a:rPr lang="en-US" altLang="ar-IQ" sz="1700" b="1">
                <a:latin typeface="Calibri" pitchFamily="34" charset="0"/>
              </a:rPr>
              <a:t> (</a:t>
            </a:r>
            <a:r>
              <a:rPr lang="en-US" altLang="ar-IQ" sz="1700" b="1">
                <a:solidFill>
                  <a:srgbClr val="00B0F0"/>
                </a:solidFill>
                <a:latin typeface="Calibri" pitchFamily="34" charset="0"/>
              </a:rPr>
              <a:t>Ctrl+R</a:t>
            </a:r>
            <a:r>
              <a:rPr lang="en-US" altLang="ar-IQ" sz="1700" b="1">
                <a:latin typeface="Calibri" pitchFamily="34" charset="0"/>
              </a:rPr>
              <a:t>) </a:t>
            </a:r>
            <a:r>
              <a:rPr lang="ar-YE" altLang="ar-IQ" sz="1700" b="1">
                <a:latin typeface="Calibri" pitchFamily="34" charset="0"/>
              </a:rPr>
              <a:t>للمحاذاة لليمين أو مفتاحي</a:t>
            </a:r>
            <a:r>
              <a:rPr lang="en-US" altLang="ar-IQ" sz="1700" b="1">
                <a:latin typeface="Calibri" pitchFamily="34" charset="0"/>
              </a:rPr>
              <a:t> (</a:t>
            </a:r>
            <a:r>
              <a:rPr lang="en-US" altLang="ar-IQ" sz="1700" b="1">
                <a:solidFill>
                  <a:srgbClr val="00B0F0"/>
                </a:solidFill>
                <a:latin typeface="Calibri" pitchFamily="34" charset="0"/>
              </a:rPr>
              <a:t>Ctrl+L</a:t>
            </a:r>
            <a:r>
              <a:rPr lang="en-US" altLang="ar-IQ" sz="1700" b="1">
                <a:latin typeface="Calibri" pitchFamily="34" charset="0"/>
              </a:rPr>
              <a:t>) </a:t>
            </a:r>
            <a:r>
              <a:rPr lang="ar-YE" altLang="ar-IQ" sz="1700" b="1">
                <a:latin typeface="Calibri" pitchFamily="34" charset="0"/>
              </a:rPr>
              <a:t>للمحاذاة لليسار.</a:t>
            </a:r>
          </a:p>
        </p:txBody>
      </p:sp>
      <p:sp>
        <p:nvSpPr>
          <p:cNvPr id="8" name="مستطيل 7"/>
          <p:cNvSpPr>
            <a:spLocks noChangeArrowheads="1"/>
          </p:cNvSpPr>
          <p:nvPr/>
        </p:nvSpPr>
        <p:spPr bwMode="auto">
          <a:xfrm>
            <a:off x="4140200" y="1700213"/>
            <a:ext cx="4346575"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Clr>
                <a:srgbClr val="00B0F0"/>
              </a:buClr>
              <a:buFont typeface="Wingdings" pitchFamily="2" charset="2"/>
              <a:buChar char="Ø"/>
            </a:pPr>
            <a:r>
              <a:rPr lang="ar-YE" altLang="ar-IQ" sz="1700" b="1">
                <a:solidFill>
                  <a:srgbClr val="00B0F0"/>
                </a:solidFill>
                <a:latin typeface="Calibri" pitchFamily="34" charset="0"/>
              </a:rPr>
              <a:t> تنسيق الصورة والقصاصة الفنية المدرجة على الصفحة:</a:t>
            </a:r>
          </a:p>
        </p:txBody>
      </p:sp>
      <p:pic>
        <p:nvPicPr>
          <p:cNvPr id="52233"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7450" y="1390650"/>
            <a:ext cx="2962275"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7320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par>
                                <p:cTn id="14" presetID="8" presetClass="entr" presetSubtype="16" fill="hold" nodeType="withEffect">
                                  <p:stCondLst>
                                    <p:cond delay="0"/>
                                  </p:stCondLst>
                                  <p:childTnLst>
                                    <p:set>
                                      <p:cBhvr>
                                        <p:cTn id="15" dur="1" fill="hold">
                                          <p:stCondLst>
                                            <p:cond delay="0"/>
                                          </p:stCondLst>
                                        </p:cTn>
                                        <p:tgtEl>
                                          <p:spTgt spid="52233"/>
                                        </p:tgtEl>
                                        <p:attrNameLst>
                                          <p:attrName>style.visibility</p:attrName>
                                        </p:attrNameLst>
                                      </p:cBhvr>
                                      <p:to>
                                        <p:strVal val="visible"/>
                                      </p:to>
                                    </p:set>
                                    <p:animEffect transition="in" filter="diamond(in)">
                                      <p:cBhvr>
                                        <p:cTn id="16" dur="1000"/>
                                        <p:tgtEl>
                                          <p:spTgt spid="52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6237288"/>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7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7556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1" name="Picture 7" descr="Untitled-1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0"/>
            <a:ext cx="29622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مستطيل 7"/>
          <p:cNvSpPr>
            <a:spLocks noChangeArrowheads="1"/>
          </p:cNvSpPr>
          <p:nvPr/>
        </p:nvSpPr>
        <p:spPr bwMode="auto">
          <a:xfrm>
            <a:off x="5364163" y="1484313"/>
            <a:ext cx="341947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SA" altLang="ar-IQ" sz="1700" b="1">
                <a:latin typeface="Calibri" pitchFamily="34" charset="0"/>
              </a:rPr>
              <a:t>1</a:t>
            </a:r>
            <a:r>
              <a:rPr lang="ar-YE" altLang="ar-IQ" sz="1700" b="1">
                <a:latin typeface="Calibri" pitchFamily="34" charset="0"/>
              </a:rPr>
              <a:t>.انقر نقراً مزدوجاً على الصورة, ليظهر شريط (</a:t>
            </a:r>
            <a:r>
              <a:rPr lang="ar-YE" altLang="ar-IQ" sz="1700" b="1">
                <a:solidFill>
                  <a:srgbClr val="00B0F0"/>
                </a:solidFill>
                <a:latin typeface="Calibri" pitchFamily="34" charset="0"/>
              </a:rPr>
              <a:t>أدوات</a:t>
            </a:r>
            <a:r>
              <a:rPr lang="ar-YE" altLang="ar-IQ" sz="1700" b="1">
                <a:latin typeface="Calibri" pitchFamily="34" charset="0"/>
              </a:rPr>
              <a:t> </a:t>
            </a:r>
            <a:r>
              <a:rPr lang="ar-YE" altLang="ar-IQ" sz="1700" b="1">
                <a:solidFill>
                  <a:srgbClr val="00B0F0"/>
                </a:solidFill>
                <a:latin typeface="Calibri" pitchFamily="34" charset="0"/>
              </a:rPr>
              <a:t>الصورة</a:t>
            </a:r>
            <a:r>
              <a:rPr lang="ar-YE" altLang="ar-IQ" sz="1700" b="1">
                <a:latin typeface="Calibri" pitchFamily="34" charset="0"/>
              </a:rPr>
              <a:t>).</a:t>
            </a:r>
          </a:p>
          <a:p>
            <a:pPr algn="justLow" eaLnBrk="1" hangingPunct="1"/>
            <a:r>
              <a:rPr lang="ar-YE" altLang="ar-IQ" sz="1700" b="1">
                <a:latin typeface="Calibri" pitchFamily="34" charset="0"/>
              </a:rPr>
              <a:t>2.انقر على زر (</a:t>
            </a:r>
            <a:r>
              <a:rPr lang="ar-YE" altLang="ar-IQ" sz="1700" b="1">
                <a:solidFill>
                  <a:srgbClr val="00B0F0"/>
                </a:solidFill>
                <a:latin typeface="Calibri" pitchFamily="34" charset="0"/>
              </a:rPr>
              <a:t>السطوع</a:t>
            </a:r>
            <a:r>
              <a:rPr lang="ar-YE" altLang="ar-IQ" sz="1700" b="1">
                <a:latin typeface="Calibri" pitchFamily="34" charset="0"/>
              </a:rPr>
              <a:t>) ضمن مجموعة ضبط, لتظهر قائمة شدة السطوع.</a:t>
            </a:r>
          </a:p>
          <a:p>
            <a:pPr algn="justLow" eaLnBrk="1" hangingPunct="1"/>
            <a:r>
              <a:rPr lang="ar-YE" altLang="ar-IQ" sz="1700" b="1">
                <a:latin typeface="Calibri" pitchFamily="34" charset="0"/>
              </a:rPr>
              <a:t>3.انقر على شدة السطوع المطلوبة.</a:t>
            </a:r>
            <a:endParaRPr lang="ar-SA" altLang="ar-IQ" sz="1700" b="1">
              <a:latin typeface="Calibri" pitchFamily="34" charset="0"/>
            </a:endParaRPr>
          </a:p>
        </p:txBody>
      </p:sp>
      <p:sp>
        <p:nvSpPr>
          <p:cNvPr id="9" name="مستطيل 8"/>
          <p:cNvSpPr>
            <a:spLocks noChangeArrowheads="1"/>
          </p:cNvSpPr>
          <p:nvPr/>
        </p:nvSpPr>
        <p:spPr bwMode="auto">
          <a:xfrm>
            <a:off x="6573838" y="1196975"/>
            <a:ext cx="2101850"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Clr>
                <a:srgbClr val="00B0F0"/>
              </a:buClr>
              <a:buFont typeface="Wingdings" pitchFamily="2" charset="2"/>
              <a:buChar char="Ø"/>
            </a:pPr>
            <a:r>
              <a:rPr lang="ar-YE" altLang="ar-IQ" sz="1700" b="1">
                <a:solidFill>
                  <a:srgbClr val="00B0F0"/>
                </a:solidFill>
                <a:latin typeface="Calibri" pitchFamily="34" charset="0"/>
              </a:rPr>
              <a:t> </a:t>
            </a:r>
            <a:r>
              <a:rPr lang="ar-SA" altLang="ar-IQ" sz="1700" b="1">
                <a:solidFill>
                  <a:srgbClr val="00B0F0"/>
                </a:solidFill>
                <a:latin typeface="Calibri" pitchFamily="34" charset="0"/>
              </a:rPr>
              <a:t>للتحكم بسطوع الصورة</a:t>
            </a:r>
            <a:r>
              <a:rPr lang="ar-YE" altLang="ar-IQ" sz="1700" b="1">
                <a:solidFill>
                  <a:srgbClr val="00B0F0"/>
                </a:solidFill>
                <a:latin typeface="Calibri" pitchFamily="34" charset="0"/>
              </a:rPr>
              <a:t>:</a:t>
            </a:r>
          </a:p>
        </p:txBody>
      </p:sp>
      <p:sp>
        <p:nvSpPr>
          <p:cNvPr id="11" name="مستطيل 10"/>
          <p:cNvSpPr>
            <a:spLocks noChangeArrowheads="1"/>
          </p:cNvSpPr>
          <p:nvPr/>
        </p:nvSpPr>
        <p:spPr bwMode="auto">
          <a:xfrm>
            <a:off x="1116013" y="4298950"/>
            <a:ext cx="3455987"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SA" altLang="ar-IQ" sz="1700" b="1">
                <a:latin typeface="Calibri" pitchFamily="34" charset="0"/>
              </a:rPr>
              <a:t>1</a:t>
            </a:r>
            <a:r>
              <a:rPr lang="ar-YE" altLang="ar-IQ" sz="1700" b="1">
                <a:latin typeface="Calibri" pitchFamily="34" charset="0"/>
              </a:rPr>
              <a:t>.انقر نقراً مزدوجاً على الصورة, ليظهر شريط أدوات الصورة. </a:t>
            </a:r>
          </a:p>
          <a:p>
            <a:pPr algn="justLow" eaLnBrk="1" hangingPunct="1"/>
            <a:r>
              <a:rPr lang="ar-YE" altLang="ar-IQ" sz="1700" b="1">
                <a:latin typeface="Calibri" pitchFamily="34" charset="0"/>
              </a:rPr>
              <a:t>2.انقر على زر (</a:t>
            </a:r>
            <a:r>
              <a:rPr lang="ar-YE" altLang="ar-IQ" sz="1700" b="1">
                <a:solidFill>
                  <a:srgbClr val="00B0F0"/>
                </a:solidFill>
                <a:latin typeface="Calibri" pitchFamily="34" charset="0"/>
              </a:rPr>
              <a:t>التباين</a:t>
            </a:r>
            <a:r>
              <a:rPr lang="ar-YE" altLang="ar-IQ" sz="1700" b="1">
                <a:latin typeface="Calibri" pitchFamily="34" charset="0"/>
              </a:rPr>
              <a:t>) ضمن مجموعة ضبط, لتظهر قائمة التباين.</a:t>
            </a:r>
          </a:p>
          <a:p>
            <a:pPr algn="justLow" eaLnBrk="1" hangingPunct="1"/>
            <a:r>
              <a:rPr lang="ar-YE" altLang="ar-IQ" sz="1700" b="1">
                <a:latin typeface="Calibri" pitchFamily="34" charset="0"/>
              </a:rPr>
              <a:t>3.انقر على شدة التباين المطلوبة.</a:t>
            </a:r>
            <a:endParaRPr lang="ar-SA" altLang="ar-IQ" sz="1700" b="1">
              <a:latin typeface="Calibri" pitchFamily="34" charset="0"/>
            </a:endParaRPr>
          </a:p>
        </p:txBody>
      </p:sp>
      <p:sp>
        <p:nvSpPr>
          <p:cNvPr id="12" name="مستطيل 11"/>
          <p:cNvSpPr>
            <a:spLocks noChangeArrowheads="1"/>
          </p:cNvSpPr>
          <p:nvPr/>
        </p:nvSpPr>
        <p:spPr bwMode="auto">
          <a:xfrm>
            <a:off x="2382838" y="3938588"/>
            <a:ext cx="198755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Clr>
                <a:srgbClr val="00B0F0"/>
              </a:buClr>
              <a:buFont typeface="Wingdings" pitchFamily="2" charset="2"/>
              <a:buChar char="Ø"/>
            </a:pPr>
            <a:r>
              <a:rPr lang="ar-YE" altLang="ar-IQ" sz="1700" b="1">
                <a:solidFill>
                  <a:srgbClr val="00B0F0"/>
                </a:solidFill>
                <a:latin typeface="Calibri" pitchFamily="34" charset="0"/>
              </a:rPr>
              <a:t> </a:t>
            </a:r>
            <a:r>
              <a:rPr lang="ar-SA" altLang="ar-IQ" sz="1700" b="1">
                <a:solidFill>
                  <a:srgbClr val="00B0F0"/>
                </a:solidFill>
                <a:latin typeface="Calibri" pitchFamily="34" charset="0"/>
              </a:rPr>
              <a:t>للتحكم بتباين الصورة</a:t>
            </a:r>
            <a:r>
              <a:rPr lang="ar-YE" altLang="ar-IQ" sz="1700" b="1">
                <a:solidFill>
                  <a:srgbClr val="00B0F0"/>
                </a:solidFill>
                <a:latin typeface="Calibri" pitchFamily="34" charset="0"/>
              </a:rPr>
              <a:t>:</a:t>
            </a:r>
          </a:p>
        </p:txBody>
      </p:sp>
      <p:grpSp>
        <p:nvGrpSpPr>
          <p:cNvPr id="2" name="مجموعة 22"/>
          <p:cNvGrpSpPr>
            <a:grpSpLocks/>
          </p:cNvGrpSpPr>
          <p:nvPr/>
        </p:nvGrpSpPr>
        <p:grpSpPr bwMode="auto">
          <a:xfrm>
            <a:off x="2508250" y="1700213"/>
            <a:ext cx="5087938" cy="3889375"/>
            <a:chOff x="2507730" y="1700808"/>
            <a:chExt cx="5088606" cy="3888432"/>
          </a:xfrm>
        </p:grpSpPr>
        <p:pic>
          <p:nvPicPr>
            <p:cNvPr id="5018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7730" y="1700808"/>
              <a:ext cx="2880320" cy="2315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8"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95961" y="3356894"/>
              <a:ext cx="3000375" cy="2232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رابط بشكل مرفق 13"/>
            <p:cNvCxnSpPr/>
            <p:nvPr/>
          </p:nvCxnSpPr>
          <p:spPr>
            <a:xfrm rot="10800000" flipV="1">
              <a:off x="5364018" y="2708626"/>
              <a:ext cx="863713" cy="576123"/>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7" name="رابط بشكل مرفق 16"/>
            <p:cNvCxnSpPr/>
            <p:nvPr/>
          </p:nvCxnSpPr>
          <p:spPr>
            <a:xfrm rot="10800000" flipV="1">
              <a:off x="5364018" y="2421358"/>
              <a:ext cx="936748" cy="360275"/>
            </a:xfrm>
            <a:prstGeom prst="bentConnector3">
              <a:avLst>
                <a:gd name="adj1" fmla="val 81559"/>
              </a:avLst>
            </a:prstGeom>
          </p:spPr>
          <p:style>
            <a:lnRef idx="1">
              <a:schemeClr val="accent1"/>
            </a:lnRef>
            <a:fillRef idx="0">
              <a:schemeClr val="accent1"/>
            </a:fillRef>
            <a:effectRef idx="0">
              <a:schemeClr val="accent1"/>
            </a:effectRef>
            <a:fontRef idx="minor">
              <a:schemeClr val="tx1"/>
            </a:fontRef>
          </p:style>
        </p:cxnSp>
        <p:cxnSp>
          <p:nvCxnSpPr>
            <p:cNvPr id="20" name="رابط بشكل مرفق 19"/>
            <p:cNvCxnSpPr/>
            <p:nvPr/>
          </p:nvCxnSpPr>
          <p:spPr>
            <a:xfrm rot="10800000" flipV="1">
              <a:off x="5364018" y="1916656"/>
              <a:ext cx="1440051" cy="215848"/>
            </a:xfrm>
            <a:prstGeom prst="bentConnector3">
              <a:avLst>
                <a:gd name="adj1" fmla="val 93956"/>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571961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3"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0-#ppt_w/2"/>
                                          </p:val>
                                        </p:tav>
                                        <p:tav tm="100000">
                                          <p:val>
                                            <p:strVal val="#ppt_x"/>
                                          </p:val>
                                        </p:tav>
                                      </p:tavLst>
                                    </p:anim>
                                    <p:anim calcmode="lin" valueType="num">
                                      <p:cBhvr additive="base">
                                        <p:cTn id="25"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12" fill="hold" nodeType="clickEffect">
                                  <p:stCondLst>
                                    <p:cond delay="0"/>
                                  </p:stCondLst>
                                  <p:childTnLst>
                                    <p:set>
                                      <p:cBhvr>
                                        <p:cTn id="29" dur="1" fill="hold">
                                          <p:stCondLst>
                                            <p:cond delay="0"/>
                                          </p:stCondLst>
                                        </p:cTn>
                                        <p:tgtEl>
                                          <p:spTgt spid="11">
                                            <p:txEl>
                                              <p:pRg st="0" end="0"/>
                                            </p:txEl>
                                          </p:spTgt>
                                        </p:tgtEl>
                                        <p:attrNameLst>
                                          <p:attrName>style.visibility</p:attrName>
                                        </p:attrNameLst>
                                      </p:cBhvr>
                                      <p:to>
                                        <p:strVal val="visible"/>
                                      </p:to>
                                    </p:set>
                                    <p:anim calcmode="lin" valueType="num">
                                      <p:cBhvr additive="base">
                                        <p:cTn id="30"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32" presetID="2" presetClass="entr" presetSubtype="12" fill="hold" nodeType="withEffect">
                                  <p:stCondLst>
                                    <p:cond delay="0"/>
                                  </p:stCondLst>
                                  <p:childTnLst>
                                    <p:set>
                                      <p:cBhvr>
                                        <p:cTn id="33" dur="1" fill="hold">
                                          <p:stCondLst>
                                            <p:cond delay="0"/>
                                          </p:stCondLst>
                                        </p:cTn>
                                        <p:tgtEl>
                                          <p:spTgt spid="11">
                                            <p:txEl>
                                              <p:pRg st="1" end="1"/>
                                            </p:txEl>
                                          </p:spTgt>
                                        </p:tgtEl>
                                        <p:attrNameLst>
                                          <p:attrName>style.visibility</p:attrName>
                                        </p:attrNameLst>
                                      </p:cBhvr>
                                      <p:to>
                                        <p:strVal val="visible"/>
                                      </p:to>
                                    </p:set>
                                    <p:anim calcmode="lin" valueType="num">
                                      <p:cBhvr additive="base">
                                        <p:cTn id="34" dur="500" fill="hold"/>
                                        <p:tgtEl>
                                          <p:spTgt spid="11">
                                            <p:txEl>
                                              <p:pRg st="1" end="1"/>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36" presetID="2" presetClass="entr" presetSubtype="12" fill="hold" nodeType="withEffect">
                                  <p:stCondLst>
                                    <p:cond delay="0"/>
                                  </p:stCondLst>
                                  <p:childTnLst>
                                    <p:set>
                                      <p:cBhvr>
                                        <p:cTn id="37" dur="1" fill="hold">
                                          <p:stCondLst>
                                            <p:cond delay="0"/>
                                          </p:stCondLst>
                                        </p:cTn>
                                        <p:tgtEl>
                                          <p:spTgt spid="11">
                                            <p:txEl>
                                              <p:pRg st="2" end="2"/>
                                            </p:txEl>
                                          </p:spTgt>
                                        </p:tgtEl>
                                        <p:attrNameLst>
                                          <p:attrName>style.visibility</p:attrName>
                                        </p:attrNameLst>
                                      </p:cBhvr>
                                      <p:to>
                                        <p:strVal val="visible"/>
                                      </p:to>
                                    </p:set>
                                    <p:anim calcmode="lin" valueType="num">
                                      <p:cBhvr additive="base">
                                        <p:cTn id="38" dur="500" fill="hold"/>
                                        <p:tgtEl>
                                          <p:spTgt spid="11">
                                            <p:txEl>
                                              <p:pRg st="2" end="2"/>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6237288"/>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7556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5" name="Picture 7" descr="Untitled-1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0"/>
            <a:ext cx="29622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مستطيل 7"/>
          <p:cNvSpPr>
            <a:spLocks noChangeArrowheads="1"/>
          </p:cNvSpPr>
          <p:nvPr/>
        </p:nvSpPr>
        <p:spPr bwMode="auto">
          <a:xfrm>
            <a:off x="5435600" y="1844675"/>
            <a:ext cx="349250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SA" altLang="ar-IQ" sz="1700" b="1">
                <a:latin typeface="Calibri" pitchFamily="34" charset="0"/>
              </a:rPr>
              <a:t>1</a:t>
            </a:r>
            <a:r>
              <a:rPr lang="ar-YE" altLang="ar-IQ" sz="1700" b="1">
                <a:latin typeface="Calibri" pitchFamily="34" charset="0"/>
              </a:rPr>
              <a:t>.انقر نقراً مزدوجاً على الصورة, ليظهر شريط أدوات الصورة. </a:t>
            </a:r>
          </a:p>
          <a:p>
            <a:pPr algn="justLow" eaLnBrk="1" hangingPunct="1"/>
            <a:r>
              <a:rPr lang="ar-YE" altLang="ar-IQ" sz="1700" b="1">
                <a:latin typeface="Calibri" pitchFamily="34" charset="0"/>
              </a:rPr>
              <a:t>2.انقر على أي من أزرار مجموعة (</a:t>
            </a:r>
            <a:r>
              <a:rPr lang="ar-YE" altLang="ar-IQ" sz="1700" b="1">
                <a:solidFill>
                  <a:srgbClr val="00B0F0"/>
                </a:solidFill>
                <a:latin typeface="Calibri" pitchFamily="34" charset="0"/>
              </a:rPr>
              <a:t>ترتيب</a:t>
            </a:r>
            <a:r>
              <a:rPr lang="ar-YE" altLang="ar-IQ" sz="1700" b="1">
                <a:latin typeface="Calibri" pitchFamily="34" charset="0"/>
              </a:rPr>
              <a:t>) لضبط الصورة بالشكل المطلوب.</a:t>
            </a:r>
            <a:endParaRPr lang="ar-SA" altLang="ar-IQ" sz="1700" b="1">
              <a:latin typeface="Calibri" pitchFamily="34" charset="0"/>
            </a:endParaRPr>
          </a:p>
        </p:txBody>
      </p:sp>
      <p:sp>
        <p:nvSpPr>
          <p:cNvPr id="9" name="مستطيل 8"/>
          <p:cNvSpPr>
            <a:spLocks noChangeArrowheads="1"/>
          </p:cNvSpPr>
          <p:nvPr/>
        </p:nvSpPr>
        <p:spPr bwMode="auto">
          <a:xfrm>
            <a:off x="827088" y="4221163"/>
            <a:ext cx="3529012"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SA" altLang="ar-IQ" sz="1700" b="1">
                <a:latin typeface="Calibri" pitchFamily="34" charset="0"/>
              </a:rPr>
              <a:t>1</a:t>
            </a:r>
            <a:r>
              <a:rPr lang="ar-YE" altLang="ar-IQ" sz="1700" b="1">
                <a:latin typeface="Calibri" pitchFamily="34" charset="0"/>
              </a:rPr>
              <a:t>.انقر نقراً مزدوجاً على الصورة, ليظهر شريط أدوات الصورة.</a:t>
            </a:r>
          </a:p>
          <a:p>
            <a:pPr algn="justLow" eaLnBrk="1" hangingPunct="1"/>
            <a:r>
              <a:rPr lang="ar-YE" altLang="ar-IQ" sz="1700" b="1">
                <a:latin typeface="Calibri" pitchFamily="34" charset="0"/>
              </a:rPr>
              <a:t>2. انقر على أي من الأشكال مجموعة (</a:t>
            </a:r>
            <a:r>
              <a:rPr lang="ar-YE" altLang="ar-IQ" sz="1700" b="1">
                <a:solidFill>
                  <a:srgbClr val="00B0F0"/>
                </a:solidFill>
                <a:latin typeface="Calibri" pitchFamily="34" charset="0"/>
              </a:rPr>
              <a:t>أنماط</a:t>
            </a:r>
            <a:r>
              <a:rPr lang="ar-YE" altLang="ar-IQ" sz="1700" b="1">
                <a:latin typeface="Calibri" pitchFamily="34" charset="0"/>
              </a:rPr>
              <a:t>) ليتم تغيير شكل الصورة مباشرة.</a:t>
            </a:r>
            <a:endParaRPr lang="ar-SA" altLang="ar-IQ" sz="1700" b="1">
              <a:latin typeface="Calibri" pitchFamily="34" charset="0"/>
            </a:endParaRPr>
          </a:p>
        </p:txBody>
      </p:sp>
      <p:grpSp>
        <p:nvGrpSpPr>
          <p:cNvPr id="2" name="مجموعة 14"/>
          <p:cNvGrpSpPr>
            <a:grpSpLocks/>
          </p:cNvGrpSpPr>
          <p:nvPr/>
        </p:nvGrpSpPr>
        <p:grpSpPr bwMode="auto">
          <a:xfrm>
            <a:off x="2124075" y="1651000"/>
            <a:ext cx="5111750" cy="3649663"/>
            <a:chOff x="2339752" y="1628801"/>
            <a:chExt cx="5112568" cy="3649929"/>
          </a:xfrm>
        </p:grpSpPr>
        <p:pic>
          <p:nvPicPr>
            <p:cNvPr id="512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752" y="1628801"/>
              <a:ext cx="2924175" cy="2229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12"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37670" y="3059820"/>
              <a:ext cx="2914650" cy="2218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رابط مستقيم 10"/>
            <p:cNvCxnSpPr/>
            <p:nvPr/>
          </p:nvCxnSpPr>
          <p:spPr>
            <a:xfrm rot="10800000">
              <a:off x="5219938" y="2662339"/>
              <a:ext cx="2087897"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 name="مستطيل 12"/>
          <p:cNvSpPr>
            <a:spLocks noChangeArrowheads="1"/>
          </p:cNvSpPr>
          <p:nvPr/>
        </p:nvSpPr>
        <p:spPr bwMode="auto">
          <a:xfrm>
            <a:off x="5649913" y="1419225"/>
            <a:ext cx="3025775"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Clr>
                <a:srgbClr val="00B0F0"/>
              </a:buClr>
              <a:buFont typeface="Wingdings" pitchFamily="2" charset="2"/>
              <a:buChar char="Ø"/>
            </a:pPr>
            <a:r>
              <a:rPr lang="ar-YE" altLang="ar-IQ" sz="1700" b="1">
                <a:solidFill>
                  <a:srgbClr val="00B0F0"/>
                </a:solidFill>
                <a:latin typeface="Calibri" pitchFamily="34" charset="0"/>
              </a:rPr>
              <a:t> </a:t>
            </a:r>
            <a:r>
              <a:rPr lang="ar-SA" altLang="ar-IQ" sz="1700" b="1">
                <a:solidFill>
                  <a:srgbClr val="00B0F0"/>
                </a:solidFill>
                <a:latin typeface="Calibri" pitchFamily="34" charset="0"/>
              </a:rPr>
              <a:t>للتحكم بوضع الصورة بالنسبة للنص</a:t>
            </a:r>
            <a:r>
              <a:rPr lang="ar-YE" altLang="ar-IQ" sz="1700" b="1">
                <a:solidFill>
                  <a:srgbClr val="00B0F0"/>
                </a:solidFill>
                <a:latin typeface="Calibri" pitchFamily="34" charset="0"/>
              </a:rPr>
              <a:t>:</a:t>
            </a:r>
          </a:p>
        </p:txBody>
      </p:sp>
      <p:sp>
        <p:nvSpPr>
          <p:cNvPr id="14" name="مستطيل 13"/>
          <p:cNvSpPr>
            <a:spLocks noChangeArrowheads="1"/>
          </p:cNvSpPr>
          <p:nvPr/>
        </p:nvSpPr>
        <p:spPr bwMode="auto">
          <a:xfrm>
            <a:off x="2540000" y="3867150"/>
            <a:ext cx="1901825"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Clr>
                <a:srgbClr val="00B0F0"/>
              </a:buClr>
              <a:buFont typeface="Wingdings" pitchFamily="2" charset="2"/>
              <a:buChar char="Ø"/>
            </a:pPr>
            <a:r>
              <a:rPr lang="ar-YE" altLang="ar-IQ" sz="1700" b="1">
                <a:solidFill>
                  <a:srgbClr val="00B0F0"/>
                </a:solidFill>
                <a:latin typeface="Calibri" pitchFamily="34" charset="0"/>
              </a:rPr>
              <a:t> </a:t>
            </a:r>
            <a:r>
              <a:rPr lang="ar-SA" altLang="ar-IQ" sz="1700" b="1">
                <a:solidFill>
                  <a:srgbClr val="00B0F0"/>
                </a:solidFill>
                <a:latin typeface="Calibri" pitchFamily="34" charset="0"/>
              </a:rPr>
              <a:t>للتحكم بنمط الصورة</a:t>
            </a:r>
            <a:r>
              <a:rPr lang="ar-YE" altLang="ar-IQ" sz="1700" b="1">
                <a:solidFill>
                  <a:srgbClr val="00B0F0"/>
                </a:solidFill>
                <a:latin typeface="Calibri" pitchFamily="34" charset="0"/>
              </a:rPr>
              <a:t>:</a:t>
            </a:r>
          </a:p>
        </p:txBody>
      </p:sp>
    </p:spTree>
    <p:extLst>
      <p:ext uri="{BB962C8B-B14F-4D97-AF65-F5344CB8AC3E}">
        <p14:creationId xmlns:p14="http://schemas.microsoft.com/office/powerpoint/2010/main" val="110990755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0-#ppt_w/2"/>
                                          </p:val>
                                        </p:tav>
                                        <p:tav tm="100000">
                                          <p:val>
                                            <p:strVal val="#ppt_x"/>
                                          </p:val>
                                        </p:tav>
                                      </p:tavLst>
                                    </p:anim>
                                    <p:anim calcmode="lin" valueType="num">
                                      <p:cBhvr additive="base">
                                        <p:cTn id="13" dur="500" fill="hold"/>
                                        <p:tgtEl>
                                          <p:spTgt spid="13"/>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0-#ppt_w/2"/>
                                          </p:val>
                                        </p:tav>
                                        <p:tav tm="100000">
                                          <p:val>
                                            <p:strVal val="#ppt_x"/>
                                          </p:val>
                                        </p:tav>
                                      </p:tavLst>
                                    </p:anim>
                                    <p:anim calcmode="lin" valueType="num">
                                      <p:cBhvr additive="base">
                                        <p:cTn id="24" dur="500" fill="hold"/>
                                        <p:tgtEl>
                                          <p:spTgt spid="14"/>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500"/>
                            </p:stCondLst>
                            <p:childTnLst>
                              <p:par>
                                <p:cTn id="26" presetID="2" presetClass="entr" presetSubtype="1"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ppt_x"/>
                                          </p:val>
                                        </p:tav>
                                        <p:tav tm="100000">
                                          <p:val>
                                            <p:strVal val="#ppt_x"/>
                                          </p:val>
                                        </p:tav>
                                      </p:tavLst>
                                    </p:anim>
                                    <p:anim calcmode="lin" valueType="num">
                                      <p:cBhvr additive="base">
                                        <p:cTn id="29"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3" grpId="0"/>
      <p:bldP spid="1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905</Words>
  <Application>Microsoft Office PowerPoint</Application>
  <PresentationFormat>On-screen Show (4:3)</PresentationFormat>
  <Paragraphs>56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shaymaa</dc:creator>
  <cp:lastModifiedBy>shaymaa</cp:lastModifiedBy>
  <cp:revision>1</cp:revision>
  <dcterms:created xsi:type="dcterms:W3CDTF">2006-08-16T00:00:00Z</dcterms:created>
  <dcterms:modified xsi:type="dcterms:W3CDTF">2019-02-18T06:16:26Z</dcterms:modified>
</cp:coreProperties>
</file>