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1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r" rtl="1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rtl="1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37288"/>
            <a:ext cx="8388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0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0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050"/>
            <a:ext cx="755650" cy="594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09" name="Picture 7" descr="Untitled-1 cop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1938" y="0"/>
            <a:ext cx="296227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دبوس زينة 5"/>
          <p:cNvSpPr/>
          <p:nvPr/>
        </p:nvSpPr>
        <p:spPr>
          <a:xfrm>
            <a:off x="3492500" y="1268413"/>
            <a:ext cx="5327650" cy="431800"/>
          </a:xfrm>
          <a:prstGeom prst="plaqu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000" dirty="0">
                <a:solidFill>
                  <a:srgbClr val="B80000"/>
                </a:solidFill>
                <a:latin typeface="Andalus" pitchFamily="2" charset="-78"/>
                <a:cs typeface="Andalus" pitchFamily="2" charset="-78"/>
              </a:rPr>
              <a:t>التعداد النقطي والرقمي(</a:t>
            </a:r>
            <a:r>
              <a:rPr lang="en-US" sz="2000" dirty="0">
                <a:solidFill>
                  <a:srgbClr val="B80000"/>
                </a:solidFill>
                <a:latin typeface="Andalus" pitchFamily="2" charset="-78"/>
                <a:cs typeface="Andalus" pitchFamily="2" charset="-78"/>
              </a:rPr>
              <a:t>Bullets and Numbering</a:t>
            </a:r>
            <a:r>
              <a:rPr lang="ar-SA" sz="2000" dirty="0">
                <a:solidFill>
                  <a:srgbClr val="B80000"/>
                </a:solidFill>
                <a:latin typeface="Andalus" pitchFamily="2" charset="-78"/>
                <a:cs typeface="Andalus" pitchFamily="2" charset="-78"/>
              </a:rPr>
              <a:t>):</a:t>
            </a:r>
            <a:endParaRPr lang="ar-SA" sz="2500" dirty="0">
              <a:solidFill>
                <a:srgbClr val="B80000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7" name="دبوس زينة 6"/>
          <p:cNvSpPr/>
          <p:nvPr/>
        </p:nvSpPr>
        <p:spPr>
          <a:xfrm>
            <a:off x="1979613" y="333375"/>
            <a:ext cx="5761037" cy="719138"/>
          </a:xfrm>
          <a:prstGeom prst="plaqu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500" dirty="0">
                <a:solidFill>
                  <a:srgbClr val="B80000"/>
                </a:solidFill>
                <a:latin typeface="Andalus" pitchFamily="2" charset="-78"/>
                <a:cs typeface="Andalus" pitchFamily="2" charset="-78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500" dirty="0">
                <a:solidFill>
                  <a:srgbClr val="B80000"/>
                </a:solidFill>
                <a:latin typeface="Andalus" pitchFamily="2" charset="-78"/>
                <a:cs typeface="Andalus" pitchFamily="2" charset="-78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500" dirty="0">
                <a:solidFill>
                  <a:srgbClr val="B80000"/>
                </a:solidFill>
                <a:latin typeface="Andalus" pitchFamily="2" charset="-78"/>
                <a:cs typeface="Andalus" pitchFamily="2" charset="-78"/>
              </a:rPr>
              <a:t>التعداد النقطي والرقمي وتغيير حالة الأحرف الاستهلالية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sz="2500" dirty="0">
              <a:solidFill>
                <a:srgbClr val="B80000"/>
              </a:solidFill>
              <a:latin typeface="Andalus" pitchFamily="2" charset="-78"/>
              <a:cs typeface="Andalus" pitchFamily="2" charset="-7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sz="2500" dirty="0">
              <a:solidFill>
                <a:srgbClr val="B80000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8" name="مضلع اثنا عشري 7"/>
          <p:cNvSpPr/>
          <p:nvPr/>
        </p:nvSpPr>
        <p:spPr>
          <a:xfrm>
            <a:off x="8027988" y="188913"/>
            <a:ext cx="792162" cy="792162"/>
          </a:xfrm>
          <a:prstGeom prst="dodec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500" dirty="0">
                <a:solidFill>
                  <a:srgbClr val="B80000"/>
                </a:solidFill>
                <a:latin typeface="Andalus" pitchFamily="2" charset="-78"/>
                <a:cs typeface="Andalus" pitchFamily="2" charset="-78"/>
              </a:rPr>
              <a:t>12</a:t>
            </a:r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auto">
          <a:xfrm>
            <a:off x="1116013" y="1916113"/>
            <a:ext cx="7704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ar-YE" altLang="ar-IQ" b="1">
                <a:latin typeface="Calibri" pitchFamily="34" charset="0"/>
              </a:rPr>
              <a:t>وهي بدء الفقرات المحددة (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تكن عادة على شكل أسطر </a:t>
            </a:r>
            <a:r>
              <a:rPr lang="ar-YE" altLang="ar-IQ" b="1">
                <a:latin typeface="Calibri" pitchFamily="34" charset="0"/>
              </a:rPr>
              <a:t>) بترقيم (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رقمي , حرفي, رموز</a:t>
            </a:r>
            <a:r>
              <a:rPr lang="ar-YE" altLang="ar-IQ" b="1">
                <a:latin typeface="Calibri" pitchFamily="34" charset="0"/>
              </a:rPr>
              <a:t>) تلقائي متتابع, ولتطبيق هذا الترقيم 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اتبع الخطوات التالية:   </a:t>
            </a:r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auto">
          <a:xfrm>
            <a:off x="4211638" y="2636838"/>
            <a:ext cx="4572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ar-SA" altLang="ar-IQ" b="1">
                <a:latin typeface="Calibri" pitchFamily="34" charset="0"/>
              </a:rPr>
              <a:t>1</a:t>
            </a:r>
            <a:r>
              <a:rPr lang="ar-YE" altLang="ar-IQ" b="1">
                <a:latin typeface="Calibri" pitchFamily="34" charset="0"/>
              </a:rPr>
              <a:t>.حدد الأسطر/ الفقرات المراد تثبيت الترقيم عليها إذا كانت مكتوبة سابقاً.</a:t>
            </a:r>
          </a:p>
          <a:p>
            <a:pPr eaLnBrk="1" hangingPunct="1"/>
            <a:endParaRPr lang="ar-YE" altLang="ar-IQ" b="1">
              <a:latin typeface="Calibri" pitchFamily="34" charset="0"/>
            </a:endParaRPr>
          </a:p>
          <a:p>
            <a:pPr eaLnBrk="1" hangingPunct="1"/>
            <a:r>
              <a:rPr lang="ar-YE" altLang="ar-IQ" b="1">
                <a:latin typeface="Calibri" pitchFamily="34" charset="0"/>
              </a:rPr>
              <a:t>2.انقر على زر (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ترقيم</a:t>
            </a:r>
            <a:r>
              <a:rPr lang="ar-YE" altLang="ar-IQ" b="1">
                <a:latin typeface="Calibri" pitchFamily="34" charset="0"/>
              </a:rPr>
              <a:t>) ضمن مجموعة فقرة من شريط (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الصفحة الرئيسية</a:t>
            </a:r>
            <a:r>
              <a:rPr lang="ar-YE" altLang="ar-IQ" b="1">
                <a:latin typeface="Calibri" pitchFamily="34" charset="0"/>
              </a:rPr>
              <a:t>) ليظهر قائمة بأنواع التعداد الرقمي.</a:t>
            </a:r>
          </a:p>
          <a:p>
            <a:pPr eaLnBrk="1" hangingPunct="1"/>
            <a:endParaRPr lang="ar-YE" altLang="ar-IQ" b="1">
              <a:latin typeface="Calibri" pitchFamily="34" charset="0"/>
            </a:endParaRPr>
          </a:p>
          <a:p>
            <a:pPr eaLnBrk="1" hangingPunct="1"/>
            <a:r>
              <a:rPr lang="ar-YE" altLang="ar-IQ" b="1">
                <a:latin typeface="Calibri" pitchFamily="34" charset="0"/>
              </a:rPr>
              <a:t>3.انقر على النوع المناسب من التعداد الرقمي ليتم تطبيقه مباشرة.</a:t>
            </a:r>
            <a:endParaRPr lang="ar-SA" altLang="ar-IQ" b="1">
              <a:latin typeface="Calibri" pitchFamily="34" charset="0"/>
            </a:endParaRPr>
          </a:p>
        </p:txBody>
      </p:sp>
      <p:grpSp>
        <p:nvGrpSpPr>
          <p:cNvPr id="2" name="مجموعة 22"/>
          <p:cNvGrpSpPr>
            <a:grpSpLocks/>
          </p:cNvGrpSpPr>
          <p:nvPr/>
        </p:nvGrpSpPr>
        <p:grpSpPr bwMode="auto">
          <a:xfrm>
            <a:off x="1177925" y="2420938"/>
            <a:ext cx="6346825" cy="3529012"/>
            <a:chOff x="1177283" y="2420888"/>
            <a:chExt cx="6347045" cy="3528392"/>
          </a:xfrm>
        </p:grpSpPr>
        <p:pic>
          <p:nvPicPr>
            <p:cNvPr id="72716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7283" y="2420888"/>
              <a:ext cx="2818653" cy="3528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5" name="رابط بشكل مرفق 14"/>
            <p:cNvCxnSpPr/>
            <p:nvPr/>
          </p:nvCxnSpPr>
          <p:spPr>
            <a:xfrm rot="10800000">
              <a:off x="3995194" y="4293809"/>
              <a:ext cx="504842" cy="215862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بشكل مرفق 16"/>
            <p:cNvCxnSpPr/>
            <p:nvPr/>
          </p:nvCxnSpPr>
          <p:spPr>
            <a:xfrm rot="10800000" flipV="1">
              <a:off x="3995194" y="4652521"/>
              <a:ext cx="1152565" cy="144437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رابط بشكل مرفق 18"/>
            <p:cNvCxnSpPr/>
            <p:nvPr/>
          </p:nvCxnSpPr>
          <p:spPr>
            <a:xfrm rot="10800000">
              <a:off x="3852314" y="2781187"/>
              <a:ext cx="3672014" cy="287288"/>
            </a:xfrm>
            <a:prstGeom prst="bentConnector3">
              <a:avLst>
                <a:gd name="adj1" fmla="val 8869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رابط مستقيم 21"/>
            <p:cNvCxnSpPr/>
            <p:nvPr/>
          </p:nvCxnSpPr>
          <p:spPr>
            <a:xfrm rot="10800000">
              <a:off x="3852314" y="3644635"/>
              <a:ext cx="79218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316081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37288"/>
            <a:ext cx="8388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2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050"/>
            <a:ext cx="755650" cy="594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25" name="Picture 7" descr="Untitled-1 cop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1938" y="0"/>
            <a:ext cx="296227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3573463"/>
            <a:ext cx="289560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دبوس زينة 6"/>
          <p:cNvSpPr/>
          <p:nvPr/>
        </p:nvSpPr>
        <p:spPr>
          <a:xfrm>
            <a:off x="5724525" y="1268413"/>
            <a:ext cx="3095625" cy="431800"/>
          </a:xfrm>
          <a:prstGeom prst="plaqu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000" dirty="0">
                <a:solidFill>
                  <a:srgbClr val="B80000"/>
                </a:solidFill>
                <a:latin typeface="Andalus" pitchFamily="2" charset="-78"/>
                <a:cs typeface="Andalus" pitchFamily="2" charset="-78"/>
              </a:rPr>
              <a:t>الواصلة  (</a:t>
            </a:r>
            <a:r>
              <a:rPr lang="en-US" sz="2000" dirty="0">
                <a:solidFill>
                  <a:srgbClr val="B80000"/>
                </a:solidFill>
                <a:latin typeface="Andalus" pitchFamily="2" charset="-78"/>
                <a:cs typeface="Andalus" pitchFamily="2" charset="-78"/>
              </a:rPr>
              <a:t>Hyphenation</a:t>
            </a:r>
            <a:r>
              <a:rPr lang="en-US" sz="2000" dirty="0"/>
              <a:t> </a:t>
            </a:r>
            <a:r>
              <a:rPr lang="ar-SA" sz="2000" dirty="0">
                <a:solidFill>
                  <a:srgbClr val="B80000"/>
                </a:solidFill>
                <a:latin typeface="Andalus" pitchFamily="2" charset="-78"/>
                <a:cs typeface="Andalus" pitchFamily="2" charset="-78"/>
              </a:rPr>
              <a:t>):</a:t>
            </a:r>
            <a:endParaRPr lang="ar-SA" sz="2500" dirty="0">
              <a:solidFill>
                <a:srgbClr val="B80000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187450" y="1989138"/>
            <a:ext cx="7561263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Low" eaLnBrk="1" hangingPunct="1"/>
            <a:r>
              <a:rPr lang="ar-YE" altLang="ar-IQ" b="1">
                <a:latin typeface="Calibri" pitchFamily="34" charset="0"/>
              </a:rPr>
              <a:t>يتيح خيار (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الواصلة</a:t>
            </a:r>
            <a:r>
              <a:rPr lang="ar-YE" altLang="ar-IQ" b="1">
                <a:latin typeface="Calibri" pitchFamily="34" charset="0"/>
              </a:rPr>
              <a:t>) للمستخدم إمكانية ربط الكلمة الواردة في أخر السطر ولا يتسع السطر لكل أحرفها من لانتقال بكل الكلمة إلى السطر الجديد أو وصلها من خلال (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الواصلة</a:t>
            </a:r>
            <a:r>
              <a:rPr lang="ar-YE" altLang="ar-IQ" b="1">
                <a:latin typeface="Calibri" pitchFamily="34" charset="0"/>
              </a:rPr>
              <a:t>(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-</a:t>
            </a:r>
            <a:r>
              <a:rPr lang="ar-YE" altLang="ar-IQ" b="1">
                <a:latin typeface="Calibri" pitchFamily="34" charset="0"/>
              </a:rPr>
              <a:t>)), حيث تحدد حدود الصفحة بواسطة حواف المسطرة العلوية للصفحة, 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ولتفعيل الواصلة: </a:t>
            </a:r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auto">
          <a:xfrm>
            <a:off x="4427538" y="3813175"/>
            <a:ext cx="4572000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Low" eaLnBrk="1" hangingPunct="1">
              <a:lnSpc>
                <a:spcPct val="150000"/>
              </a:lnSpc>
            </a:pPr>
            <a:r>
              <a:rPr lang="ar-SA" altLang="ar-IQ" b="1">
                <a:latin typeface="Calibri" pitchFamily="34" charset="0"/>
              </a:rPr>
              <a:t>ان</a:t>
            </a:r>
            <a:r>
              <a:rPr lang="ar-YE" altLang="ar-IQ" b="1">
                <a:latin typeface="Calibri" pitchFamily="34" charset="0"/>
              </a:rPr>
              <a:t>قر على خيار (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الواصلة</a:t>
            </a:r>
            <a:r>
              <a:rPr lang="ar-YE" altLang="ar-IQ" b="1">
                <a:latin typeface="Calibri" pitchFamily="34" charset="0"/>
              </a:rPr>
              <a:t>) ضمن مجموعة (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إعداد الصفحة</a:t>
            </a:r>
            <a:r>
              <a:rPr lang="ar-YE" altLang="ar-IQ" b="1">
                <a:latin typeface="Calibri" pitchFamily="34" charset="0"/>
              </a:rPr>
              <a:t>) من شريط (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تخطيط الصفحة</a:t>
            </a:r>
            <a:r>
              <a:rPr lang="ar-YE" altLang="ar-IQ" b="1">
                <a:latin typeface="Calibri" pitchFamily="34" charset="0"/>
              </a:rPr>
              <a:t>) لتفعيلها أو التراجع عن تفعيلها للنص كاملاً ليظهر قائمة خيارات (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تلقائي</a:t>
            </a:r>
            <a:r>
              <a:rPr lang="ar-YE" altLang="ar-IQ" b="1">
                <a:latin typeface="Calibri" pitchFamily="34" charset="0"/>
              </a:rPr>
              <a:t>) للتنفيذ, (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بلا</a:t>
            </a:r>
            <a:r>
              <a:rPr lang="ar-YE" altLang="ar-IQ" b="1">
                <a:latin typeface="Calibri" pitchFamily="34" charset="0"/>
              </a:rPr>
              <a:t>) للإيقاف, (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يدوي</a:t>
            </a:r>
            <a:r>
              <a:rPr lang="ar-YE" altLang="ar-IQ" b="1">
                <a:latin typeface="Calibri" pitchFamily="34" charset="0"/>
              </a:rPr>
              <a:t>) للتثبيت اليدوي.</a:t>
            </a:r>
          </a:p>
        </p:txBody>
      </p:sp>
    </p:spTree>
    <p:extLst>
      <p:ext uri="{BB962C8B-B14F-4D97-AF65-F5344CB8AC3E}">
        <p14:creationId xmlns:p14="http://schemas.microsoft.com/office/powerpoint/2010/main" val="35245931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37288"/>
            <a:ext cx="8388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4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4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050"/>
            <a:ext cx="755650" cy="594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49" name="Picture 7" descr="Untitled-1 cop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1938" y="0"/>
            <a:ext cx="296227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دبوس زينة 5"/>
          <p:cNvSpPr/>
          <p:nvPr/>
        </p:nvSpPr>
        <p:spPr>
          <a:xfrm>
            <a:off x="3492500" y="1268413"/>
            <a:ext cx="5327650" cy="431800"/>
          </a:xfrm>
          <a:prstGeom prst="plaqu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000" dirty="0">
                <a:solidFill>
                  <a:srgbClr val="B80000"/>
                </a:solidFill>
                <a:latin typeface="Andalus" pitchFamily="2" charset="-78"/>
                <a:cs typeface="Andalus" pitchFamily="2" charset="-78"/>
              </a:rPr>
              <a:t>التدقيق الإملائي والنحوي(</a:t>
            </a:r>
            <a:r>
              <a:rPr lang="en-US" sz="2000" dirty="0">
                <a:solidFill>
                  <a:srgbClr val="B80000"/>
                </a:solidFill>
                <a:latin typeface="Andalus" pitchFamily="2" charset="-78"/>
                <a:cs typeface="Andalus" pitchFamily="2" charset="-78"/>
              </a:rPr>
              <a:t>Spelling Check </a:t>
            </a:r>
            <a:r>
              <a:rPr lang="ar-SA" sz="2000" dirty="0">
                <a:solidFill>
                  <a:srgbClr val="B80000"/>
                </a:solidFill>
                <a:latin typeface="Andalus" pitchFamily="2" charset="-78"/>
                <a:cs typeface="Andalus" pitchFamily="2" charset="-78"/>
              </a:rPr>
              <a:t>):</a:t>
            </a:r>
            <a:endParaRPr lang="ar-SA" sz="2500" dirty="0">
              <a:solidFill>
                <a:srgbClr val="B80000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7" name="مستطيل 6"/>
          <p:cNvSpPr>
            <a:spLocks noChangeArrowheads="1"/>
          </p:cNvSpPr>
          <p:nvPr/>
        </p:nvSpPr>
        <p:spPr bwMode="auto">
          <a:xfrm>
            <a:off x="1403350" y="1844675"/>
            <a:ext cx="73802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Low" eaLnBrk="1" hangingPunct="1"/>
            <a:r>
              <a:rPr lang="ar-YE" altLang="ar-IQ" b="1">
                <a:latin typeface="Calibri" pitchFamily="34" charset="0"/>
              </a:rPr>
              <a:t>يُمكنك برنامج (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معالج النصوص</a:t>
            </a:r>
            <a:r>
              <a:rPr lang="ar-YE" altLang="ar-IQ" b="1">
                <a:latin typeface="Calibri" pitchFamily="34" charset="0"/>
              </a:rPr>
              <a:t>) من إجراء التدقيق الإملائي والنحوي للنصوص الواردة في صفحات المستند, ففي حالة تنشيط المدقق الإملائي والنحوي تظهر الكلمات غير الصحيحة لغوياً بخط </a:t>
            </a:r>
            <a:r>
              <a:rPr lang="ar-SA" altLang="ar-IQ" b="1">
                <a:latin typeface="Calibri" pitchFamily="34" charset="0"/>
              </a:rPr>
              <a:t>أحمر</a:t>
            </a:r>
            <a:r>
              <a:rPr lang="ar-YE" altLang="ar-IQ" b="1">
                <a:latin typeface="Calibri" pitchFamily="34" charset="0"/>
              </a:rPr>
              <a:t>سفلي تحتها  تظهر والكلمات أو الجمل غير الصحيحة نحوياً بخط </a:t>
            </a:r>
            <a:r>
              <a:rPr lang="ar-SA" altLang="ar-IQ" b="1">
                <a:latin typeface="Calibri" pitchFamily="34" charset="0"/>
              </a:rPr>
              <a:t>أ</a:t>
            </a:r>
            <a:r>
              <a:rPr lang="ar-YE" altLang="ar-IQ" b="1">
                <a:latin typeface="Calibri" pitchFamily="34" charset="0"/>
              </a:rPr>
              <a:t>خضر سفلي تحتها</a:t>
            </a:r>
            <a:r>
              <a:rPr lang="ar-SA" altLang="ar-IQ" b="1">
                <a:latin typeface="Calibri" pitchFamily="34" charset="0"/>
              </a:rPr>
              <a:t>،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ولتفعيل  المدقق الإملائي والنحوي وتصحيح الأخطاء اتبع الخطوات التالية</a:t>
            </a:r>
            <a:r>
              <a:rPr lang="ar-YE" altLang="ar-IQ" b="1">
                <a:latin typeface="Calibri" pitchFamily="34" charset="0"/>
              </a:rPr>
              <a:t>:</a:t>
            </a:r>
          </a:p>
        </p:txBody>
      </p:sp>
      <p:sp>
        <p:nvSpPr>
          <p:cNvPr id="86024" name="مستطيل 7"/>
          <p:cNvSpPr>
            <a:spLocks noChangeArrowheads="1"/>
          </p:cNvSpPr>
          <p:nvPr/>
        </p:nvSpPr>
        <p:spPr bwMode="auto">
          <a:xfrm>
            <a:off x="971550" y="4437063"/>
            <a:ext cx="298767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ar-SA" altLang="ar-IQ" b="1">
                <a:latin typeface="Calibri" pitchFamily="34" charset="0"/>
              </a:rPr>
              <a:t>2</a:t>
            </a:r>
            <a:r>
              <a:rPr lang="ar-YE" altLang="ar-IQ" b="1">
                <a:latin typeface="Calibri" pitchFamily="34" charset="0"/>
              </a:rPr>
              <a:t>.سيظهر مربع حوار (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تدقيق إملائي ونحوي</a:t>
            </a:r>
            <a:r>
              <a:rPr lang="ar-YE" altLang="ar-IQ" b="1">
                <a:latin typeface="Calibri" pitchFamily="34" charset="0"/>
              </a:rPr>
              <a:t>) كما هو في الشكل متضمناً خيارات الاستبدال.</a:t>
            </a:r>
          </a:p>
          <a:p>
            <a:pPr eaLnBrk="1" hangingPunct="1"/>
            <a:endParaRPr lang="ar-YE" altLang="ar-IQ" b="1">
              <a:latin typeface="Calibri" pitchFamily="34" charset="0"/>
            </a:endParaRPr>
          </a:p>
          <a:p>
            <a:pPr eaLnBrk="1" hangingPunct="1"/>
            <a:r>
              <a:rPr lang="ar-YE" altLang="ar-IQ" b="1">
                <a:latin typeface="Calibri" pitchFamily="34" charset="0"/>
              </a:rPr>
              <a:t>3.انقر (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زر إغلاق</a:t>
            </a:r>
            <a:r>
              <a:rPr lang="ar-YE" altLang="ar-IQ" b="1">
                <a:latin typeface="Calibri" pitchFamily="34" charset="0"/>
              </a:rPr>
              <a:t>) للخروج من المربع. </a:t>
            </a:r>
            <a:endParaRPr lang="ar-SA" altLang="ar-IQ" b="1">
              <a:latin typeface="Calibri" pitchFamily="34" charset="0"/>
            </a:endParaRPr>
          </a:p>
        </p:txBody>
      </p:sp>
      <p:sp>
        <p:nvSpPr>
          <p:cNvPr id="86025" name="مستطيل 8"/>
          <p:cNvSpPr>
            <a:spLocks noChangeArrowheads="1"/>
          </p:cNvSpPr>
          <p:nvPr/>
        </p:nvSpPr>
        <p:spPr bwMode="auto">
          <a:xfrm>
            <a:off x="4859338" y="3429000"/>
            <a:ext cx="38528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ar-SA" altLang="ar-IQ" b="1">
                <a:latin typeface="Calibri" pitchFamily="34" charset="0"/>
              </a:rPr>
              <a:t>1</a:t>
            </a:r>
            <a:r>
              <a:rPr lang="ar-YE" altLang="ar-IQ" b="1">
                <a:latin typeface="Calibri" pitchFamily="34" charset="0"/>
              </a:rPr>
              <a:t>.انقر على زر (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تدقيق إملائي ونحوي</a:t>
            </a:r>
            <a:r>
              <a:rPr lang="ar-YE" altLang="ar-IQ" b="1">
                <a:latin typeface="Calibri" pitchFamily="34" charset="0"/>
              </a:rPr>
              <a:t>) ضمن مجموعة (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تدقيق</a:t>
            </a:r>
            <a:r>
              <a:rPr lang="ar-YE" altLang="ar-IQ" b="1">
                <a:latin typeface="Calibri" pitchFamily="34" charset="0"/>
              </a:rPr>
              <a:t>) من شريط (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مراجعة</a:t>
            </a:r>
            <a:r>
              <a:rPr lang="ar-YE" altLang="ar-IQ" b="1">
                <a:latin typeface="Calibri" pitchFamily="34" charset="0"/>
              </a:rPr>
              <a:t>)</a:t>
            </a:r>
          </a:p>
        </p:txBody>
      </p:sp>
      <p:grpSp>
        <p:nvGrpSpPr>
          <p:cNvPr id="2" name="مجموعة 15"/>
          <p:cNvGrpSpPr>
            <a:grpSpLocks/>
          </p:cNvGrpSpPr>
          <p:nvPr/>
        </p:nvGrpSpPr>
        <p:grpSpPr bwMode="auto">
          <a:xfrm>
            <a:off x="2324100" y="2997200"/>
            <a:ext cx="4335463" cy="2879725"/>
            <a:chOff x="2324100" y="2997200"/>
            <a:chExt cx="4335463" cy="2879725"/>
          </a:xfrm>
        </p:grpSpPr>
        <p:pic>
          <p:nvPicPr>
            <p:cNvPr id="82955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4100" y="2997200"/>
              <a:ext cx="2507526" cy="1437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956" name="Picture 7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6540" y="4287983"/>
              <a:ext cx="2483023" cy="13730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4" name="رابط بشكل مرفق 13"/>
            <p:cNvCxnSpPr/>
            <p:nvPr/>
          </p:nvCxnSpPr>
          <p:spPr>
            <a:xfrm rot="10800000">
              <a:off x="4716463" y="3429000"/>
              <a:ext cx="1008062" cy="504825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رابط بشكل مرفق 17"/>
            <p:cNvCxnSpPr/>
            <p:nvPr/>
          </p:nvCxnSpPr>
          <p:spPr>
            <a:xfrm rot="10800000" flipV="1">
              <a:off x="2771775" y="5300663"/>
              <a:ext cx="1439863" cy="576262"/>
            </a:xfrm>
            <a:prstGeom prst="bentConnector3">
              <a:avLst>
                <a:gd name="adj1" fmla="val 5781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رابط مستقيم 26"/>
            <p:cNvCxnSpPr/>
            <p:nvPr/>
          </p:nvCxnSpPr>
          <p:spPr>
            <a:xfrm rot="10800000">
              <a:off x="3779838" y="4941888"/>
              <a:ext cx="431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907344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6024" grpId="0"/>
      <p:bldP spid="860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37288"/>
            <a:ext cx="8388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050"/>
            <a:ext cx="755650" cy="594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3" name="Picture 7" descr="Untitled-1 cop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1938" y="0"/>
            <a:ext cx="296227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مستطيل 6"/>
          <p:cNvSpPr>
            <a:spLocks noChangeArrowheads="1"/>
          </p:cNvSpPr>
          <p:nvPr/>
        </p:nvSpPr>
        <p:spPr bwMode="auto">
          <a:xfrm>
            <a:off x="4140200" y="1700213"/>
            <a:ext cx="4572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ar-YE" altLang="ar-IQ" b="1">
                <a:latin typeface="Calibri" pitchFamily="34" charset="0"/>
              </a:rPr>
              <a:t>يمكنك في حال ظهور الخط الأحمر أو الأخضر تحت النص من إيجاد البدائل 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ب</a:t>
            </a:r>
            <a:r>
              <a:rPr lang="ar-SA" altLang="ar-IQ" b="1">
                <a:solidFill>
                  <a:srgbClr val="00B0F0"/>
                </a:solidFill>
                <a:latin typeface="Calibri" pitchFamily="34" charset="0"/>
              </a:rPr>
              <a:t>ا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تباع الخطوات التالية:</a:t>
            </a:r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4356100" y="2852738"/>
            <a:ext cx="45720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Low" eaLnBrk="1" hangingPunct="1"/>
            <a:r>
              <a:rPr lang="ar-YE" altLang="ar-IQ" b="1">
                <a:latin typeface="Calibri" pitchFamily="34" charset="0"/>
              </a:rPr>
              <a:t>1.انقر بزر الفأرة الأيمن على الكلمة المطلوب عرض خيارات تصحيح الخط</a:t>
            </a:r>
            <a:r>
              <a:rPr lang="ar-SA" altLang="ar-IQ" b="1">
                <a:latin typeface="Calibri" pitchFamily="34" charset="0"/>
              </a:rPr>
              <a:t>أ</a:t>
            </a:r>
            <a:r>
              <a:rPr lang="ar-YE" altLang="ar-IQ" b="1">
                <a:latin typeface="Calibri" pitchFamily="34" charset="0"/>
              </a:rPr>
              <a:t> لتظهر قائمة خيارات وفي بدايتها خيارات التصحيح. </a:t>
            </a:r>
          </a:p>
          <a:p>
            <a:pPr algn="justLow" eaLnBrk="1" hangingPunct="1"/>
            <a:endParaRPr lang="ar-YE" altLang="ar-IQ" b="1">
              <a:latin typeface="Calibri" pitchFamily="34" charset="0"/>
            </a:endParaRPr>
          </a:p>
          <a:p>
            <a:pPr algn="justLow" eaLnBrk="1" hangingPunct="1"/>
            <a:r>
              <a:rPr lang="ar-YE" altLang="ar-IQ" b="1">
                <a:latin typeface="Calibri" pitchFamily="34" charset="0"/>
              </a:rPr>
              <a:t>2.انقر على الخيار الأنسب ليتم الاستبدال مباشرة.</a:t>
            </a:r>
          </a:p>
        </p:txBody>
      </p:sp>
      <p:grpSp>
        <p:nvGrpSpPr>
          <p:cNvPr id="2" name="مجموعة 10"/>
          <p:cNvGrpSpPr>
            <a:grpSpLocks/>
          </p:cNvGrpSpPr>
          <p:nvPr/>
        </p:nvGrpSpPr>
        <p:grpSpPr bwMode="auto">
          <a:xfrm>
            <a:off x="1476375" y="2565400"/>
            <a:ext cx="3816350" cy="1981200"/>
            <a:chOff x="1475656" y="2564904"/>
            <a:chExt cx="3816424" cy="1981200"/>
          </a:xfrm>
        </p:grpSpPr>
        <p:pic>
          <p:nvPicPr>
            <p:cNvPr id="83977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5656" y="2564904"/>
              <a:ext cx="2914650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0" name="رابط بشكل مرفق 9"/>
            <p:cNvCxnSpPr/>
            <p:nvPr/>
          </p:nvCxnSpPr>
          <p:spPr>
            <a:xfrm rot="10800000">
              <a:off x="4355437" y="3860304"/>
              <a:ext cx="936643" cy="288925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959473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37288"/>
            <a:ext cx="8388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050"/>
            <a:ext cx="755650" cy="594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3" name="Picture 7" descr="Untitled-1 cop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1938" y="0"/>
            <a:ext cx="296227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مستطيل 5"/>
          <p:cNvSpPr>
            <a:spLocks noChangeArrowheads="1"/>
          </p:cNvSpPr>
          <p:nvPr/>
        </p:nvSpPr>
        <p:spPr bwMode="auto">
          <a:xfrm>
            <a:off x="4284663" y="2151063"/>
            <a:ext cx="45720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Low" eaLnBrk="1" hangingPunct="1"/>
            <a:r>
              <a:rPr lang="ar-YE" altLang="ar-IQ" b="1">
                <a:latin typeface="Calibri" pitchFamily="34" charset="0"/>
              </a:rPr>
              <a:t>4.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للتعداد النقطي: </a:t>
            </a:r>
            <a:r>
              <a:rPr lang="ar-YE" altLang="ar-IQ" b="1">
                <a:latin typeface="Calibri" pitchFamily="34" charset="0"/>
              </a:rPr>
              <a:t>نفذ الخطوات السابقة ولكن بالنقر على زر (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تعداد نقطي</a:t>
            </a:r>
            <a:r>
              <a:rPr lang="ar-YE" altLang="ar-IQ" b="1">
                <a:latin typeface="Calibri" pitchFamily="34" charset="0"/>
              </a:rPr>
              <a:t>) بدلاً من زر (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ترقيم</a:t>
            </a:r>
            <a:r>
              <a:rPr lang="ar-YE" altLang="ar-IQ" b="1">
                <a:latin typeface="Calibri" pitchFamily="34" charset="0"/>
              </a:rPr>
              <a:t>) في الخطوة (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2</a:t>
            </a:r>
            <a:r>
              <a:rPr lang="ar-YE" altLang="ar-IQ" b="1">
                <a:latin typeface="Calibri" pitchFamily="34" charset="0"/>
              </a:rPr>
              <a:t>).</a:t>
            </a:r>
            <a:endParaRPr lang="en-US" altLang="ar-IQ" b="1">
              <a:latin typeface="Calibri" pitchFamily="34" charset="0"/>
            </a:endParaRPr>
          </a:p>
          <a:p>
            <a:pPr algn="justLow" eaLnBrk="1" hangingPunct="1"/>
            <a:endParaRPr lang="ar-YE" altLang="ar-IQ" b="1">
              <a:latin typeface="Calibri" pitchFamily="34" charset="0"/>
            </a:endParaRPr>
          </a:p>
          <a:p>
            <a:pPr algn="justLow" eaLnBrk="1" hangingPunct="1"/>
            <a:r>
              <a:rPr lang="ar-YE" altLang="ar-IQ" b="1">
                <a:latin typeface="Calibri" pitchFamily="34" charset="0"/>
              </a:rPr>
              <a:t>5.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للتعداد الرقمي متعدد المستويات</a:t>
            </a:r>
            <a:r>
              <a:rPr lang="ar-SA" altLang="ar-IQ" b="1">
                <a:solidFill>
                  <a:srgbClr val="00B0F0"/>
                </a:solidFill>
                <a:latin typeface="Calibri" pitchFamily="34" charset="0"/>
              </a:rPr>
              <a:t> : </a:t>
            </a:r>
            <a:r>
              <a:rPr lang="ar-YE" altLang="ar-IQ" b="1">
                <a:latin typeface="Calibri" pitchFamily="34" charset="0"/>
              </a:rPr>
              <a:t>والمعتمد على موقع بداية سطر الفقرة العمودي باستخدام المفتاح </a:t>
            </a:r>
            <a:r>
              <a:rPr lang="en-US" altLang="ar-IQ" b="1">
                <a:latin typeface="Calibri" pitchFamily="34" charset="0"/>
              </a:rPr>
              <a:t>(</a:t>
            </a:r>
            <a:r>
              <a:rPr lang="en-US" altLang="ar-IQ" b="1">
                <a:solidFill>
                  <a:srgbClr val="00B0F0"/>
                </a:solidFill>
                <a:latin typeface="Calibri" pitchFamily="34" charset="0"/>
              </a:rPr>
              <a:t>Tab</a:t>
            </a:r>
            <a:r>
              <a:rPr lang="en-US" altLang="ar-IQ" b="1">
                <a:latin typeface="Calibri" pitchFamily="34" charset="0"/>
              </a:rPr>
              <a:t>) </a:t>
            </a:r>
            <a:r>
              <a:rPr lang="ar-YE" altLang="ar-IQ" b="1">
                <a:latin typeface="Calibri" pitchFamily="34" charset="0"/>
              </a:rPr>
              <a:t>نفذ الخطوات السابقة ولكن بالنقر على زر (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قائمة متعدد المستويات</a:t>
            </a:r>
            <a:r>
              <a:rPr lang="ar-YE" altLang="ar-IQ" b="1">
                <a:latin typeface="Calibri" pitchFamily="34" charset="0"/>
              </a:rPr>
              <a:t>) بدلاً من زر (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ترقيم</a:t>
            </a:r>
            <a:r>
              <a:rPr lang="ar-YE" altLang="ar-IQ" b="1">
                <a:latin typeface="Calibri" pitchFamily="34" charset="0"/>
              </a:rPr>
              <a:t>) في الخطوة (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2</a:t>
            </a:r>
            <a:r>
              <a:rPr lang="ar-YE" altLang="ar-IQ" b="1">
                <a:latin typeface="Calibri" pitchFamily="34" charset="0"/>
              </a:rPr>
              <a:t>).</a:t>
            </a:r>
            <a:endParaRPr lang="en-US" altLang="ar-IQ" b="1">
              <a:latin typeface="Calibri" pitchFamily="34" charset="0"/>
            </a:endParaRPr>
          </a:p>
          <a:p>
            <a:pPr algn="justLow" eaLnBrk="1" hangingPunct="1"/>
            <a:endParaRPr lang="ar-YE" altLang="ar-IQ" b="1">
              <a:latin typeface="Calibri" pitchFamily="34" charset="0"/>
            </a:endParaRPr>
          </a:p>
          <a:p>
            <a:pPr algn="justLow" eaLnBrk="1" hangingPunct="1"/>
            <a:r>
              <a:rPr lang="ar-YE" altLang="ar-IQ" b="1">
                <a:latin typeface="Calibri" pitchFamily="34" charset="0"/>
              </a:rPr>
              <a:t>6.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لإلغاء التعداد: </a:t>
            </a:r>
            <a:r>
              <a:rPr lang="ar-YE" altLang="ar-IQ" b="1">
                <a:latin typeface="Calibri" pitchFamily="34" charset="0"/>
              </a:rPr>
              <a:t>حدد النص المرق</a:t>
            </a:r>
            <a:r>
              <a:rPr lang="ar-SA" altLang="ar-IQ" b="1">
                <a:latin typeface="Calibri" pitchFamily="34" charset="0"/>
              </a:rPr>
              <a:t>م</a:t>
            </a:r>
            <a:r>
              <a:rPr lang="ar-YE" altLang="ar-IQ" b="1">
                <a:latin typeface="Calibri" pitchFamily="34" charset="0"/>
              </a:rPr>
              <a:t> أصلاً, ثم انقر على التعداد مرة ثانية ليتم مباشرة إخفاؤه.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989138"/>
            <a:ext cx="2886075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88157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37288"/>
            <a:ext cx="8388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050"/>
            <a:ext cx="755650" cy="594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7" name="Picture 7" descr="Untitled-1 cop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1938" y="0"/>
            <a:ext cx="296227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مستطيل 5"/>
          <p:cNvSpPr>
            <a:spLocks noChangeArrowheads="1"/>
          </p:cNvSpPr>
          <p:nvPr/>
        </p:nvSpPr>
        <p:spPr bwMode="auto">
          <a:xfrm>
            <a:off x="2124075" y="1844675"/>
            <a:ext cx="6243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ar-YE" altLang="ar-IQ" b="1">
                <a:latin typeface="Calibri" pitchFamily="34" charset="0"/>
              </a:rPr>
              <a:t>يستخدم هذا الأمر لتكبير الكلمة/ الحرف الذي تبدأ به الفقرة لتميز بداية النص مثلاً.</a:t>
            </a:r>
          </a:p>
        </p:txBody>
      </p:sp>
      <p:sp>
        <p:nvSpPr>
          <p:cNvPr id="7" name="دبوس زينة 6"/>
          <p:cNvSpPr/>
          <p:nvPr/>
        </p:nvSpPr>
        <p:spPr>
          <a:xfrm>
            <a:off x="5292725" y="1268413"/>
            <a:ext cx="3527425" cy="431800"/>
          </a:xfrm>
          <a:prstGeom prst="plaqu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000" dirty="0">
                <a:solidFill>
                  <a:srgbClr val="B80000"/>
                </a:solidFill>
                <a:latin typeface="Andalus" pitchFamily="2" charset="-78"/>
                <a:cs typeface="Andalus" pitchFamily="2" charset="-78"/>
              </a:rPr>
              <a:t>إسقاط الأحرف الاستهلالية(</a:t>
            </a:r>
            <a:r>
              <a:rPr lang="en-US" sz="2000" dirty="0">
                <a:solidFill>
                  <a:srgbClr val="B80000"/>
                </a:solidFill>
                <a:latin typeface="Andalus" pitchFamily="2" charset="-78"/>
                <a:cs typeface="Andalus" pitchFamily="2" charset="-78"/>
              </a:rPr>
              <a:t>Drop Cap</a:t>
            </a:r>
            <a:r>
              <a:rPr lang="ar-SA" sz="2000" dirty="0">
                <a:solidFill>
                  <a:srgbClr val="B80000"/>
                </a:solidFill>
                <a:latin typeface="Andalus" pitchFamily="2" charset="-78"/>
                <a:cs typeface="Andalus" pitchFamily="2" charset="-78"/>
              </a:rPr>
              <a:t>):</a:t>
            </a:r>
            <a:endParaRPr lang="ar-SA" sz="2500" dirty="0">
              <a:solidFill>
                <a:srgbClr val="B80000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4067175" y="2827338"/>
            <a:ext cx="45720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Low" eaLnBrk="1" hangingPunct="1"/>
            <a:r>
              <a:rPr lang="ar-SA" altLang="ar-IQ" b="1">
                <a:latin typeface="Calibri" pitchFamily="34" charset="0"/>
              </a:rPr>
              <a:t>1</a:t>
            </a:r>
            <a:r>
              <a:rPr lang="ar-YE" altLang="ar-IQ" b="1">
                <a:latin typeface="Calibri" pitchFamily="34" charset="0"/>
              </a:rPr>
              <a:t>.حدّد النص المراد تكبيره بداية الفقرة.</a:t>
            </a:r>
          </a:p>
          <a:p>
            <a:pPr algn="justLow" eaLnBrk="1" hangingPunct="1"/>
            <a:r>
              <a:rPr lang="ar-YE" altLang="ar-IQ" b="1">
                <a:latin typeface="Calibri" pitchFamily="34" charset="0"/>
              </a:rPr>
              <a:t>2.انقر على زر (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إسقاط الأحرف الاستهلالية</a:t>
            </a:r>
            <a:r>
              <a:rPr lang="ar-YE" altLang="ar-IQ" b="1">
                <a:latin typeface="Calibri" pitchFamily="34" charset="0"/>
              </a:rPr>
              <a:t>) ضمن مجموعة (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نص</a:t>
            </a:r>
            <a:r>
              <a:rPr lang="ar-YE" altLang="ar-IQ" b="1">
                <a:latin typeface="Calibri" pitchFamily="34" charset="0"/>
              </a:rPr>
              <a:t>) من شريط (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إدراج</a:t>
            </a:r>
            <a:r>
              <a:rPr lang="ar-YE" altLang="ar-IQ" b="1">
                <a:latin typeface="Calibri" pitchFamily="34" charset="0"/>
              </a:rPr>
              <a:t>) لتظهر قائمة شكل النص مع وضع الحرف الاستهلالي. </a:t>
            </a:r>
          </a:p>
          <a:p>
            <a:pPr algn="justLow" eaLnBrk="1" hangingPunct="1"/>
            <a:r>
              <a:rPr lang="ar-YE" altLang="ar-IQ" b="1">
                <a:latin typeface="Calibri" pitchFamily="34" charset="0"/>
              </a:rPr>
              <a:t>3.انقر على الشكل المناسب ليتم مباشرة تطبيق الأمر.</a:t>
            </a:r>
          </a:p>
          <a:p>
            <a:pPr algn="justLow" eaLnBrk="1" hangingPunct="1"/>
            <a:r>
              <a:rPr lang="ar-YE" altLang="ar-IQ" b="1">
                <a:latin typeface="Calibri" pitchFamily="34" charset="0"/>
              </a:rPr>
              <a:t>4.يُمكنك التحكم بحجم الخط بالطريقة التي تعلمتها سابقاً.</a:t>
            </a:r>
            <a:endParaRPr lang="ar-SA" altLang="ar-IQ" b="1">
              <a:latin typeface="Calibri" pitchFamily="34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636838"/>
            <a:ext cx="29337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70138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37288"/>
            <a:ext cx="8388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7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8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050"/>
            <a:ext cx="755650" cy="594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81" name="Picture 7" descr="Untitled-1 cop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1938" y="0"/>
            <a:ext cx="296227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مستطيل 5"/>
          <p:cNvSpPr>
            <a:spLocks noChangeArrowheads="1"/>
          </p:cNvSpPr>
          <p:nvPr/>
        </p:nvSpPr>
        <p:spPr bwMode="auto">
          <a:xfrm>
            <a:off x="1258888" y="1916113"/>
            <a:ext cx="73802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Low" eaLnBrk="1" hangingPunct="1"/>
            <a:r>
              <a:rPr lang="ar-YE" altLang="ar-IQ" b="1">
                <a:latin typeface="Calibri" pitchFamily="34" charset="0"/>
              </a:rPr>
              <a:t>يستخدم هذا الأمر لتغيير اتجاه كتابة النص (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بالاتجاهات الأربعة</a:t>
            </a:r>
            <a:r>
              <a:rPr lang="ar-YE" altLang="ar-IQ" b="1">
                <a:latin typeface="Calibri" pitchFamily="34" charset="0"/>
              </a:rPr>
              <a:t>) على أن يكون النص مكتوباً داخل مربع نص أو شكل تلقائي, 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ولتطبيق هذا الأمر اتبع الخطوات التالية</a:t>
            </a:r>
            <a:r>
              <a:rPr lang="ar-SA" altLang="ar-IQ" b="1">
                <a:solidFill>
                  <a:srgbClr val="00B0F0"/>
                </a:solidFill>
                <a:latin typeface="Calibri" pitchFamily="34" charset="0"/>
              </a:rPr>
              <a:t> :</a:t>
            </a:r>
            <a:endParaRPr lang="ar-YE" altLang="ar-IQ" b="1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7" name="مستطيل 6"/>
          <p:cNvSpPr>
            <a:spLocks noChangeArrowheads="1"/>
          </p:cNvSpPr>
          <p:nvPr/>
        </p:nvSpPr>
        <p:spPr bwMode="auto">
          <a:xfrm>
            <a:off x="3851275" y="3429000"/>
            <a:ext cx="51133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ar-SA" altLang="ar-IQ" b="1">
                <a:latin typeface="Calibri" pitchFamily="34" charset="0"/>
              </a:rPr>
              <a:t>1</a:t>
            </a:r>
            <a:r>
              <a:rPr lang="ar-YE" altLang="ar-IQ" b="1">
                <a:latin typeface="Calibri" pitchFamily="34" charset="0"/>
              </a:rPr>
              <a:t>.انقر على مربع النص لتفعيله.</a:t>
            </a:r>
          </a:p>
          <a:p>
            <a:pPr eaLnBrk="1" hangingPunct="1"/>
            <a:r>
              <a:rPr lang="ar-YE" altLang="ar-IQ" b="1">
                <a:latin typeface="Calibri" pitchFamily="34" charset="0"/>
              </a:rPr>
              <a:t>2.انقر على زر (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اتجاه النص</a:t>
            </a:r>
            <a:r>
              <a:rPr lang="ar-YE" altLang="ar-IQ" b="1">
                <a:latin typeface="Calibri" pitchFamily="34" charset="0"/>
              </a:rPr>
              <a:t>) من شريط (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تنسيق</a:t>
            </a:r>
            <a:r>
              <a:rPr lang="ar-YE" altLang="ar-IQ" b="1">
                <a:latin typeface="Calibri" pitchFamily="34" charset="0"/>
              </a:rPr>
              <a:t> ) الخاص بمربع النص, ليتم في كل عملية نقر تحريك اتجاه النص 90 درجة.</a:t>
            </a:r>
            <a:endParaRPr lang="ar-SA" altLang="ar-IQ" b="1">
              <a:latin typeface="Calibri" pitchFamily="34" charset="0"/>
            </a:endParaRPr>
          </a:p>
        </p:txBody>
      </p:sp>
      <p:sp>
        <p:nvSpPr>
          <p:cNvPr id="8" name="دبوس زينة 7"/>
          <p:cNvSpPr/>
          <p:nvPr/>
        </p:nvSpPr>
        <p:spPr>
          <a:xfrm>
            <a:off x="4932363" y="1268413"/>
            <a:ext cx="3887787" cy="431800"/>
          </a:xfrm>
          <a:prstGeom prst="plaqu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000" dirty="0">
                <a:solidFill>
                  <a:srgbClr val="B80000"/>
                </a:solidFill>
                <a:latin typeface="Andalus" pitchFamily="2" charset="-78"/>
                <a:cs typeface="Andalus" pitchFamily="2" charset="-78"/>
              </a:rPr>
              <a:t>تغير اتجاه النص( </a:t>
            </a:r>
            <a:r>
              <a:rPr lang="en-US" sz="2000" dirty="0">
                <a:solidFill>
                  <a:srgbClr val="B80000"/>
                </a:solidFill>
                <a:latin typeface="Andalus" pitchFamily="2" charset="-78"/>
                <a:cs typeface="Andalus" pitchFamily="2" charset="-78"/>
              </a:rPr>
              <a:t>Text Direction</a:t>
            </a:r>
            <a:r>
              <a:rPr lang="ar-SA" sz="2000" dirty="0">
                <a:solidFill>
                  <a:srgbClr val="B80000"/>
                </a:solidFill>
                <a:latin typeface="Andalus" pitchFamily="2" charset="-78"/>
                <a:cs typeface="Andalus" pitchFamily="2" charset="-78"/>
              </a:rPr>
              <a:t>):</a:t>
            </a:r>
            <a:endParaRPr lang="ar-SA" sz="2500" dirty="0">
              <a:solidFill>
                <a:srgbClr val="B80000"/>
              </a:solidFill>
              <a:latin typeface="Andalus" pitchFamily="2" charset="-78"/>
              <a:cs typeface="Andalus" pitchFamily="2" charset="-78"/>
            </a:endParaRPr>
          </a:p>
        </p:txBody>
      </p:sp>
      <p:grpSp>
        <p:nvGrpSpPr>
          <p:cNvPr id="2" name="مجموعة 12"/>
          <p:cNvGrpSpPr>
            <a:grpSpLocks/>
          </p:cNvGrpSpPr>
          <p:nvPr/>
        </p:nvGrpSpPr>
        <p:grpSpPr bwMode="auto">
          <a:xfrm>
            <a:off x="1116013" y="3357563"/>
            <a:ext cx="4968875" cy="1990725"/>
            <a:chOff x="1187624" y="3429000"/>
            <a:chExt cx="4968552" cy="1990725"/>
          </a:xfrm>
        </p:grpSpPr>
        <p:pic>
          <p:nvPicPr>
            <p:cNvPr id="75786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7624" y="3429000"/>
              <a:ext cx="2943225" cy="1990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1" name="رابط مستقيم 10"/>
            <p:cNvCxnSpPr/>
            <p:nvPr/>
          </p:nvCxnSpPr>
          <p:spPr>
            <a:xfrm rot="10800000">
              <a:off x="4067162" y="3500437"/>
              <a:ext cx="208901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379816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37288"/>
            <a:ext cx="8388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050"/>
            <a:ext cx="755650" cy="594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5" name="Picture 7" descr="Untitled-1 cop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1938" y="0"/>
            <a:ext cx="296227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دبوس زينة 5"/>
          <p:cNvSpPr/>
          <p:nvPr/>
        </p:nvSpPr>
        <p:spPr>
          <a:xfrm>
            <a:off x="5724525" y="1268413"/>
            <a:ext cx="3095625" cy="431800"/>
          </a:xfrm>
          <a:prstGeom prst="plaqu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000" dirty="0">
                <a:solidFill>
                  <a:srgbClr val="B80000"/>
                </a:solidFill>
                <a:latin typeface="Andalus" pitchFamily="2" charset="-78"/>
                <a:cs typeface="Andalus" pitchFamily="2" charset="-78"/>
              </a:rPr>
              <a:t>تنسيق النص  (</a:t>
            </a:r>
            <a:r>
              <a:rPr lang="en-US" sz="2000" dirty="0">
                <a:solidFill>
                  <a:srgbClr val="B80000"/>
                </a:solidFill>
                <a:latin typeface="Andalus" pitchFamily="2" charset="-78"/>
                <a:cs typeface="Andalus" pitchFamily="2" charset="-78"/>
              </a:rPr>
              <a:t>Format Text</a:t>
            </a:r>
            <a:r>
              <a:rPr lang="ar-SA" sz="2000" dirty="0">
                <a:solidFill>
                  <a:srgbClr val="B80000"/>
                </a:solidFill>
                <a:latin typeface="Andalus" pitchFamily="2" charset="-78"/>
                <a:cs typeface="Andalus" pitchFamily="2" charset="-78"/>
              </a:rPr>
              <a:t>):</a:t>
            </a:r>
            <a:endParaRPr lang="ar-SA" sz="2500" dirty="0">
              <a:solidFill>
                <a:srgbClr val="B80000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7" name="دبوس زينة 6"/>
          <p:cNvSpPr/>
          <p:nvPr/>
        </p:nvSpPr>
        <p:spPr>
          <a:xfrm>
            <a:off x="1979613" y="333375"/>
            <a:ext cx="5761037" cy="719138"/>
          </a:xfrm>
          <a:prstGeom prst="plaqu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500" dirty="0">
                <a:solidFill>
                  <a:srgbClr val="B80000"/>
                </a:solidFill>
                <a:latin typeface="Andalus" pitchFamily="2" charset="-78"/>
                <a:cs typeface="Andalus" pitchFamily="2" charset="-78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500" dirty="0">
                <a:solidFill>
                  <a:srgbClr val="B80000"/>
                </a:solidFill>
                <a:latin typeface="Andalus" pitchFamily="2" charset="-78"/>
                <a:cs typeface="Andalus" pitchFamily="2" charset="-78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300" dirty="0">
                <a:solidFill>
                  <a:srgbClr val="B80000"/>
                </a:solidFill>
                <a:latin typeface="Andalus" pitchFamily="2" charset="-78"/>
                <a:cs typeface="Andalus" pitchFamily="2" charset="-78"/>
              </a:rPr>
              <a:t>تنسيق النص (المرتفع والمنخفض, تغيير حالة الأحرف, الأنماط)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sz="2500" dirty="0">
              <a:solidFill>
                <a:srgbClr val="B80000"/>
              </a:solidFill>
              <a:latin typeface="Andalus" pitchFamily="2" charset="-78"/>
              <a:cs typeface="Andalus" pitchFamily="2" charset="-7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sz="2500" dirty="0">
              <a:solidFill>
                <a:srgbClr val="B80000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8" name="مضلع اثنا عشري 7"/>
          <p:cNvSpPr/>
          <p:nvPr/>
        </p:nvSpPr>
        <p:spPr>
          <a:xfrm>
            <a:off x="8027988" y="188913"/>
            <a:ext cx="792162" cy="792162"/>
          </a:xfrm>
          <a:prstGeom prst="dodec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500" dirty="0">
                <a:solidFill>
                  <a:srgbClr val="B80000"/>
                </a:solidFill>
                <a:latin typeface="Andalus" pitchFamily="2" charset="-78"/>
                <a:cs typeface="Andalus" pitchFamily="2" charset="-78"/>
              </a:rPr>
              <a:t>13</a:t>
            </a:r>
          </a:p>
        </p:txBody>
      </p:sp>
      <p:sp>
        <p:nvSpPr>
          <p:cNvPr id="79881" name="مستطيل 8"/>
          <p:cNvSpPr>
            <a:spLocks noChangeArrowheads="1"/>
          </p:cNvSpPr>
          <p:nvPr/>
        </p:nvSpPr>
        <p:spPr bwMode="auto">
          <a:xfrm>
            <a:off x="1042988" y="1773238"/>
            <a:ext cx="77771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Low" eaLnBrk="1" hangingPunct="1"/>
            <a:r>
              <a:rPr lang="ar-SA" altLang="ar-IQ" b="1">
                <a:latin typeface="Calibri" pitchFamily="34" charset="0"/>
              </a:rPr>
              <a:t>ب</a:t>
            </a:r>
            <a:r>
              <a:rPr lang="ar-YE" altLang="ar-IQ" b="1">
                <a:latin typeface="Calibri" pitchFamily="34" charset="0"/>
              </a:rPr>
              <a:t>الإضافة لما تعلمته من تنسيق النص في الدروس السابقة فإن برنامج (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معالج النصوص</a:t>
            </a:r>
            <a:r>
              <a:rPr lang="ar-YE" altLang="ar-IQ" b="1">
                <a:latin typeface="Calibri" pitchFamily="34" charset="0"/>
              </a:rPr>
              <a:t>) يعطيك إمكانيات إضافية لتنسيق النص 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من خلال </a:t>
            </a:r>
            <a:r>
              <a:rPr lang="ar-SA" altLang="ar-IQ" b="1">
                <a:solidFill>
                  <a:srgbClr val="00B0F0"/>
                </a:solidFill>
                <a:latin typeface="Calibri" pitchFamily="34" charset="0"/>
              </a:rPr>
              <a:t>ا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تباع الخطوات التالية:</a:t>
            </a:r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auto">
          <a:xfrm>
            <a:off x="5003800" y="2349500"/>
            <a:ext cx="3779838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Low" eaLnBrk="1" hangingPunct="1"/>
            <a:r>
              <a:rPr lang="ar-YE" altLang="ar-IQ" sz="1600" b="1">
                <a:latin typeface="Calibri" pitchFamily="34" charset="0"/>
              </a:rPr>
              <a:t>1.حدّد النص المراد تنسيقه.</a:t>
            </a:r>
          </a:p>
          <a:p>
            <a:pPr algn="justLow" eaLnBrk="1" hangingPunct="1"/>
            <a:r>
              <a:rPr lang="ar-YE" altLang="ar-IQ" sz="1600" b="1">
                <a:latin typeface="Calibri" pitchFamily="34" charset="0"/>
              </a:rPr>
              <a:t>2.انقر على مجموعة (</a:t>
            </a:r>
            <a:r>
              <a:rPr lang="ar-YE" altLang="ar-IQ" sz="1600" b="1">
                <a:solidFill>
                  <a:srgbClr val="00B0F0"/>
                </a:solidFill>
                <a:latin typeface="Calibri" pitchFamily="34" charset="0"/>
              </a:rPr>
              <a:t>خط</a:t>
            </a:r>
            <a:r>
              <a:rPr lang="ar-YE" altLang="ar-IQ" sz="1600" b="1">
                <a:latin typeface="Calibri" pitchFamily="34" charset="0"/>
              </a:rPr>
              <a:t>) من شريط  (</a:t>
            </a:r>
            <a:r>
              <a:rPr lang="ar-YE" altLang="ar-IQ" sz="1600" b="1">
                <a:solidFill>
                  <a:srgbClr val="00B0F0"/>
                </a:solidFill>
                <a:latin typeface="Calibri" pitchFamily="34" charset="0"/>
              </a:rPr>
              <a:t>الصفحة الرئيس</a:t>
            </a:r>
            <a:r>
              <a:rPr lang="ar-SA" altLang="ar-IQ" sz="1600" b="1">
                <a:solidFill>
                  <a:srgbClr val="00B0F0"/>
                </a:solidFill>
                <a:latin typeface="Calibri" pitchFamily="34" charset="0"/>
              </a:rPr>
              <a:t>ي</a:t>
            </a:r>
            <a:r>
              <a:rPr lang="ar-YE" altLang="ar-IQ" sz="1600" b="1">
                <a:solidFill>
                  <a:srgbClr val="00B0F0"/>
                </a:solidFill>
                <a:latin typeface="Calibri" pitchFamily="34" charset="0"/>
              </a:rPr>
              <a:t>ة</a:t>
            </a:r>
            <a:r>
              <a:rPr lang="ar-YE" altLang="ar-IQ" sz="1600" b="1">
                <a:latin typeface="Calibri" pitchFamily="34" charset="0"/>
              </a:rPr>
              <a:t>) ليظهر مربع الحوار (</a:t>
            </a:r>
            <a:r>
              <a:rPr lang="ar-YE" altLang="ar-IQ" sz="1600" b="1">
                <a:solidFill>
                  <a:srgbClr val="00B0F0"/>
                </a:solidFill>
                <a:latin typeface="Calibri" pitchFamily="34" charset="0"/>
              </a:rPr>
              <a:t>الخط</a:t>
            </a:r>
            <a:r>
              <a:rPr lang="ar-YE" altLang="ar-IQ" sz="1600" b="1">
                <a:latin typeface="Calibri" pitchFamily="34" charset="0"/>
              </a:rPr>
              <a:t>).</a:t>
            </a:r>
          </a:p>
          <a:p>
            <a:pPr algn="justLow" eaLnBrk="1" hangingPunct="1"/>
            <a:r>
              <a:rPr lang="ar-YE" altLang="ar-IQ" sz="1600" b="1">
                <a:latin typeface="Calibri" pitchFamily="34" charset="0"/>
              </a:rPr>
              <a:t>3.حدّد أي من الخيارات الظاهرة في الشكل ليتم تمثيل تأثيرها على الخط في مربع (</a:t>
            </a:r>
            <a:r>
              <a:rPr lang="ar-YE" altLang="ar-IQ" sz="1600" b="1">
                <a:solidFill>
                  <a:srgbClr val="00B0F0"/>
                </a:solidFill>
                <a:latin typeface="Calibri" pitchFamily="34" charset="0"/>
              </a:rPr>
              <a:t>معاينة</a:t>
            </a:r>
            <a:r>
              <a:rPr lang="ar-YE" altLang="ar-IQ" sz="1600" b="1">
                <a:latin typeface="Calibri" pitchFamily="34" charset="0"/>
              </a:rPr>
              <a:t>) .</a:t>
            </a:r>
          </a:p>
          <a:p>
            <a:pPr algn="justLow" eaLnBrk="1" hangingPunct="1"/>
            <a:r>
              <a:rPr lang="ar-YE" altLang="ar-IQ" sz="1600" b="1">
                <a:latin typeface="Calibri" pitchFamily="34" charset="0"/>
              </a:rPr>
              <a:t>4.انقر زر (</a:t>
            </a:r>
            <a:r>
              <a:rPr lang="ar-YE" altLang="ar-IQ" sz="1600" b="1">
                <a:solidFill>
                  <a:srgbClr val="00B0F0"/>
                </a:solidFill>
                <a:latin typeface="Calibri" pitchFamily="34" charset="0"/>
              </a:rPr>
              <a:t>موافق</a:t>
            </a:r>
            <a:r>
              <a:rPr lang="ar-YE" altLang="ar-IQ" sz="1600" b="1">
                <a:latin typeface="Calibri" pitchFamily="34" charset="0"/>
              </a:rPr>
              <a:t>) ليتم تطبيق الخيارات على النص الذي تمّ اختياره.</a:t>
            </a:r>
          </a:p>
        </p:txBody>
      </p:sp>
      <p:sp>
        <p:nvSpPr>
          <p:cNvPr id="11" name="مستطيل 10"/>
          <p:cNvSpPr>
            <a:spLocks noChangeArrowheads="1"/>
          </p:cNvSpPr>
          <p:nvPr/>
        </p:nvSpPr>
        <p:spPr bwMode="auto">
          <a:xfrm>
            <a:off x="1042988" y="4292600"/>
            <a:ext cx="345757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ar-SA" altLang="ar-IQ" sz="1600" b="1">
                <a:latin typeface="Calibri" pitchFamily="34" charset="0"/>
              </a:rPr>
              <a:t>5. </a:t>
            </a:r>
            <a:r>
              <a:rPr lang="ar-YE" altLang="ar-IQ" sz="1600" b="1">
                <a:latin typeface="Calibri" pitchFamily="34" charset="0"/>
              </a:rPr>
              <a:t>لتطبيق النص المرتفع والمنخفض (في مربع حوار (</a:t>
            </a:r>
            <a:r>
              <a:rPr lang="ar-YE" altLang="ar-IQ" sz="1600" b="1">
                <a:solidFill>
                  <a:srgbClr val="00B0F0"/>
                </a:solidFill>
                <a:latin typeface="Calibri" pitchFamily="34" charset="0"/>
              </a:rPr>
              <a:t>الخط</a:t>
            </a:r>
            <a:r>
              <a:rPr lang="ar-YE" altLang="ar-IQ" sz="1600" b="1">
                <a:latin typeface="Calibri" pitchFamily="34" charset="0"/>
              </a:rPr>
              <a:t>) نقطة(</a:t>
            </a:r>
            <a:r>
              <a:rPr lang="ar-YE" altLang="ar-IQ" sz="1600" b="1">
                <a:solidFill>
                  <a:srgbClr val="00B0F0"/>
                </a:solidFill>
                <a:latin typeface="Calibri" pitchFamily="34" charset="0"/>
              </a:rPr>
              <a:t>2</a:t>
            </a:r>
            <a:r>
              <a:rPr lang="ar-YE" altLang="ar-IQ" sz="1600" b="1">
                <a:latin typeface="Calibri" pitchFamily="34" charset="0"/>
              </a:rPr>
              <a:t>)):</a:t>
            </a:r>
          </a:p>
          <a:p>
            <a:pPr eaLnBrk="1" hangingPunct="1"/>
            <a:r>
              <a:rPr lang="ar-YE" altLang="ar-IQ" sz="1600" b="1">
                <a:latin typeface="Calibri" pitchFamily="34" charset="0"/>
              </a:rPr>
              <a:t>أ.حدّد الحرف/ الرقم الذي تريد وضعه بشكل (</a:t>
            </a:r>
            <a:r>
              <a:rPr lang="ar-YE" altLang="ar-IQ" sz="1600" b="1">
                <a:solidFill>
                  <a:srgbClr val="00B0F0"/>
                </a:solidFill>
                <a:latin typeface="Calibri" pitchFamily="34" charset="0"/>
              </a:rPr>
              <a:t>منخفض/ مرتفع</a:t>
            </a:r>
            <a:r>
              <a:rPr lang="ar-YE" altLang="ar-IQ" sz="1600" b="1">
                <a:latin typeface="Calibri" pitchFamily="34" charset="0"/>
              </a:rPr>
              <a:t>) عن النص.</a:t>
            </a:r>
          </a:p>
          <a:p>
            <a:pPr eaLnBrk="1" hangingPunct="1"/>
            <a:r>
              <a:rPr lang="ar-YE" altLang="ar-IQ" sz="1600" b="1">
                <a:latin typeface="Calibri" pitchFamily="34" charset="0"/>
              </a:rPr>
              <a:t>ب.اختر خيار (</a:t>
            </a:r>
            <a:r>
              <a:rPr lang="ar-YE" altLang="ar-IQ" sz="1600" b="1">
                <a:solidFill>
                  <a:srgbClr val="00B0F0"/>
                </a:solidFill>
                <a:latin typeface="Calibri" pitchFamily="34" charset="0"/>
              </a:rPr>
              <a:t>مرتفع/منخفض</a:t>
            </a:r>
            <a:r>
              <a:rPr lang="ar-YE" altLang="ar-IQ" sz="1600" b="1">
                <a:latin typeface="Calibri" pitchFamily="34" charset="0"/>
              </a:rPr>
              <a:t>) من مربع حوار (</a:t>
            </a:r>
            <a:r>
              <a:rPr lang="ar-YE" altLang="ar-IQ" sz="1600" b="1">
                <a:solidFill>
                  <a:srgbClr val="00B0F0"/>
                </a:solidFill>
                <a:latin typeface="Calibri" pitchFamily="34" charset="0"/>
              </a:rPr>
              <a:t>خط</a:t>
            </a:r>
            <a:r>
              <a:rPr lang="ar-YE" altLang="ar-IQ" sz="1600" b="1">
                <a:latin typeface="Calibri" pitchFamily="34" charset="0"/>
              </a:rPr>
              <a:t>).</a:t>
            </a:r>
          </a:p>
          <a:p>
            <a:pPr eaLnBrk="1" hangingPunct="1"/>
            <a:r>
              <a:rPr lang="ar-YE" altLang="ar-IQ" sz="1600" b="1">
                <a:latin typeface="Calibri" pitchFamily="34" charset="0"/>
              </a:rPr>
              <a:t>ج.انقر </a:t>
            </a:r>
            <a:r>
              <a:rPr lang="ar-SA" altLang="ar-IQ" sz="1600" b="1">
                <a:latin typeface="Calibri" pitchFamily="34" charset="0"/>
              </a:rPr>
              <a:t>(</a:t>
            </a:r>
            <a:r>
              <a:rPr lang="ar-YE" altLang="ar-IQ" sz="1600" b="1">
                <a:solidFill>
                  <a:srgbClr val="00B0F0"/>
                </a:solidFill>
                <a:latin typeface="Calibri" pitchFamily="34" charset="0"/>
              </a:rPr>
              <a:t>موافق</a:t>
            </a:r>
            <a:r>
              <a:rPr lang="ar-SA" altLang="ar-IQ" sz="1600" b="1">
                <a:latin typeface="Calibri" pitchFamily="34" charset="0"/>
              </a:rPr>
              <a:t>)</a:t>
            </a:r>
            <a:r>
              <a:rPr lang="ar-YE" altLang="ar-IQ" sz="1600" b="1">
                <a:latin typeface="Calibri" pitchFamily="34" charset="0"/>
              </a:rPr>
              <a:t> لتطبيق الخيار.</a:t>
            </a:r>
          </a:p>
        </p:txBody>
      </p:sp>
      <p:grpSp>
        <p:nvGrpSpPr>
          <p:cNvPr id="2" name="مجموعة 13"/>
          <p:cNvGrpSpPr>
            <a:grpSpLocks/>
          </p:cNvGrpSpPr>
          <p:nvPr/>
        </p:nvGrpSpPr>
        <p:grpSpPr bwMode="auto">
          <a:xfrm>
            <a:off x="2771775" y="2492375"/>
            <a:ext cx="3960813" cy="2952750"/>
            <a:chOff x="2195736" y="2332087"/>
            <a:chExt cx="5095081" cy="3501777"/>
          </a:xfrm>
        </p:grpSpPr>
        <p:pic>
          <p:nvPicPr>
            <p:cNvPr id="76813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5736" y="2332087"/>
              <a:ext cx="2924175" cy="2105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6814" name="Picture 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9992" y="4005064"/>
              <a:ext cx="2790825" cy="182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401172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79881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37288"/>
            <a:ext cx="8388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2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2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050"/>
            <a:ext cx="755650" cy="594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29" name="Picture 7" descr="Untitled-1 cop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1938" y="0"/>
            <a:ext cx="296227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997200"/>
            <a:ext cx="286702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755650" y="1989138"/>
            <a:ext cx="80645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Low" eaLnBrk="1" hangingPunct="1"/>
            <a:r>
              <a:rPr lang="ar-SA" altLang="ar-IQ" b="1">
                <a:latin typeface="Calibri" pitchFamily="34" charset="0"/>
              </a:rPr>
              <a:t>ي</a:t>
            </a:r>
            <a:r>
              <a:rPr lang="ar-YE" altLang="ar-IQ" b="1">
                <a:latin typeface="Calibri" pitchFamily="34" charset="0"/>
              </a:rPr>
              <a:t>ستخدم هذا الأمر في أحرف اللغة ال</a:t>
            </a:r>
            <a:r>
              <a:rPr lang="ar-SA" altLang="ar-IQ" b="1">
                <a:latin typeface="Calibri" pitchFamily="34" charset="0"/>
              </a:rPr>
              <a:t>إ</a:t>
            </a:r>
            <a:r>
              <a:rPr lang="ar-YE" altLang="ar-IQ" b="1">
                <a:latin typeface="Calibri" pitchFamily="34" charset="0"/>
              </a:rPr>
              <a:t>نجليزية فقط كونها تحمل خياري الأحرف الصغيرة والكبيرة, حيث يتيح برنامج (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معالج النصوص</a:t>
            </a:r>
            <a:r>
              <a:rPr lang="ar-YE" altLang="ar-IQ" b="1">
                <a:latin typeface="Calibri" pitchFamily="34" charset="0"/>
              </a:rPr>
              <a:t>) إمكانية تحويل حالة الأحرف بين خياري شكل الأحرف</a:t>
            </a:r>
            <a:r>
              <a:rPr lang="ar-SA" altLang="ar-IQ" b="1">
                <a:latin typeface="Calibri" pitchFamily="34" charset="0"/>
              </a:rPr>
              <a:t>، 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ولتطبيق هذا الخيار اتبع الخطوات التالية:</a:t>
            </a:r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auto">
          <a:xfrm>
            <a:off x="4067175" y="3141663"/>
            <a:ext cx="4572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Low" eaLnBrk="1" hangingPunct="1"/>
            <a:r>
              <a:rPr lang="ar-SA" altLang="ar-IQ" b="1">
                <a:latin typeface="Calibri" pitchFamily="34" charset="0"/>
              </a:rPr>
              <a:t>1.</a:t>
            </a:r>
            <a:r>
              <a:rPr lang="ar-YE" altLang="ar-IQ" b="1">
                <a:latin typeface="Calibri" pitchFamily="34" charset="0"/>
              </a:rPr>
              <a:t>حدّد الكلمة ال</a:t>
            </a:r>
            <a:r>
              <a:rPr lang="ar-SA" altLang="ar-IQ" b="1">
                <a:latin typeface="Calibri" pitchFamily="34" charset="0"/>
              </a:rPr>
              <a:t>إ</a:t>
            </a:r>
            <a:r>
              <a:rPr lang="ar-YE" altLang="ar-IQ" b="1">
                <a:latin typeface="Calibri" pitchFamily="34" charset="0"/>
              </a:rPr>
              <a:t>نجليزية المّراد تغيير حالة الأحرف فيها.</a:t>
            </a:r>
          </a:p>
          <a:p>
            <a:pPr algn="justLow" eaLnBrk="1" hangingPunct="1"/>
            <a:r>
              <a:rPr lang="ar-YE" altLang="ar-IQ" b="1">
                <a:latin typeface="Calibri" pitchFamily="34" charset="0"/>
              </a:rPr>
              <a:t>2.</a:t>
            </a:r>
            <a:r>
              <a:rPr lang="ar-SA" altLang="ar-IQ" b="1">
                <a:latin typeface="Calibri" pitchFamily="34" charset="0"/>
              </a:rPr>
              <a:t>ا</a:t>
            </a:r>
            <a:r>
              <a:rPr lang="ar-YE" altLang="ar-IQ" b="1">
                <a:latin typeface="Calibri" pitchFamily="34" charset="0"/>
              </a:rPr>
              <a:t>نقر على خيار  (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تغيير حالة الحرف</a:t>
            </a:r>
            <a:r>
              <a:rPr lang="ar-YE" altLang="ar-IQ" b="1">
                <a:latin typeface="Calibri" pitchFamily="34" charset="0"/>
              </a:rPr>
              <a:t>) ضمن مجموعة (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خط</a:t>
            </a:r>
            <a:r>
              <a:rPr lang="ar-YE" altLang="ar-IQ" b="1">
                <a:latin typeface="Calibri" pitchFamily="34" charset="0"/>
              </a:rPr>
              <a:t>) من شريط (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الصفحة الرئيسية</a:t>
            </a:r>
            <a:r>
              <a:rPr lang="ar-YE" altLang="ar-IQ" b="1">
                <a:latin typeface="Calibri" pitchFamily="34" charset="0"/>
              </a:rPr>
              <a:t>), لتظهر الحالات الخمسة التالية:</a:t>
            </a:r>
          </a:p>
        </p:txBody>
      </p:sp>
      <p:sp>
        <p:nvSpPr>
          <p:cNvPr id="10" name="دبوس زينة 9"/>
          <p:cNvSpPr/>
          <p:nvPr/>
        </p:nvSpPr>
        <p:spPr>
          <a:xfrm>
            <a:off x="5724525" y="1268413"/>
            <a:ext cx="3095625" cy="431800"/>
          </a:xfrm>
          <a:prstGeom prst="plaqu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000" dirty="0">
                <a:solidFill>
                  <a:srgbClr val="B80000"/>
                </a:solidFill>
                <a:latin typeface="Andalus" pitchFamily="2" charset="-78"/>
                <a:cs typeface="Andalus" pitchFamily="2" charset="-78"/>
              </a:rPr>
              <a:t>تغير حالة الحرف (</a:t>
            </a:r>
            <a:r>
              <a:rPr lang="en-US" sz="2000" dirty="0">
                <a:solidFill>
                  <a:srgbClr val="B80000"/>
                </a:solidFill>
                <a:latin typeface="Andalus" pitchFamily="2" charset="-78"/>
                <a:cs typeface="Andalus" pitchFamily="2" charset="-78"/>
              </a:rPr>
              <a:t>Change Case</a:t>
            </a:r>
            <a:r>
              <a:rPr lang="ar-SA" sz="2000" dirty="0">
                <a:solidFill>
                  <a:srgbClr val="B80000"/>
                </a:solidFill>
                <a:latin typeface="Andalus" pitchFamily="2" charset="-78"/>
                <a:cs typeface="Andalus" pitchFamily="2" charset="-78"/>
              </a:rPr>
              <a:t>):</a:t>
            </a:r>
            <a:endParaRPr lang="ar-SA" sz="2500" dirty="0">
              <a:solidFill>
                <a:srgbClr val="B80000"/>
              </a:solidFill>
              <a:latin typeface="Andalus" pitchFamily="2" charset="-78"/>
              <a:cs typeface="Andal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090845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37288"/>
            <a:ext cx="8388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5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5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050"/>
            <a:ext cx="755650" cy="594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53" name="Picture 7" descr="Untitled-1 cop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1938" y="0"/>
            <a:ext cx="296227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مستطيل 5"/>
          <p:cNvSpPr>
            <a:spLocks noChangeArrowheads="1"/>
          </p:cNvSpPr>
          <p:nvPr/>
        </p:nvSpPr>
        <p:spPr bwMode="auto">
          <a:xfrm>
            <a:off x="4140200" y="1341438"/>
            <a:ext cx="4643438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Low" eaLnBrk="1" hangingPunct="1"/>
            <a:r>
              <a:rPr lang="ar-YE" altLang="ar-IQ" b="1">
                <a:latin typeface="Calibri" pitchFamily="34" charset="0"/>
              </a:rPr>
              <a:t>أ.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حالة الجملة: </a:t>
            </a:r>
            <a:r>
              <a:rPr lang="ar-YE" altLang="ar-IQ" b="1">
                <a:latin typeface="Calibri" pitchFamily="34" charset="0"/>
              </a:rPr>
              <a:t>وهو الوضع المعياري للكتابة.</a:t>
            </a:r>
          </a:p>
          <a:p>
            <a:pPr algn="justLow" eaLnBrk="1" hangingPunct="1"/>
            <a:r>
              <a:rPr lang="ar-YE" altLang="ar-IQ" b="1">
                <a:latin typeface="Calibri" pitchFamily="34" charset="0"/>
              </a:rPr>
              <a:t>ب.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الأحرف الصغيرة: </a:t>
            </a:r>
            <a:r>
              <a:rPr lang="ar-YE" altLang="ar-IQ" b="1">
                <a:latin typeface="Calibri" pitchFamily="34" charset="0"/>
              </a:rPr>
              <a:t>ليتحول النص كاملاً للأحرف الصغيرة.</a:t>
            </a:r>
          </a:p>
          <a:p>
            <a:pPr algn="justLow" eaLnBrk="1" hangingPunct="1"/>
            <a:r>
              <a:rPr lang="ar-YE" altLang="ar-IQ" b="1">
                <a:latin typeface="Calibri" pitchFamily="34" charset="0"/>
              </a:rPr>
              <a:t>ج.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الأحرف الكبيرة: </a:t>
            </a:r>
            <a:r>
              <a:rPr lang="ar-YE" altLang="ar-IQ" b="1">
                <a:latin typeface="Calibri" pitchFamily="34" charset="0"/>
              </a:rPr>
              <a:t>ليتحول النص كاملاً للأحرف الكبيرة.</a:t>
            </a:r>
          </a:p>
          <a:p>
            <a:pPr algn="justLow" eaLnBrk="1" hangingPunct="1"/>
            <a:r>
              <a:rPr lang="ar-YE" altLang="ar-IQ" b="1">
                <a:latin typeface="Calibri" pitchFamily="34" charset="0"/>
              </a:rPr>
              <a:t>د.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حرف كبير</a:t>
            </a:r>
            <a:r>
              <a:rPr lang="ar-SA" altLang="ar-IQ" b="1">
                <a:solidFill>
                  <a:srgbClr val="00B0F0"/>
                </a:solidFill>
                <a:latin typeface="Calibri" pitchFamily="34" charset="0"/>
              </a:rPr>
              <a:t>: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 </a:t>
            </a:r>
            <a:r>
              <a:rPr lang="ar-YE" altLang="ar-IQ" b="1">
                <a:latin typeface="Calibri" pitchFamily="34" charset="0"/>
              </a:rPr>
              <a:t>بداية الكلمة.</a:t>
            </a:r>
          </a:p>
          <a:p>
            <a:pPr algn="justLow" eaLnBrk="1" hangingPunct="1"/>
            <a:r>
              <a:rPr lang="ar-YE" altLang="ar-IQ" b="1">
                <a:latin typeface="Calibri" pitchFamily="34" charset="0"/>
              </a:rPr>
              <a:t>هـ.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حرف صغير</a:t>
            </a:r>
            <a:r>
              <a:rPr lang="ar-SA" altLang="ar-IQ" b="1">
                <a:solidFill>
                  <a:srgbClr val="00B0F0"/>
                </a:solidFill>
                <a:latin typeface="Calibri" pitchFamily="34" charset="0"/>
              </a:rPr>
              <a:t>: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 </a:t>
            </a:r>
            <a:r>
              <a:rPr lang="ar-YE" altLang="ar-IQ" b="1">
                <a:latin typeface="Calibri" pitchFamily="34" charset="0"/>
              </a:rPr>
              <a:t>بداية الكلمة.</a:t>
            </a:r>
            <a:endParaRPr lang="ar-SA" altLang="ar-IQ" b="1">
              <a:latin typeface="Calibri" pitchFamily="34" charset="0"/>
            </a:endParaRPr>
          </a:p>
        </p:txBody>
      </p:sp>
      <p:pic>
        <p:nvPicPr>
          <p:cNvPr id="8192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3068638"/>
            <a:ext cx="3600450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85225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37288"/>
            <a:ext cx="8388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7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050"/>
            <a:ext cx="755650" cy="594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77" name="Picture 7" descr="Untitled-1 cop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1938" y="0"/>
            <a:ext cx="296227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2781300"/>
            <a:ext cx="290512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مستطيل 6"/>
          <p:cNvSpPr>
            <a:spLocks noChangeArrowheads="1"/>
          </p:cNvSpPr>
          <p:nvPr/>
        </p:nvSpPr>
        <p:spPr bwMode="auto">
          <a:xfrm>
            <a:off x="1331913" y="1844675"/>
            <a:ext cx="7127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Low" eaLnBrk="1" hangingPunct="1"/>
            <a:r>
              <a:rPr lang="ar-SA" altLang="ar-IQ" b="1">
                <a:latin typeface="Calibri" pitchFamily="34" charset="0"/>
              </a:rPr>
              <a:t>ي</a:t>
            </a:r>
            <a:r>
              <a:rPr lang="ar-YE" altLang="ar-IQ" b="1">
                <a:latin typeface="Calibri" pitchFamily="34" charset="0"/>
              </a:rPr>
              <a:t>ستخدم هذا الأمر لمساعدة المستخدم في إجراء عملية تنس</a:t>
            </a:r>
            <a:r>
              <a:rPr lang="ar-SA" altLang="ar-IQ" b="1">
                <a:latin typeface="Calibri" pitchFamily="34" charset="0"/>
              </a:rPr>
              <a:t>ي</a:t>
            </a:r>
            <a:r>
              <a:rPr lang="ar-YE" altLang="ar-IQ" b="1">
                <a:latin typeface="Calibri" pitchFamily="34" charset="0"/>
              </a:rPr>
              <a:t>ق النص بواسطة مجموعة من النماذج الجاهزة, 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ويتم التعامل معها بالطريقة التالية:</a:t>
            </a:r>
          </a:p>
        </p:txBody>
      </p:sp>
      <p:sp>
        <p:nvSpPr>
          <p:cNvPr id="8" name="دبوس زينة 7"/>
          <p:cNvSpPr/>
          <p:nvPr/>
        </p:nvSpPr>
        <p:spPr>
          <a:xfrm>
            <a:off x="5724525" y="1268413"/>
            <a:ext cx="3095625" cy="431800"/>
          </a:xfrm>
          <a:prstGeom prst="plaqu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000" dirty="0">
                <a:solidFill>
                  <a:srgbClr val="B80000"/>
                </a:solidFill>
                <a:latin typeface="Andalus" pitchFamily="2" charset="-78"/>
                <a:cs typeface="Andalus" pitchFamily="2" charset="-78"/>
              </a:rPr>
              <a:t>تطبيق الأنماط(</a:t>
            </a:r>
            <a:r>
              <a:rPr lang="en-US" sz="2000" dirty="0">
                <a:solidFill>
                  <a:srgbClr val="B80000"/>
                </a:solidFill>
                <a:latin typeface="Andalus" pitchFamily="2" charset="-78"/>
                <a:cs typeface="Andalus" pitchFamily="2" charset="-78"/>
              </a:rPr>
              <a:t>Apply Style</a:t>
            </a:r>
            <a:r>
              <a:rPr lang="ar-SA" sz="2000" dirty="0">
                <a:solidFill>
                  <a:srgbClr val="B80000"/>
                </a:solidFill>
                <a:latin typeface="Andalus" pitchFamily="2" charset="-78"/>
                <a:cs typeface="Andalus" pitchFamily="2" charset="-78"/>
              </a:rPr>
              <a:t>):</a:t>
            </a:r>
            <a:endParaRPr lang="ar-SA" sz="2500" dirty="0">
              <a:solidFill>
                <a:srgbClr val="B80000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auto">
          <a:xfrm>
            <a:off x="4284663" y="3213100"/>
            <a:ext cx="4572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Low" eaLnBrk="1" hangingPunct="1"/>
            <a:r>
              <a:rPr lang="ar-YE" altLang="ar-IQ" b="1">
                <a:latin typeface="Calibri" pitchFamily="34" charset="0"/>
              </a:rPr>
              <a:t>1.حدّد النص المراد تنسيقه, مثلاً: العنوان.</a:t>
            </a:r>
          </a:p>
          <a:p>
            <a:pPr algn="justLow" eaLnBrk="1" hangingPunct="1"/>
            <a:r>
              <a:rPr lang="ar-YE" altLang="ar-IQ" b="1">
                <a:latin typeface="Calibri" pitchFamily="34" charset="0"/>
              </a:rPr>
              <a:t>2.انقر على النمط المطلوب من مجموعة (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أنماط</a:t>
            </a:r>
            <a:r>
              <a:rPr lang="ar-YE" altLang="ar-IQ" b="1">
                <a:latin typeface="Calibri" pitchFamily="34" charset="0"/>
              </a:rPr>
              <a:t>) من شريط </a:t>
            </a:r>
            <a:r>
              <a:rPr lang="ar-SA" altLang="ar-IQ" b="1">
                <a:latin typeface="Calibri" pitchFamily="34" charset="0"/>
              </a:rPr>
              <a:t>(</a:t>
            </a:r>
            <a:r>
              <a:rPr lang="ar-SA" altLang="ar-IQ" b="1">
                <a:solidFill>
                  <a:srgbClr val="00B0F0"/>
                </a:solidFill>
                <a:latin typeface="Calibri" pitchFamily="34" charset="0"/>
              </a:rPr>
              <a:t>ا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لصفحة الرئيس</a:t>
            </a:r>
            <a:r>
              <a:rPr lang="ar-SA" altLang="ar-IQ" b="1">
                <a:solidFill>
                  <a:srgbClr val="00B0F0"/>
                </a:solidFill>
                <a:latin typeface="Calibri" pitchFamily="34" charset="0"/>
              </a:rPr>
              <a:t>ي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ة</a:t>
            </a:r>
            <a:r>
              <a:rPr lang="ar-SA" altLang="ar-IQ" b="1">
                <a:latin typeface="Calibri" pitchFamily="34" charset="0"/>
              </a:rPr>
              <a:t>)</a:t>
            </a:r>
            <a:r>
              <a:rPr lang="ar-YE" altLang="ar-IQ" b="1">
                <a:latin typeface="Calibri" pitchFamily="34" charset="0"/>
              </a:rPr>
              <a:t>, ليتم مباشرة تغيير نمط الخط.</a:t>
            </a:r>
            <a:endParaRPr lang="ar-SA" altLang="ar-IQ" b="1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3473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37288"/>
            <a:ext cx="8388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89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90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050"/>
            <a:ext cx="755650" cy="594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901" name="Picture 7" descr="Untitled-1 cop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1938" y="0"/>
            <a:ext cx="296227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دبوس زينة 5"/>
          <p:cNvSpPr/>
          <p:nvPr/>
        </p:nvSpPr>
        <p:spPr>
          <a:xfrm>
            <a:off x="5724525" y="1268413"/>
            <a:ext cx="3095625" cy="431800"/>
          </a:xfrm>
          <a:prstGeom prst="plaqu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000" dirty="0" err="1">
                <a:solidFill>
                  <a:srgbClr val="B80000"/>
                </a:solidFill>
                <a:latin typeface="Andalus" pitchFamily="2" charset="-78"/>
                <a:cs typeface="Andalus" pitchFamily="2" charset="-78"/>
              </a:rPr>
              <a:t>المرادفات</a:t>
            </a:r>
            <a:r>
              <a:rPr lang="ar-SA" sz="2000" dirty="0">
                <a:solidFill>
                  <a:srgbClr val="B80000"/>
                </a:solidFill>
                <a:latin typeface="Andalus" pitchFamily="2" charset="-78"/>
                <a:cs typeface="Andalus" pitchFamily="2" charset="-78"/>
              </a:rPr>
              <a:t> (</a:t>
            </a:r>
            <a:r>
              <a:rPr lang="en-US" sz="2000" dirty="0">
                <a:solidFill>
                  <a:srgbClr val="B80000"/>
                </a:solidFill>
                <a:latin typeface="Andalus" pitchFamily="2" charset="-78"/>
                <a:cs typeface="Andalus" pitchFamily="2" charset="-78"/>
              </a:rPr>
              <a:t>Synonyms</a:t>
            </a:r>
            <a:r>
              <a:rPr lang="ar-SA" sz="2000" dirty="0">
                <a:solidFill>
                  <a:srgbClr val="B80000"/>
                </a:solidFill>
                <a:latin typeface="Andalus" pitchFamily="2" charset="-78"/>
                <a:cs typeface="Andalus" pitchFamily="2" charset="-78"/>
              </a:rPr>
              <a:t>):</a:t>
            </a:r>
            <a:endParaRPr lang="ar-SA" sz="2500" dirty="0">
              <a:solidFill>
                <a:srgbClr val="B80000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7" name="دبوس زينة 6"/>
          <p:cNvSpPr/>
          <p:nvPr/>
        </p:nvSpPr>
        <p:spPr>
          <a:xfrm>
            <a:off x="1979613" y="333375"/>
            <a:ext cx="5761037" cy="719138"/>
          </a:xfrm>
          <a:prstGeom prst="plaqu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500" dirty="0">
                <a:solidFill>
                  <a:srgbClr val="B80000"/>
                </a:solidFill>
                <a:latin typeface="Andalus" pitchFamily="2" charset="-78"/>
                <a:cs typeface="Andalus" pitchFamily="2" charset="-78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500" dirty="0">
                <a:solidFill>
                  <a:srgbClr val="B80000"/>
                </a:solidFill>
                <a:latin typeface="Andalus" pitchFamily="2" charset="-78"/>
                <a:cs typeface="Andalus" pitchFamily="2" charset="-78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500" dirty="0">
                <a:solidFill>
                  <a:srgbClr val="B80000"/>
                </a:solidFill>
                <a:latin typeface="Andalus" pitchFamily="2" charset="-78"/>
                <a:cs typeface="Andalus" pitchFamily="2" charset="-78"/>
              </a:rPr>
              <a:t>الأدوات (المرادفات, الواصلة, التدقيق الإملائي والنحوي, خيارات البرنامج)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sz="2500" dirty="0">
              <a:solidFill>
                <a:srgbClr val="B80000"/>
              </a:solidFill>
              <a:latin typeface="Andalus" pitchFamily="2" charset="-78"/>
              <a:cs typeface="Andalus" pitchFamily="2" charset="-7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sz="2500" dirty="0">
              <a:solidFill>
                <a:srgbClr val="B80000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8" name="مضلع اثنا عشري 7"/>
          <p:cNvSpPr/>
          <p:nvPr/>
        </p:nvSpPr>
        <p:spPr>
          <a:xfrm>
            <a:off x="8027988" y="188913"/>
            <a:ext cx="792162" cy="792162"/>
          </a:xfrm>
          <a:prstGeom prst="dodec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500" dirty="0">
                <a:solidFill>
                  <a:srgbClr val="B80000"/>
                </a:solidFill>
                <a:latin typeface="Andalus" pitchFamily="2" charset="-78"/>
                <a:cs typeface="Andalus" pitchFamily="2" charset="-78"/>
              </a:rPr>
              <a:t>14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492375"/>
            <a:ext cx="292417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مستطيل 9"/>
          <p:cNvSpPr>
            <a:spLocks noChangeArrowheads="1"/>
          </p:cNvSpPr>
          <p:nvPr/>
        </p:nvSpPr>
        <p:spPr bwMode="auto">
          <a:xfrm>
            <a:off x="1763713" y="1844675"/>
            <a:ext cx="6985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Low" eaLnBrk="1" hangingPunct="1"/>
            <a:r>
              <a:rPr lang="ar-YE" altLang="ar-IQ" b="1">
                <a:latin typeface="Calibri" pitchFamily="34" charset="0"/>
              </a:rPr>
              <a:t>هي عن كلمات مختلفة تحمل نفس المعنى مثل(طالب, تلميذ, دارس,...), ويتيح البرنامج إمكانية إيجاد المرادف  للكلمة مع إمكانية الاستبدال , 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وذلك ب</a:t>
            </a:r>
            <a:r>
              <a:rPr lang="ar-SA" altLang="ar-IQ" b="1">
                <a:solidFill>
                  <a:srgbClr val="00B0F0"/>
                </a:solidFill>
                <a:latin typeface="Calibri" pitchFamily="34" charset="0"/>
              </a:rPr>
              <a:t>ا</a:t>
            </a:r>
            <a:r>
              <a:rPr lang="ar-YE" altLang="ar-IQ" b="1">
                <a:solidFill>
                  <a:srgbClr val="00B0F0"/>
                </a:solidFill>
                <a:latin typeface="Calibri" pitchFamily="34" charset="0"/>
              </a:rPr>
              <a:t>تباع الخطوات التالية:</a:t>
            </a:r>
          </a:p>
        </p:txBody>
      </p:sp>
      <p:sp>
        <p:nvSpPr>
          <p:cNvPr id="11" name="مستطيل 10"/>
          <p:cNvSpPr>
            <a:spLocks noChangeArrowheads="1"/>
          </p:cNvSpPr>
          <p:nvPr/>
        </p:nvSpPr>
        <p:spPr bwMode="auto">
          <a:xfrm>
            <a:off x="3924300" y="2781300"/>
            <a:ext cx="45720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ar-SA" altLang="ar-IQ" b="1">
                <a:latin typeface="Calibri" pitchFamily="34" charset="0"/>
              </a:rPr>
              <a:t>1</a:t>
            </a:r>
            <a:r>
              <a:rPr lang="ar-YE" altLang="ar-IQ" b="1">
                <a:latin typeface="Calibri" pitchFamily="34" charset="0"/>
              </a:rPr>
              <a:t>.انقر بزر الفأرة الأيمن على الكلمة المطلوب عرض مرادفاتها لتظهر قائمة خيارات.</a:t>
            </a:r>
          </a:p>
          <a:p>
            <a:pPr eaLnBrk="1" hangingPunct="1"/>
            <a:endParaRPr lang="ar-YE" altLang="ar-IQ" b="1">
              <a:latin typeface="Calibri" pitchFamily="34" charset="0"/>
            </a:endParaRPr>
          </a:p>
          <a:p>
            <a:pPr eaLnBrk="1" hangingPunct="1"/>
            <a:r>
              <a:rPr lang="ar-YE" altLang="ar-IQ" b="1">
                <a:latin typeface="Calibri" pitchFamily="34" charset="0"/>
              </a:rPr>
              <a:t>2.انقر على خيار مرادفات لتظهر مرادفات الكلمة.</a:t>
            </a:r>
          </a:p>
          <a:p>
            <a:pPr eaLnBrk="1" hangingPunct="1"/>
            <a:endParaRPr lang="ar-YE" altLang="ar-IQ" b="1">
              <a:latin typeface="Calibri" pitchFamily="34" charset="0"/>
            </a:endParaRPr>
          </a:p>
          <a:p>
            <a:pPr eaLnBrk="1" hangingPunct="1"/>
            <a:r>
              <a:rPr lang="ar-YE" altLang="ar-IQ" b="1">
                <a:latin typeface="Calibri" pitchFamily="34" charset="0"/>
              </a:rPr>
              <a:t>3.انقر على الخيار الأنسب ليتم الاستبدال مباشرة. </a:t>
            </a:r>
            <a:endParaRPr lang="ar-SA" altLang="ar-IQ" b="1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6122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0</TotalTime>
  <Words>992</Words>
  <Application>Microsoft Office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Foundry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shaymaa</dc:creator>
  <cp:lastModifiedBy>shaymaa</cp:lastModifiedBy>
  <cp:revision>1</cp:revision>
  <dcterms:created xsi:type="dcterms:W3CDTF">2006-08-16T00:00:00Z</dcterms:created>
  <dcterms:modified xsi:type="dcterms:W3CDTF">2019-02-18T06:22:46Z</dcterms:modified>
</cp:coreProperties>
</file>