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512"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5/7/2019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349375"/>
            <a:ext cx="7772400" cy="1470025"/>
          </a:xfrm>
        </p:spPr>
        <p:txBody>
          <a:bodyPr>
            <a:normAutofit fontScale="90000"/>
          </a:bodyPr>
          <a:lstStyle/>
          <a:p>
            <a:pPr algn="ctr"/>
            <a:r>
              <a:rPr lang="ar-IQ" b="1" dirty="0" smtClean="0"/>
              <a:t>الفقه القضائي للقاضي شويبيل في احكام وفتاوى محكمة العدل الدولية</a:t>
            </a:r>
            <a:r>
              <a:rPr lang="en-US" dirty="0" smtClean="0"/>
              <a:t/>
            </a:r>
            <a:br>
              <a:rPr lang="en-US" dirty="0" smtClean="0"/>
            </a:br>
            <a:endParaRPr lang="ar-IQ" dirty="0"/>
          </a:p>
        </p:txBody>
      </p:sp>
      <p:sp>
        <p:nvSpPr>
          <p:cNvPr id="3" name="Subtitle 2"/>
          <p:cNvSpPr>
            <a:spLocks noGrp="1"/>
          </p:cNvSpPr>
          <p:nvPr>
            <p:ph type="subTitle" idx="1"/>
          </p:nvPr>
        </p:nvSpPr>
        <p:spPr>
          <a:xfrm>
            <a:off x="1905000" y="2743200"/>
            <a:ext cx="6400800" cy="1752600"/>
          </a:xfrm>
        </p:spPr>
        <p:txBody>
          <a:bodyPr>
            <a:normAutofit/>
          </a:bodyPr>
          <a:lstStyle/>
          <a:p>
            <a:pPr algn="ctr"/>
            <a:r>
              <a:rPr lang="en-US" b="1" dirty="0" smtClean="0">
                <a:solidFill>
                  <a:schemeClr val="tx1"/>
                </a:solidFill>
              </a:rPr>
              <a:t>Jurisprudence of Judge </a:t>
            </a:r>
            <a:r>
              <a:rPr lang="en-US" b="1" dirty="0" err="1" smtClean="0">
                <a:solidFill>
                  <a:schemeClr val="tx1"/>
                </a:solidFill>
              </a:rPr>
              <a:t>Schwebel</a:t>
            </a:r>
            <a:r>
              <a:rPr lang="en-US" b="1" dirty="0" smtClean="0">
                <a:solidFill>
                  <a:schemeClr val="tx1"/>
                </a:solidFill>
              </a:rPr>
              <a:t> in the judgments and advisory opinions of the International court of justice</a:t>
            </a:r>
          </a:p>
          <a:p>
            <a:pPr algn="ctr"/>
            <a:endParaRPr lang="ar-IQ" b="1" dirty="0">
              <a:solidFill>
                <a:schemeClr val="tx1"/>
              </a:solidFill>
            </a:endParaRPr>
          </a:p>
        </p:txBody>
      </p:sp>
      <p:sp>
        <p:nvSpPr>
          <p:cNvPr id="14337" name="Rectangle 1"/>
          <p:cNvSpPr>
            <a:spLocks noChangeArrowheads="1"/>
          </p:cNvSpPr>
          <p:nvPr/>
        </p:nvSpPr>
        <p:spPr bwMode="auto">
          <a:xfrm>
            <a:off x="6705600" y="4810780"/>
            <a:ext cx="2057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IQ"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د. حيدر ادهم الطائي</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كلية الحقوق بجامعة النهرين</a:t>
            </a:r>
            <a:endParaRPr kumimoji="0" lang="ar-IQ"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14338" name="Rectangle 2"/>
          <p:cNvSpPr>
            <a:spLocks noChangeArrowheads="1"/>
          </p:cNvSpPr>
          <p:nvPr/>
        </p:nvSpPr>
        <p:spPr bwMode="auto">
          <a:xfrm>
            <a:off x="1066800" y="4800600"/>
            <a:ext cx="2057400"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Haider</a:t>
            </a:r>
            <a:r>
              <a:rPr kumimoji="0" lang="en-US"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16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Adham</a:t>
            </a:r>
            <a:r>
              <a:rPr kumimoji="0" lang="en-US"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en-US" sz="1600" b="1" i="0" u="none" strike="noStrike" cap="none" normalizeH="0" baseline="0" dirty="0" err="1" smtClean="0">
                <a:ln>
                  <a:noFill/>
                </a:ln>
                <a:solidFill>
                  <a:schemeClr val="tx1"/>
                </a:solidFill>
                <a:effectLst/>
                <a:latin typeface="Calibri" pitchFamily="34" charset="0"/>
                <a:ea typeface="Calibri" pitchFamily="34" charset="0"/>
                <a:cs typeface="Arial" pitchFamily="34" charset="0"/>
              </a:rPr>
              <a:t>Altaie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90688" cy="6629400"/>
          </a:xfrm>
        </p:spPr>
        <p:txBody>
          <a:bodyPr>
            <a:noAutofit/>
          </a:bodyPr>
          <a:lstStyle/>
          <a:p>
            <a:pPr marL="0" indent="82550" algn="just"/>
            <a:r>
              <a:rPr lang="ar-IQ" sz="1500" dirty="0" smtClean="0"/>
              <a:t>الخصوص لأن تنقض أو تقوض قرارات مجلس الأمن, الذي يقرر ان كان ثمة تهديد للسلم أم لا, وما هي التدابير التي يجب اتخاذها لمعالجة هذا التهديد. وقد تنصلت المحكمة أكثر من مرة من سلطة اجراء مراجعة قضائية. وليس في أحكام الميثاق أي تأييد كان لمثل هذه الصلاحية. بل هي تفيد بعكس ذلك لأنه اذا كان للمحكمة سلطة نقض قرارات المجلس فانها ستكون هي, لا المجلس, التي تمارس السلطة المتصرفة, ومن ثم السلطة العليا في مجال أعطى فيه الميثاق السلطة العليا للمجلس. تبين أحكام الميثاق وتأريخ صياغته ان المجلس خاضع لحكم القانون, وانه في الوقت نفسه لديه صلاحية للانتقاص من القانون الدولي اذا استدعى ذلك صون السلم الدولي. </a:t>
            </a:r>
            <a:r>
              <a:rPr lang="ar-IQ" sz="1500" b="1" dirty="0" smtClean="0"/>
              <a:t>ولا يستتبع كون المجلس خاضعا للقانون الدولي وكون المحكمة الجهاز القضائي الرئيسي للأمم المتحدة ان المحكمة مفوضة بضمان كون قرارات المجلس متمشية مع القانون.</a:t>
            </a:r>
            <a:r>
              <a:rPr lang="ar-IQ" sz="1500" dirty="0" smtClean="0"/>
              <a:t> ففي كثير من النظم القانونية لا يعني خضوع أعمال جهاز ما للقانون أبدا خضوع شرعية أعمال ذلك الجهاز للمراجعة القضائية. ويشير مغزى المناقشات التي دارت في سان فرانسيسكو الى نية صائغي الميثاق في عدم اعطاء المحكمة سلطة المراجعة القضائية. وان تلبيس نظام الميثاق سلطة مراجعة قضائية لن يكون تطويرا وانما خروجا لا تبرره أحكام الميثاق ولا القانون الدولي العرفي ولا المبادئ العامة للقانون. ويستتبع ذلك اصدار المحكمة حكما على طرف غائب, وهو مجلس الأمن, خلافا لمبادئ القانون الأساسية ويمكن أن تثير سؤالا هو: هل تقرير المحكمة أن المجلس تجاوز سلطته هو أيضا تجاوز لسلطتها هي نفسها)</a:t>
            </a:r>
            <a:r>
              <a:rPr lang="ar-IQ" sz="1500" baseline="30000" dirty="0" smtClean="0"/>
              <a:t> </a:t>
            </a:r>
            <a:endParaRPr lang="en-US" sz="1500" dirty="0" smtClean="0"/>
          </a:p>
          <a:p>
            <a:pPr marL="0" indent="82550" algn="just"/>
            <a:r>
              <a:rPr lang="ar-IQ" sz="1500" dirty="0" smtClean="0"/>
              <a:t>5.في الفتوى الشهيرة الصادرة عن المحكمة بتأريخ 8 تموز 1996 والمتعلقة بمشروعية استخدام دولة ما للأسلحة النووية في نزاع مسلح, فان القاضي شويبيل ورغم موافقته على الكثير مما تبنته الفتوى من توجهات ذهب باتجاه اخر خالف فيه الفتوى نظرا لاختلافه الجوهري مع استنتاجها الرئيسي في منطوقها, وملخص ذلك أن المحكمة ليس في وسعها أن تصل الى نتيجة حاسمة بخصوص فيما اذا كان التهديد باستخدام الأسلحة النووية أو التهديد بذلك مشروعا أوغير مشروع في ظرف أقصى من ظروف الدفاع عن النفس يكون فيه بقاء الدولة ذاته معرضا لخطر حقيقي, وبالنتيجة خلصت المحكمة في هذه الفتوى أن لا رأي لها بخصوص مشروعية استخدام الأسلحة النووية أو التهديد باستخدامها, كما أن القانون الدولي ليس لديه رأي محدد حول هذا الموضوع, وبالتالي ليس لدى المحكمة ما يقال, ويستطرد شويبيل قائلا:(......وحين يتعلق الأمر بالمصالح العليا للدول تنبذ المحكمة ما تحقق من تقدم قانوني في القرن العشرين, وتضع جانبا أحكام ميثاق الأمم المتحدة التي تشكل المحكمة  فيها الهيئة القضائية الرئيسية وتعلن بعبارات تعبق بسياسة الأمر الواقع حيرتها أزاء أهم أحكام القانون الدولي الحديث. واذا كان هذا هو قرار المحكمة النهائي فانه كان من الأفضل لها أن تستند الى سلطتها التقديرية التي لا ريب فيها وألا تصدر أي فتوى اطلاقا). ان عدم حسم المسألة من جانب المحكمة لم يكن قرارا صائبا ولا متفقا مع نظامها الأساسي ولا مع سوابقها, ولا مع الأحداث التي برهنت على مشروعية التهديد بالأسلحة النووية أو استخدامها بالظروف القصوى, ومع ان مبادئ القانون الدولي الانساني تنظم استخدام الأسلحة النووية, مع ملاحظة الصعوبة البالغة في التوفيق بين استخدام الأسلحة النووية وتطبيق تلك المبادئ فان ذلك لا يعني ان استخدام الأسلحة النووية سيتعارض بالضرورة وفي الظروف كافة مع هذه المبادئ, ولكن لا يمكن القبول بمشروعية استخدام الأسلحة النووية على نطاق من شأنه – أو في استطاعته – أن يسفر عن موت ملايين كثيرة في جحيم لا تمييز فيه بواسطة سقاطة "الة" بعيدة المدى..... </a:t>
            </a:r>
            <a:endParaRPr lang="ar-IQ" sz="1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28600"/>
            <a:ext cx="7790688" cy="6400800"/>
          </a:xfrm>
        </p:spPr>
        <p:txBody>
          <a:bodyPr>
            <a:normAutofit fontScale="85000" lnSpcReduction="10000"/>
          </a:bodyPr>
          <a:lstStyle/>
          <a:p>
            <a:pPr algn="just">
              <a:lnSpc>
                <a:spcPct val="200000"/>
              </a:lnSpc>
            </a:pPr>
            <a:r>
              <a:rPr lang="ar-IQ" sz="1700" dirty="0" smtClean="0"/>
              <a:t>ويجعل قسما كبيرا من الكرة الأرضية أو الكرة الأرضية كلها غير صالحة للسكن, والحقيقة ان الاستنتاج الذي توصلت اليه المحكمة ومضمونه ان التهديد بالأسلحة النووية يعتبر على وجه العموم مخالفا لقواعد القانون الدولي المطبقة في النزاعات المسلحة هو استنتاج معقول حسب رأي شويبيل , الذي يضيف:(وتمثل القضية ككل توترا لا مثيل له بين ممارسات الدول والمبدأ القانوني: فممارسة الدول تبين ان الدول تقوم بصنع ونشر الأسلحة النووية منذ نحو خمسين سنة, وان خطر امكانية الاستخدام – الردع – يلازم ذلك النشر, وان المجتمع الدولي بدلا من أن يجرم التهديد باستخدام الأسلحة النووية أو استخدامها في كافة الظروف, سلم في الواقع أو لفظا بأنه يجوز في ظروف معينة استخدام الأسلحة النووية أو التهديد باستخدامها, وممارسة الدول هذه لا يمكن أن تعد ممارسة صادرة عن معارض وحيد وغير رئيسي نشط, لكنها ممارسة الأعضاء الدائميين في مجلس الأمن بتأييد من عدد كبيرمن الدول الأخرى ذات الوزن, والتي تشكل معا معظم القوة في العالم وعدد كبير من سكانه. ان معاهدة عدم انتشار الأسلحة النووية والضمانات السلبية والايجابية التي قبلت من جانب مجلس الأمن تظهر قبول المجتمع الدولي للتهديد بالأسلحة النووية أو استخدامها في ظروف معينة, كما يستفاد من معاهدات نووية أخرى أن الأسلحة النووية غير محظورة بصورة شاملة لا بموجب المعاهدات ولا طبقا لقواعد العرف الدولي, كما أن قرارات الجمعية العامة لا تصنع القانون أو تعلن عن القانون الدولي القائم, وان تكرار الجمعية العامة لقراراتها عندما تواجه معارضة مستمرة ومهمة, علامة على عدم الفعالية في تكوين القانون وفي احداث أثر عملي. </a:t>
            </a:r>
            <a:endParaRPr lang="en-US" sz="1700" dirty="0" smtClean="0"/>
          </a:p>
          <a:p>
            <a:pPr algn="just"/>
            <a:r>
              <a:rPr lang="ar-SA" dirty="0" smtClean="0"/>
              <a:t> </a:t>
            </a:r>
            <a:endParaRPr lang="en-US"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pPr algn="ctr" rtl="1"/>
            <a:r>
              <a:rPr lang="ar-IQ" b="1" dirty="0" smtClean="0"/>
              <a:t>"ملخص"</a:t>
            </a:r>
            <a:endParaRPr lang="en-US" dirty="0" smtClean="0"/>
          </a:p>
          <a:p>
            <a:pPr algn="just" rtl="1"/>
            <a:r>
              <a:rPr lang="ar-IQ" dirty="0" smtClean="0"/>
              <a:t>يعد القاضي الامريكي شويبيل من القضاة الذين عبروا عن اراء قانونية عكست بشكل او باخر اتجاهات النزعة الواقعية في القانون الدولي العام من خلال ما الحقه من اراء بالاحكام التي صدرت عن محكمة العدل الدولية فضلا عن اراءها الاستشارية خلال فترة عمله فيها, والحقيقة ان مثل هذه الاراء القضائية لعموم قضاة المحكمة يمكن لها ان تعد مصدرا من مصادر القانون الدولي العام على اعتبار انها تعد مفاهيما قانونية لكبار الفقهاء والمؤلفين, وذلك طبقا للمادة (38/1/د) من النظام الاساسي لمحكمة العدل الدولية بل انها قد تتجاوز الاهمية المذكورة لانها تزاوج بين الاعتبارات النظرية والاعتبارات العملية عند التعبير عنها, كما انها في ذات الوقت تعكس اصول الثقافة القانونية التي ينتمي اليها القاضي ويؤمن بتوجهاتها مما يعطي موضوع البحث اهمية علمية مضاعفة نظرا لما تحظى به المؤسسات القضائية من احترام كبير بحيث يمكن ان نطرح مجموعة من الاسئلة تتعلق بمدى امكانية الربط بين الجهود القضائية المعبر عنها من خلال قرارات محكمة العدل الدولية وارائها الاستشارية فضلا عن اراء القضاة الملحقة وبين مضمون فكرة السوابق القضائية بصيغتها غير الرسمية ان صح التعبير.</a:t>
            </a:r>
            <a:endParaRPr lang="en-US" dirty="0" smtClean="0"/>
          </a:p>
          <a:p>
            <a:pPr algn="just"/>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r>
              <a:rPr lang="ar-IQ" b="1" dirty="0" smtClean="0"/>
              <a:t> </a:t>
            </a:r>
            <a:endParaRPr lang="en-US" dirty="0" smtClean="0"/>
          </a:p>
          <a:p>
            <a:pPr algn="ctr"/>
            <a:r>
              <a:rPr lang="en-US" b="1" dirty="0" smtClean="0"/>
              <a:t>Abstract"</a:t>
            </a:r>
            <a:r>
              <a:rPr lang="ar-IQ" b="1" dirty="0" smtClean="0"/>
              <a:t>"</a:t>
            </a:r>
            <a:endParaRPr lang="en-US" dirty="0" smtClean="0"/>
          </a:p>
          <a:p>
            <a:pPr algn="just" rtl="0"/>
            <a:r>
              <a:rPr lang="en-US" dirty="0" smtClean="0"/>
              <a:t>The American judge </a:t>
            </a:r>
            <a:r>
              <a:rPr lang="en-US" dirty="0" err="1" smtClean="0"/>
              <a:t>Schweibel</a:t>
            </a:r>
            <a:r>
              <a:rPr lang="en-US" dirty="0" smtClean="0"/>
              <a:t> expressed legal opinions that reflected in one way or another the realist </a:t>
            </a:r>
            <a:r>
              <a:rPr lang="en-US" dirty="0" err="1" smtClean="0"/>
              <a:t>theorys</a:t>
            </a:r>
            <a:r>
              <a:rPr lang="en-US" dirty="0" smtClean="0"/>
              <a:t> of international law  through the opinions expressed by the judgments </a:t>
            </a:r>
            <a:r>
              <a:rPr lang="en-US" dirty="0" err="1" smtClean="0"/>
              <a:t>issud</a:t>
            </a:r>
            <a:r>
              <a:rPr lang="en-US" dirty="0" smtClean="0"/>
              <a:t> by the international court of justice in additional to the advisory opinions during his tenure. Such opinions, which the judges of the court are keen to express, can be considered as </a:t>
            </a:r>
            <a:r>
              <a:rPr lang="en-US" dirty="0" err="1" smtClean="0"/>
              <a:t>asource</a:t>
            </a:r>
            <a:r>
              <a:rPr lang="en-US" dirty="0" smtClean="0"/>
              <a:t> of public international law. They represent legal concepts of the great writers of public law . in accordance with article (38/1/d) of the statute of the international court of justice, but these attached views go beyond the theoretical concepts and the conditions of reality together when presented and at the same </a:t>
            </a:r>
            <a:r>
              <a:rPr lang="en-US" dirty="0" err="1" smtClean="0"/>
              <a:t>tim</a:t>
            </a:r>
            <a:r>
              <a:rPr lang="en-US" dirty="0" smtClean="0"/>
              <a:t> reflect the </a:t>
            </a:r>
            <a:r>
              <a:rPr lang="en-US" dirty="0" err="1" smtClean="0"/>
              <a:t>origions</a:t>
            </a:r>
            <a:r>
              <a:rPr lang="en-US" dirty="0" smtClean="0"/>
              <a:t> of the legal culture to which the judge belongs and believes in their orientations because of the great respect enjoyed by the judicial institutions so that we can ask arrange of questions concerning the extent to which the judicial efforts expressed by the court can be linked to the advisory opinions and judgments, in addition to the opinions of the judges attached to the content of the case law,  our use of this term is correct.</a:t>
            </a:r>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IQ" b="1" dirty="0" smtClean="0"/>
              <a:t> </a:t>
            </a:r>
            <a:endParaRPr lang="en-US" dirty="0" smtClean="0"/>
          </a:p>
          <a:p>
            <a:pPr algn="ctr"/>
            <a:r>
              <a:rPr lang="ar-IQ" b="1" dirty="0" smtClean="0"/>
              <a:t>"الخطة المعتمدة في معالجة موضوع البحث"</a:t>
            </a:r>
            <a:endParaRPr lang="en-US" dirty="0" smtClean="0"/>
          </a:p>
          <a:p>
            <a:r>
              <a:rPr lang="ar-IQ" b="1" dirty="0" smtClean="0"/>
              <a:t> </a:t>
            </a:r>
            <a:endParaRPr lang="en-US" dirty="0" smtClean="0"/>
          </a:p>
          <a:p>
            <a:pPr algn="just"/>
            <a:r>
              <a:rPr lang="ar-IQ" dirty="0" smtClean="0"/>
              <a:t>المبحث الأول:الأراء التي تصدر عن قضاة محكمة العدل الدولية وقيمتها القانونية</a:t>
            </a:r>
            <a:endParaRPr lang="en-US" dirty="0" smtClean="0"/>
          </a:p>
          <a:p>
            <a:pPr algn="just"/>
            <a:r>
              <a:rPr lang="ar-IQ" dirty="0" smtClean="0"/>
              <a:t>المطلب الأول:الأراء التي تصدر عن قضاة المحكمة في ضوء نظامها الأساسي وقواعد الاجراءات</a:t>
            </a:r>
            <a:endParaRPr lang="en-US" dirty="0" smtClean="0"/>
          </a:p>
          <a:p>
            <a:pPr algn="just"/>
            <a:r>
              <a:rPr lang="ar-IQ" dirty="0" smtClean="0"/>
              <a:t>المطلب الثاني:القيمة القانونية للأراء الصادرة عن قضاة المحكمة في ضوء فكرة السوابق القضائية</a:t>
            </a:r>
            <a:endParaRPr lang="en-US" dirty="0" smtClean="0"/>
          </a:p>
          <a:p>
            <a:pPr algn="just"/>
            <a:r>
              <a:rPr lang="ar-IQ" dirty="0" smtClean="0"/>
              <a:t>المبحث الثاني:بعض أراء القاضي شويبيل الملحقة بأحكام المحكمة وأرائها الاستشارية</a:t>
            </a:r>
            <a:endParaRPr lang="en-US" dirty="0" smtClean="0"/>
          </a:p>
          <a:p>
            <a:pPr algn="just"/>
            <a:r>
              <a:rPr lang="ar-IQ" dirty="0" smtClean="0"/>
              <a:t>المطلب الأول:أراء القاضي شويبيل الملحقة بأحكام المحكمة</a:t>
            </a:r>
            <a:endParaRPr lang="en-US" dirty="0" smtClean="0"/>
          </a:p>
          <a:p>
            <a:pPr algn="just"/>
            <a:r>
              <a:rPr lang="ar-IQ" dirty="0" smtClean="0"/>
              <a:t>المطلب الثاني:أراء القاضي شويبيل الملحقة بالأراء الاستشارية للمحكمة</a:t>
            </a:r>
            <a:endParaRPr lang="en-US" dirty="0" smtClean="0"/>
          </a:p>
          <a:p>
            <a:pPr algn="just"/>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55000" lnSpcReduction="20000"/>
          </a:bodyPr>
          <a:lstStyle/>
          <a:p>
            <a:pPr algn="ctr"/>
            <a:r>
              <a:rPr lang="ar-IQ" b="1" dirty="0" smtClean="0"/>
              <a:t>أولا:الاراء التي تصدر عن قضاة المحكمة في ضوء نظامها الاساسي وقواعد الاجراءات المعتمدة في العام 1978 والمعدلة في العام 2000</a:t>
            </a:r>
            <a:endParaRPr lang="en-US" dirty="0" smtClean="0"/>
          </a:p>
          <a:p>
            <a:pPr algn="just"/>
            <a:r>
              <a:rPr lang="ar-IQ" b="1" dirty="0" smtClean="0"/>
              <a:t> </a:t>
            </a:r>
            <a:endParaRPr lang="en-US" dirty="0" smtClean="0"/>
          </a:p>
          <a:p>
            <a:pPr algn="just"/>
            <a:r>
              <a:rPr lang="ar-IQ" dirty="0" smtClean="0"/>
              <a:t>1.تتمثل اهمية الاراء التي تصدر عن قضاة محكمة العدل الدولية في كونها تعكس المثال الحي الذي يمكن ان يعبر عن مفهوم مذاهب كبار المؤلفين في القانون العام من مختلف الامم (المادة 38/1/د) من النظام الاساسي للمحكمة حيث تعد هذه الاراء مصدرا احتياطيا مع مراعاة احكام المادة (59) من النظام الاساسي</a:t>
            </a:r>
            <a:endParaRPr lang="en-US" dirty="0" smtClean="0"/>
          </a:p>
          <a:p>
            <a:pPr algn="just"/>
            <a:r>
              <a:rPr lang="ar-IQ" dirty="0" smtClean="0"/>
              <a:t>2.المادة (57) من النظام الاساسي للمحكمة تمنح كل قاضي الحق في ان يصدر بيانا مستقلا برايه الخاص, ونصها الاتي (اذا لم يكن الحكم صادرا كله او بعضه باجماع القضاة فمن حق كل قاضي ان يصدر بيانا مستقلا برايه الخاص)</a:t>
            </a:r>
            <a:endParaRPr lang="en-US" dirty="0" smtClean="0"/>
          </a:p>
          <a:p>
            <a:pPr algn="just"/>
            <a:r>
              <a:rPr lang="ar-IQ" dirty="0" smtClean="0"/>
              <a:t>3.اهمية معرفة اراء القضاة سبق وان عبر عنه الفقيه الفرنسي "هنري كابيتان" في تقيمه لدور القاضي وعلاقته بالنصوص, فهو يرى ان فهم القانون واستيعاب نصوصه هدف لا يتحقق من خلال النظر للقانون كمخلوق جامد في وضع السكون, وانما من المهم فهمه وهو في حالة الحركة, وهو الدور الذي يبرز القاضي فيه</a:t>
            </a:r>
            <a:endParaRPr lang="en-US" dirty="0" smtClean="0"/>
          </a:p>
          <a:p>
            <a:pPr algn="just"/>
            <a:r>
              <a:rPr lang="ar-IQ" dirty="0" smtClean="0"/>
              <a:t>4.المادة (95/2) من قواعد اجراءات المحكمة المعتمدة عام 1978 والمعدلة عام 2000 منحت القضاة في المحكمة عند قيام رغبة احدهم في ذلك بالحاق راي انفرادي بالحكم سواء اختلف مع الاغلبية او لم يختلف معهم عن طريق اعلان, ويمكن اللجوء لذلك عند اصدار اوامر من المحكمة, فالاعلان غير مسبب في حين يكون الراي الانفرادي مسببا</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0"/>
            <a:ext cx="8305800" cy="8839200"/>
          </a:xfrm>
        </p:spPr>
        <p:txBody>
          <a:bodyPr>
            <a:noAutofit/>
          </a:bodyPr>
          <a:lstStyle/>
          <a:p>
            <a:pPr algn="ctr"/>
            <a:r>
              <a:rPr lang="ar-IQ" sz="1500" b="1" dirty="0" smtClean="0"/>
              <a:t>ثانيا:القيمة القانونية للاراء الصادرة عن قضاة المحكمة في ضوء فكرة السوابق القضائية</a:t>
            </a:r>
            <a:endParaRPr lang="en-US" sz="1500" dirty="0" smtClean="0"/>
          </a:p>
          <a:p>
            <a:pPr algn="just"/>
            <a:r>
              <a:rPr lang="ar-IQ" sz="1500" b="1" dirty="0" smtClean="0"/>
              <a:t> </a:t>
            </a:r>
            <a:endParaRPr lang="en-US" sz="1500" dirty="0" smtClean="0"/>
          </a:p>
          <a:p>
            <a:pPr algn="just"/>
            <a:r>
              <a:rPr lang="ar-IQ" sz="1500" dirty="0" smtClean="0"/>
              <a:t>1.تعرف فكرة السوابق القضائية باعتبارها حكم او قرار صادر عن محكمة يستدل به كنموذج لتاسيس حكم في قضية مشابهة او مسالة قانونية مشابهة بالطريقة ذاتها, ويعود تاريخ العمل بفكرة </a:t>
            </a:r>
            <a:r>
              <a:rPr lang="ar-IQ" sz="1500" b="1" dirty="0" smtClean="0"/>
              <a:t>السوابق القضائية الملزمة</a:t>
            </a:r>
            <a:r>
              <a:rPr lang="ar-IQ" sz="1500" dirty="0" smtClean="0"/>
              <a:t> الى العام 1898  عندما اخذ بها مجلس اللوردات الانكليزي في قضية شركة ترام لندن والمجلس البلدي للمدينة المذكورة"يوجد تباين في تحديد تاريخ العمل بهذه الفكرة على مستوى الفقه الانكليزي" ودعم استقرار هذه الفكرة اعتداد القضاة بارائهم ودورهم الوظيفي فضلا عن رغبتهم بتكريس وقوف السلطة القضائية على قدم المساواة مع السلطتين التشريعية والتنفيذية الا ان الاخذ بفكرة السوابق القضائية قد خفت في النظام القانوني الانكليزي ابتداء من العام 1966 بعد صدور حكم من مجلس اللوردات.</a:t>
            </a:r>
            <a:endParaRPr lang="en-US" sz="1500" dirty="0" smtClean="0"/>
          </a:p>
          <a:p>
            <a:pPr algn="just"/>
            <a:r>
              <a:rPr lang="ar-IQ" sz="1500" dirty="0" smtClean="0"/>
              <a:t>النوع الاخر من السوابق القضائية يطلق عليه </a:t>
            </a:r>
            <a:r>
              <a:rPr lang="ar-IQ" sz="1500" b="1" dirty="0" smtClean="0"/>
              <a:t>"السوابق القضائية الهادية او المرشدة</a:t>
            </a:r>
            <a:r>
              <a:rPr lang="ar-IQ" sz="1500" dirty="0" smtClean="0"/>
              <a:t>", وهي سوابق غير ملزمة, وانما لها قوة ادبية وقوة تاثيرها تعتمد على قبول القضاة لها وفقا لكل دعوى على حدة. </a:t>
            </a:r>
            <a:endParaRPr lang="en-US" sz="1500" dirty="0" smtClean="0"/>
          </a:p>
          <a:p>
            <a:pPr algn="just"/>
            <a:r>
              <a:rPr lang="ar-IQ" sz="1500" dirty="0" smtClean="0"/>
              <a:t>2.ترتب على الأخذ بفكرة الأراء الفردية والمخالفة في نطاق عمل المحكمة الدائمة للعدل الدولي, ومحكمة العدل الدولية أن خرجت الى الوجود ثروة فقهية بنكهة قضائية ساهمت في اثراء العديد من الجوانب القانونية في موضوع الأراء التي صدرت عن قضاة المحكمة ويزداد احساسنا بهذه الثروة قيمة اذا ادركنا أن المحكمة الدائمة للعدل الدولي أصدرت (37) حكما كان ثلاثة منها فقط باجماع أراء القضاة, وكان أحد هذه الأحكام متعلق بدفع دولي, في حين صدر الحكمين الأخرين في غرفة مشورة وباجراءات مختصرة أي أن مجموع العشرين حكما الصادرة في قضايا ذات طابع موضوعي لم يقدر لواحد منها أن يصدر باجماع أراء قضاة المحكمة.</a:t>
            </a:r>
            <a:endParaRPr lang="en-US" sz="1500" dirty="0" smtClean="0"/>
          </a:p>
          <a:p>
            <a:pPr algn="just"/>
            <a:r>
              <a:rPr lang="ar-IQ" sz="1500" dirty="0" smtClean="0"/>
              <a:t>3.من الصعب القول ان الأحكام الصادرة عن محكمة العدل الدولية تعد سابقة قضائية بنفس المدلول الانكليزي, ولكن مما لا شك فيه أن الأراء التي تتضمنها الأحكام تتمتع بقيمة عالية, وغالبا ما يشار اليها باعتبارها مقررة لقواعد القانون الدولي,</a:t>
            </a:r>
            <a:r>
              <a:rPr lang="ar-IQ" sz="1500" baseline="30000" dirty="0" smtClean="0"/>
              <a:t> </a:t>
            </a:r>
            <a:r>
              <a:rPr lang="ar-IQ" sz="1500" dirty="0" smtClean="0"/>
              <a:t>والاتجاه المذكور يجري تأكيده من جانب ثلة من الفقه الدولي التي اشارت الى ان:(السوابق القضائية لا يمكن أن تجد لها تطبيقا بالنسبة لقرارات محكمة العدل الدولية, فالقرارات القضائية عموما تصنف على اعتبارها مصادر مساعدة, وهو وصف يعكس مقاومة الدول لمنح المحاكم – وبشكل خاص محكمة العدل الدولية – دور الصانع للقانون, ان القرارات القضائية من المفترض انها تعلن عن القانون الموضوع من جانب الدول بصيغة قواعد اتفاقية وعرفية..........ان قرارات محكمة العدل الدولية كافة ينظر اليها من جانب المحامين الدوليين باعتبارها سلطة ذات مصداقية عالية في الاقناع  بخصوص وجود القانون الدولي) </a:t>
            </a:r>
            <a:endParaRPr lang="en-US" sz="1500" dirty="0" smtClean="0"/>
          </a:p>
          <a:p>
            <a:pPr algn="just"/>
            <a:r>
              <a:rPr lang="ar-IQ" sz="1500" dirty="0" smtClean="0"/>
              <a:t>4.ينتهي القاضي محمد البجاوي رئيس محكمة العدل الدولية السابق الى النتيجة ذاتها حيث يشير الى ضرورة عدم النظر الى أحكام المحاكم الدولية باعتبارها تمثل سوابق قضائية ملزمة, وذلك ما يمكن أن نستنتجه من بيانه "اعلانه" الملحق بفتوى المحكمة الصادرة بتأريخ 8 تموز 1998 </a:t>
            </a:r>
            <a:endParaRPr lang="ar-IQ" sz="15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81000"/>
            <a:ext cx="7498080" cy="5867400"/>
          </a:xfrm>
        </p:spPr>
        <p:txBody>
          <a:bodyPr>
            <a:normAutofit/>
          </a:bodyPr>
          <a:lstStyle/>
          <a:p>
            <a:pPr algn="just"/>
            <a:r>
              <a:rPr lang="ar-IQ" sz="1600" dirty="0" smtClean="0"/>
              <a:t>والمتعلقة بمشروعية التهديد بالأسلحة النووية أو استخدامها فهو يقول:(ان الحكم في قضية "لوتس" الذي لن يتوانى البعض عن احيائه, يجب أن يفهم على أن انطباقه محدود جدا في السياق الخاص للمسألة موضوع الفتوى الحالية. وستكون هناك مبالغة في أهمية قرار المحكمة الدائمة هذا وسيشوه مداه اذا فصل عن السياق الخاص, القضائي والزمني على السواء, الذي صدر فيه. فالقرار المعني كان بدون شك تعبيرا عن روح العصر, وهي روح مجتمع دولي لم يكن لديه انذاك سوى عدد قليل من المؤسسات ويحكمه قانون دولي قائم على التعايش الصارم, الذي هو انعكاس لقوة مبدأ سيادة الدولة)</a:t>
            </a:r>
            <a:r>
              <a:rPr lang="ar-IQ" sz="1600" baseline="30000" dirty="0" smtClean="0"/>
              <a:t> </a:t>
            </a:r>
            <a:endParaRPr lang="en-US" sz="1600" dirty="0" smtClean="0"/>
          </a:p>
          <a:p>
            <a:pPr algn="just"/>
            <a:r>
              <a:rPr lang="ar-IQ" sz="1600" dirty="0" smtClean="0"/>
              <a:t>5.ان الأخذ بنظام الأراء الفردية والمخالفة وان كانت لا تعد جزءا من الحكم الصادر في أية قضية الا ان قيمتها الفقهية كمصدر احتياطي لقواعد القانون الدولي أمر لا شك فيه, والحقيقة ان نظام السابقة القضائية المعمول به في النظام القانوني الانكليزي وان كان يعتمد بصورة جوهرية على أساس احترام أراء الأغلبية الا أنه من غير المتصور عمليا أن يكتب النجاح للنظام المذكور الا مع الأخذ بنظام الأراء الفردية والمخالفة, والنتيجة أعلاه يمكن أن تنسحب على القانون الدولي أيضا, فطبيعته الارادية التي تنفي عنه وجود مشرع دولي واحد أو هيئة تشريعية دولية واحدة تضع قواعد مقننة تطبق على أشخاصه طابع مميز يساعد على منح أحكام محكمة العدل الدولية وأرائها الاستشارية قيمة مضافة تتجاوز القيمة القانونية للأحكام القضائية التي تصدر في مجال نظام قانوني مقنن بطريقة مركزية, وبالنتيجة فان أراء قضاة المحكمة الفردية والمخالفة ستتجاوز في أهميتها أراء القضاة الفردية والمخالفة التي تصدر في نطاق نظام قانوني مقنن بطريقة مركزية.</a:t>
            </a:r>
            <a:endParaRPr lang="en-US" sz="1600" dirty="0" smtClean="0"/>
          </a:p>
          <a:p>
            <a:endParaRPr lang="ar-IQ"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04800"/>
            <a:ext cx="7498080" cy="5943600"/>
          </a:xfrm>
        </p:spPr>
        <p:txBody>
          <a:bodyPr>
            <a:normAutofit fontScale="47500" lnSpcReduction="20000"/>
          </a:bodyPr>
          <a:lstStyle/>
          <a:p>
            <a:r>
              <a:rPr lang="ar-IQ" b="1" dirty="0" smtClean="0"/>
              <a:t>	ثالثا:بعض أراء القاضي شويبيل الملحقة بأحكام محكمة العدل الدولية وأرائها الاستشارية</a:t>
            </a:r>
            <a:endParaRPr lang="en-US" dirty="0" smtClean="0"/>
          </a:p>
          <a:p>
            <a:r>
              <a:rPr lang="ar-IQ" dirty="0" smtClean="0"/>
              <a:t> </a:t>
            </a:r>
            <a:endParaRPr lang="en-US" dirty="0" smtClean="0"/>
          </a:p>
          <a:p>
            <a:pPr algn="just"/>
            <a:r>
              <a:rPr lang="ar-IQ" dirty="0" smtClean="0"/>
              <a:t>يبدو من الصعب انكار حقيقة مفادها ان لغة القانون واحدة بالنسبة لكافة البشرمهما تباينت انتماءاتهم, وهو المعنى الذي عبر عنه السير روبرت جيننغز رئيس محكمة العدل الدولية 1991- 1994 في خطاب له موجه الى الجمعية العامة للأمم المتحدة في تشرين أول عام 1992 عن طبيعة تكوين المحكمة بقوله:(ينتمي قضاة المحكمة الى أجزاء مختلفة من العالم........والى ثقافات مختلفة وأخيرا وليس أخرا الى أنواع مختلفة جدا من النظم القانونية, والشخص العادي لديه دائما السؤال نفسه: كيف يمكن في ظل هذه الظروف اجراء مداولة متناسقة ومفيدة ؟......والجواب هو أنه نادرا ما تطرأ هذه المشكلة........فقد دلت تجربتنا على ان لغة القانون الدولي تتجاوز كل لسان وثقافة وعرق ودين) </a:t>
            </a:r>
            <a:endParaRPr lang="en-US" dirty="0" smtClean="0"/>
          </a:p>
          <a:p>
            <a:pPr algn="just"/>
            <a:r>
              <a:rPr lang="ar-IQ" dirty="0" smtClean="0"/>
              <a:t>ولا تعكس الاراء التي عبر عنها القاضي شويبيل والملحقة باحكام محكمة العدل الدولية وارائها الاستشارية سوى توجهات قانونية تبناها جانب من فقه القانون الدولي, وهي تعبر في مجملها عن مجموعة من الاعتبارات التي تساهم في تكوين القناعات المختلفة للبشر من تفاصيل الحياة المتنوعة نجمل جانبا منها وفقا للاتي:</a:t>
            </a:r>
            <a:endParaRPr lang="en-US" dirty="0" smtClean="0"/>
          </a:p>
          <a:p>
            <a:pPr algn="just"/>
            <a:r>
              <a:rPr lang="ar-IQ" dirty="0" smtClean="0"/>
              <a:t>1.في القضية المتعلقة بالأنشطة العسكرية وشبه العسكرية في نيكاراغوا وضدها كان للقاضي شويبيل رأي معارض ألحقه بالأمر الصادر عن المحكمة (تدابير مؤقتة) بتأريخ 10 أيار 1984 ففي الوقت الذي صوت فيه مع أمر المحكمة بأن تمتنع الولايات المتحدة عن تقييد حرية الوصول الى موانئ نيكاراغوا والخروج منها وبشكل خاص فيما يتعلق بزرع الألغام فقد اختلف بشدة مع الحكم الوارد في أمر المحكمة ومضمونه احترام حق السيادة والاستقلال السياسي الذي تملكه نيكاراغوا احتراما تاما وألا يضار بأية صورة كانت نتيجة أي نشاط عسكري أو شبه عسكري محظور بموجب القانون الدولي, وبرر شويبيل موقفه هذا انها ذاتها أي نيكاراغوا انتهكت السلامة الاقليمية والاستقلال السياسي لجيرانها. وان ما ذهبت اليه المحكمة من تأكيد على وجوب احترام سيادة نيكاراغوا واستقلالها السياسي لا مبرر له ولا يتفق مع مبادئ المساواة بين الدول والأمن الجماعي. وأضاف شويبيل ان الولايات المتحدة تستطيع أن تقدم ادعاءات بانتهاك نيكاراغوا حرمة أمن عدة بلدان جارة لها وأنه يجوز للمحكمة أن تنظر فيها (لأن الحقوق المتنازع عليها في القضية لا تتوقف على اعتبارات ضيقة تتمثل في كون الدولة طرفا في نزاع أمام المحكمة, وانما تتوقف على اعتبارات الأمن الجماعي الأوسع نطاقا, وأن لكل دولة مصلحة قانونية في الالتزام بمبدأ الأمن الجماعي. وبناء على ذلك من حق الولايات المتحدة أن تحتج أمام المحكمة بما ترى أنه أعمال غير مشروعة قامت بها نيكاراغوا ضد بلدان أخرى في أمريكا الوسطى لا لأنها تستطيع الكلام باسم كوستريكا وهندوراس والسلفادور, وانما لأن ما يدعى من انتهاك نيكاراغوا لأمنها انتهاك لأمن الولايات المتحدة) </a:t>
            </a:r>
            <a:endParaRPr lang="en-US" dirty="0" smtClean="0"/>
          </a:p>
          <a:p>
            <a:pPr algn="just"/>
            <a:r>
              <a:rPr lang="ar-IQ" dirty="0" smtClean="0"/>
              <a:t>2.وفي ذات القضية اختلف القاضي شويبيل مع المحكمة في حكمها الذي أصدرته بتأريخ 26 تشرين الثاني 1984 (الولاية والمقبولية) اذ تبنى شويبيل موقفا مفاده ان نيكاراغوا ليست في موضع يمكنها من مقاضاة الولايات المتحدة لأنها لم تقر للمحكمة بالولاية الجبرية عكس ما </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304800"/>
            <a:ext cx="7790688" cy="6324600"/>
          </a:xfrm>
        </p:spPr>
        <p:txBody>
          <a:bodyPr>
            <a:normAutofit fontScale="47500" lnSpcReduction="20000"/>
          </a:bodyPr>
          <a:lstStyle/>
          <a:p>
            <a:pPr algn="just"/>
            <a:r>
              <a:rPr lang="ar-IQ" dirty="0" smtClean="0"/>
              <a:t>ذهبت اليه المحكمة وبرر موقفه هذا بقوله ان نيكاراغوا لم يحدث مطلقا أن انضمت الى الاقرار للمحكمة بالولاية الجبرية بموجب شرط التخيير.</a:t>
            </a:r>
            <a:endParaRPr lang="en-US" dirty="0" smtClean="0"/>
          </a:p>
          <a:p>
            <a:pPr algn="just"/>
            <a:r>
              <a:rPr lang="ar-IQ" baseline="30000" dirty="0" smtClean="0"/>
              <a:t> </a:t>
            </a:r>
            <a:r>
              <a:rPr lang="ar-IQ" dirty="0" smtClean="0"/>
              <a:t>ان الذي يبدو من توجه المحكمة الذي خالفه القاضي شويبيل انها حاولت  توسيع  اختصاصها عن طريق التفسير الذي قدمته لمدى امكانية القول بتحقق اختصاص المحكمة في نظر الدعوى قدر تعلق الأمر بالوضع القانوني المرتبط بهذه النقطة والتي تخص نيكاراغوا –أي تحقق قبول نيكاراغوا لاختصاص المحكمة- الا ان القاضي شويبيل رأى غير ذلك مرجحا الاعتبارات القانونية الصرفة المبنية على اعمال مبدأحسن النية, وتحديدا مبدأ عدم التناقض بقدر تعلق الموضوع بمشكلة نيكاراغوا الناتجة عن لجوئها الى المحكمة خاصة وان نيكاراغوا كانت في مركز "المدعي" وربما كان موقف القاضي شويبيل مختلفا, بمعنى أنه كان سيتفق مع اتجاه حكم المحكمة, فيما لو كانت نيكاراغوا في مركز "المدعى عليه"حيث ينتفي الاحتجاج بتحقق مبدأ عدم التناقض, فوجود حسن النية في هذا الفرض لن يكون موضع نقاش. </a:t>
            </a:r>
            <a:endParaRPr lang="en-US" dirty="0" smtClean="0"/>
          </a:p>
          <a:p>
            <a:pPr algn="just"/>
            <a:r>
              <a:rPr lang="ar-IQ" dirty="0" smtClean="0"/>
              <a:t>3.في القضية المتعلقة بالتيرونيكا سيكولا (السي) الحكم الصادر بتاريخ 20 تموز 1989 دعم القاضي شويبيل توجه المحكمة في لجوئها الى الأعمال التحضيرية لتفسير نص في معاهدة على الرغم من انتماء ثقافته القانونية الى النظام الأنكلو أمريكي, والذي يتسم بنظرة عدائية شديدة تجاه الأعمال التحضيرية كأداة لتفسير المعاهدة خاصة في الثلث الأول من القرن العشرين نظرا لتأثير المذهب الوضعي الكبير عليه في تلك الفترة, والتوجه المذكور على العكس من توجه النظام اللاتيني الذي يتبنى موقف يدعم من خلاله اللجوء الى الأعمال التحضيرية, حتى أن محكمة العدل الدولية الدائمة كانت لا تلجأ الى الأعمال التحضيرية لتفسير المعاهدة الا في نطاق ضيق, وهذا الاتجاه عبرت عنه المحكمة في قضية اللوتس بحكمها الصادر عام 1927 , وهو ذات الاتجاه الذي سارت عليه محكمة العدل الدولية في عدة أحكام منها الحكم الصادر في قضية بحر الشمال عام 1973, وقبلها في قضية حقوق الرعايا الأمريكان في المغرب الذي صدر الحكم فيها عام 1952. أما في القضية المتعلقة بتعيين الحدود البحرية والمسائل الاقليمية بين قطر والبحرين (الولاية والمقبولية) والتي صدر الحكم فيها بتأريخ 15 شباط 1995 فقد ألحق شويبيل رأيا معارضا أيضا أكد فيه على أهمية الأعمال التحضيرية في تفسير نصوص المعاهدة واحتج لتبرير رأيه الذي ينتهي الى القول بعدم أحقية المحكمة باقامة ولايتها ان تفسير المحكمة للأعمال التحضيرية "واضح.........واللامعقولية" ان لم يكن تفسيرا غير معقول للمعاهدة نفسها. </a:t>
            </a:r>
            <a:endParaRPr lang="en-US" dirty="0" smtClean="0"/>
          </a:p>
          <a:p>
            <a:pPr algn="just"/>
            <a:r>
              <a:rPr lang="ar-IQ" dirty="0" smtClean="0"/>
              <a:t>4.في القضية المتعلقة بتفسير وتطبيق اتفاقية مونتريال لعام 1971 الناشئة عن الحادث الجوي الذي وقع في لوكربي (الجماهيرية العربية الليبية ضد المملكة المتحدة/دفوع ابتدائية) أصدرت المحكمة حكما بتأريخ 27 شباط 1998 ألحق القاضي شويبيل به رأيا معارضا نفى فيه تصور أية امكانية لمراجعة قضائية من جانب المحكمة لقرارات صادرة عن مجلس الأمن الدولي حيث ذكر:(وقد ينظر الى حكم المحكمة على أنه يحبط جهود مجلس الأمن لمكافحة الارهاب ويبدو أنه يوفر للدول المتمردة وسيلة لتفادي قراراته واحباطها باللجوء الى المحكمة. وهذا يثير مسألة ما اذا كانت للمحكمة صلاحية اجراء مراجعة قضائية لقرارات مجلس الأمن. وليست للمحكمة, في نظر القاضي شويبيل, مثل هذه الصلاحية بوجه عام وليست لها أية سلطة على وجه </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TotalTime>
  <Words>1817</Words>
  <Application>Microsoft Office PowerPoint</Application>
  <PresentationFormat>On-screen Show (4:3)</PresentationFormat>
  <Paragraphs>48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الفقه القضائي للقاضي شويبيل في احكام وفتاوى محكمة العدل الدولية </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الفقه القضائي للقاضي شويبيل في احكام وفتاوى محكمة العدل الدولية </dc:title>
  <dc:creator>DELL</dc:creator>
  <cp:lastModifiedBy>DELL</cp:lastModifiedBy>
  <cp:revision>9</cp:revision>
  <dcterms:created xsi:type="dcterms:W3CDTF">2006-08-16T00:00:00Z</dcterms:created>
  <dcterms:modified xsi:type="dcterms:W3CDTF">2019-05-07T05:32:01Z</dcterms:modified>
</cp:coreProperties>
</file>