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8D2E1A4-B5A4-446C-8BC1-269775BE2192}" type="datetimeFigureOut">
              <a:rPr lang="ar-IQ" smtClean="0"/>
              <a:t>02/08/1440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109897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D2E1A4-B5A4-446C-8BC1-269775BE2192}" type="datetimeFigureOut">
              <a:rPr lang="ar-IQ" smtClean="0"/>
              <a:t>02/08/1440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295104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D2E1A4-B5A4-446C-8BC1-269775BE2192}" type="datetimeFigureOut">
              <a:rPr lang="ar-IQ" smtClean="0"/>
              <a:t>02/08/1440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335443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D2E1A4-B5A4-446C-8BC1-269775BE2192}" type="datetimeFigureOut">
              <a:rPr lang="ar-IQ" smtClean="0"/>
              <a:t>02/08/1440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181213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D2E1A4-B5A4-446C-8BC1-269775BE2192}" type="datetimeFigureOut">
              <a:rPr lang="ar-IQ" smtClean="0"/>
              <a:t>02/08/1440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80359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8D2E1A4-B5A4-446C-8BC1-269775BE2192}" type="datetimeFigureOut">
              <a:rPr lang="ar-IQ" smtClean="0"/>
              <a:t>02/08/1440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351554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8D2E1A4-B5A4-446C-8BC1-269775BE2192}" type="datetimeFigureOut">
              <a:rPr lang="ar-IQ" smtClean="0"/>
              <a:t>02/08/1440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346646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8D2E1A4-B5A4-446C-8BC1-269775BE2192}" type="datetimeFigureOut">
              <a:rPr lang="ar-IQ" smtClean="0"/>
              <a:t>02/08/1440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2486758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D2E1A4-B5A4-446C-8BC1-269775BE2192}" type="datetimeFigureOut">
              <a:rPr lang="ar-IQ" smtClean="0"/>
              <a:t>02/08/1440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186949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D2E1A4-B5A4-446C-8BC1-269775BE2192}" type="datetimeFigureOut">
              <a:rPr lang="ar-IQ" smtClean="0"/>
              <a:t>02/08/1440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12869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D2E1A4-B5A4-446C-8BC1-269775BE2192}" type="datetimeFigureOut">
              <a:rPr lang="ar-IQ" smtClean="0"/>
              <a:t>02/08/1440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3921D50-BD9E-4093-844B-859B82F257C5}" type="slidenum">
              <a:rPr lang="ar-IQ" smtClean="0"/>
              <a:t>‹#›</a:t>
            </a:fld>
            <a:endParaRPr lang="ar-IQ"/>
          </a:p>
        </p:txBody>
      </p:sp>
    </p:spTree>
    <p:extLst>
      <p:ext uri="{BB962C8B-B14F-4D97-AF65-F5344CB8AC3E}">
        <p14:creationId xmlns:p14="http://schemas.microsoft.com/office/powerpoint/2010/main" val="2149618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D2E1A4-B5A4-446C-8BC1-269775BE2192}" type="datetimeFigureOut">
              <a:rPr lang="ar-IQ" smtClean="0"/>
              <a:t>02/08/1440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921D50-BD9E-4093-844B-859B82F257C5}" type="slidenum">
              <a:rPr lang="ar-IQ" smtClean="0"/>
              <a:t>‹#›</a:t>
            </a:fld>
            <a:endParaRPr lang="ar-IQ"/>
          </a:p>
        </p:txBody>
      </p:sp>
    </p:spTree>
    <p:extLst>
      <p:ext uri="{BB962C8B-B14F-4D97-AF65-F5344CB8AC3E}">
        <p14:creationId xmlns:p14="http://schemas.microsoft.com/office/powerpoint/2010/main" val="3504233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700808"/>
            <a:ext cx="7772400" cy="1251570"/>
          </a:xfrm>
        </p:spPr>
        <p:txBody>
          <a:bodyPr/>
          <a:lstStyle/>
          <a:p>
            <a:r>
              <a:rPr lang="ar-IQ" dirty="0" smtClean="0"/>
              <a:t>اللعان </a:t>
            </a:r>
            <a:endParaRPr lang="ar-IQ" dirty="0"/>
          </a:p>
        </p:txBody>
      </p:sp>
      <p:sp>
        <p:nvSpPr>
          <p:cNvPr id="3" name="عنوان فرعي 2"/>
          <p:cNvSpPr>
            <a:spLocks noGrp="1"/>
          </p:cNvSpPr>
          <p:nvPr>
            <p:ph type="subTitle" idx="1"/>
          </p:nvPr>
        </p:nvSpPr>
        <p:spPr>
          <a:xfrm>
            <a:off x="1547664" y="2924944"/>
            <a:ext cx="6264696" cy="2664296"/>
          </a:xfrm>
        </p:spPr>
        <p:txBody>
          <a:bodyPr>
            <a:normAutofit/>
          </a:bodyPr>
          <a:lstStyle/>
          <a:p>
            <a:r>
              <a:rPr lang="ar-IQ" sz="1800" b="1" dirty="0" smtClean="0">
                <a:solidFill>
                  <a:schemeClr val="accent2"/>
                </a:solidFill>
              </a:rPr>
              <a:t>القذف من جرائم الحدود في الشريعة الاسلامية فمن قذف غيره  ولم يثبت دعواه بأربعة شهود على صحة هذا الاتهام فأنه يعاقب بثمانين جلدة وبعدم قبول شهادته في امر من الامور امتثالا لقوله تعالى (والذين يرمون المحصنات ،ثم لم يأتوا بأربعة شهداء فاجلدوهم ثمانين جلدة ولا تقبلوا لهم شهادة ابدا واولئك هم الفاسقون )ويعرف اللعان لغة مأخوذة من اللعن وهو الطرد والابعاد واطلق على ما يحصل بين الزوجين لان احدهما كاذب في دعواه يستحق الطرد والابعاد </a:t>
            </a:r>
          </a:p>
          <a:p>
            <a:r>
              <a:rPr lang="ar-IQ" sz="1800" b="1" dirty="0" smtClean="0">
                <a:solidFill>
                  <a:schemeClr val="accent2"/>
                </a:solidFill>
              </a:rPr>
              <a:t>اما في اصطلاح الفقهاء فهو اربع شهادات مؤكدات </a:t>
            </a:r>
            <a:r>
              <a:rPr lang="ar-IQ" sz="1800" b="1" dirty="0" err="1" smtClean="0">
                <a:solidFill>
                  <a:schemeClr val="accent2"/>
                </a:solidFill>
              </a:rPr>
              <a:t>بالايمان</a:t>
            </a:r>
            <a:r>
              <a:rPr lang="ar-IQ" sz="1800" b="1" dirty="0" smtClean="0">
                <a:solidFill>
                  <a:schemeClr val="accent2"/>
                </a:solidFill>
              </a:rPr>
              <a:t> مقرونة من جانب الزوج بالدعاء على نفسه باللعنة ،ومن جانب الزوجة بالدعاء على نفسها بالغضب </a:t>
            </a:r>
            <a:endParaRPr lang="ar-IQ" sz="1800" b="1" dirty="0">
              <a:solidFill>
                <a:schemeClr val="accent2"/>
              </a:solidFill>
            </a:endParaRPr>
          </a:p>
        </p:txBody>
      </p:sp>
    </p:spTree>
    <p:extLst>
      <p:ext uri="{BB962C8B-B14F-4D97-AF65-F5344CB8AC3E}">
        <p14:creationId xmlns:p14="http://schemas.microsoft.com/office/powerpoint/2010/main" val="4038430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صورة اللعان</a:t>
            </a:r>
            <a:endParaRPr lang="ar-IQ" dirty="0"/>
          </a:p>
        </p:txBody>
      </p:sp>
      <p:sp>
        <p:nvSpPr>
          <p:cNvPr id="3" name="عنصر نائب للمحتوى 2"/>
          <p:cNvSpPr>
            <a:spLocks noGrp="1"/>
          </p:cNvSpPr>
          <p:nvPr>
            <p:ph idx="1"/>
          </p:nvPr>
        </p:nvSpPr>
        <p:spPr>
          <a:xfrm>
            <a:off x="0" y="1992923"/>
            <a:ext cx="8510954" cy="3369752"/>
          </a:xfrm>
        </p:spPr>
        <p:txBody>
          <a:bodyPr>
            <a:normAutofit/>
          </a:bodyPr>
          <a:lstStyle/>
          <a:p>
            <a:r>
              <a:rPr lang="ar-IQ" sz="1800" dirty="0" smtClean="0">
                <a:solidFill>
                  <a:schemeClr val="accent2"/>
                </a:solidFill>
              </a:rPr>
              <a:t>اذا اتهم الزوج زوجته بالزنا او نفى نسب ولدها اليه ولم يكن له بينة على دعواه ولم تصدقه الزوجة ورفعت امرها الى القضاء طالبة اقامة حد القذف عليه امره القاضي بملاعنتها وصورة ذلك </a:t>
            </a:r>
          </a:p>
          <a:p>
            <a:r>
              <a:rPr lang="ar-IQ" sz="1800" dirty="0" smtClean="0">
                <a:solidFill>
                  <a:schemeClr val="accent2"/>
                </a:solidFill>
              </a:rPr>
              <a:t>اولا ـيقف الزوج امام الزوجة  في المحكمة ويقول اشهد بالله اني لمن الصادقين فيما رميت به زوجتي من الزنا يكرر ذلك اربع مرات ويقول في الخامسة لعنة الله عليه ان كان من الكاذبين </a:t>
            </a:r>
          </a:p>
          <a:p>
            <a:r>
              <a:rPr lang="ar-IQ" sz="1800" dirty="0" smtClean="0">
                <a:solidFill>
                  <a:schemeClr val="accent2"/>
                </a:solidFill>
              </a:rPr>
              <a:t>ثانيا ـثم تتلوه الزوجة فتلاعنه قائلة اشهد بالله انه لمن الكاذبين فيما رماني به من الزنا تكرر ذلك اربع مرات وتقول في الخامسة غضب الله عليها ان كان من الصادقين فيما رماها من الزنا </a:t>
            </a:r>
            <a:endParaRPr lang="ar-IQ" sz="1800" dirty="0">
              <a:solidFill>
                <a:schemeClr val="accent2"/>
              </a:solidFill>
            </a:endParaRPr>
          </a:p>
        </p:txBody>
      </p:sp>
    </p:spTree>
    <p:extLst>
      <p:ext uri="{BB962C8B-B14F-4D97-AF65-F5344CB8AC3E}">
        <p14:creationId xmlns:p14="http://schemas.microsoft.com/office/powerpoint/2010/main" val="4101529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t>الامتناع عن الملاعنة</a:t>
            </a:r>
            <a:endParaRPr lang="ar-IQ" sz="4000" dirty="0"/>
          </a:p>
        </p:txBody>
      </p:sp>
      <p:sp>
        <p:nvSpPr>
          <p:cNvPr id="3" name="عنصر نائب للمحتوى 2"/>
          <p:cNvSpPr>
            <a:spLocks noGrp="1"/>
          </p:cNvSpPr>
          <p:nvPr>
            <p:ph idx="1"/>
          </p:nvPr>
        </p:nvSpPr>
        <p:spPr>
          <a:xfrm>
            <a:off x="251520" y="1844824"/>
            <a:ext cx="8568951" cy="4597971"/>
          </a:xfrm>
        </p:spPr>
        <p:txBody>
          <a:bodyPr>
            <a:normAutofit/>
          </a:bodyPr>
          <a:lstStyle/>
          <a:p>
            <a:pPr marL="1371600" lvl="3" indent="0">
              <a:buNone/>
            </a:pPr>
            <a:r>
              <a:rPr lang="ar-IQ" sz="1800" dirty="0" smtClean="0">
                <a:solidFill>
                  <a:schemeClr val="accent2"/>
                </a:solidFill>
              </a:rPr>
              <a:t>اذا قذف الرجل زوجته بالزنا وامتنع عن الملاعنة حبسه القاضي حتى يلاعن او يكذب نفسه ويتراجع عن اتهام زوجته ويعاقب بعقوبة القذف </a:t>
            </a:r>
          </a:p>
          <a:p>
            <a:pPr marL="1371600" lvl="3" indent="0">
              <a:buNone/>
            </a:pPr>
            <a:r>
              <a:rPr lang="ar-IQ" sz="1800" dirty="0" smtClean="0">
                <a:solidFill>
                  <a:schemeClr val="accent2"/>
                </a:solidFill>
              </a:rPr>
              <a:t>اما اذا امتنعت الزوجة عن الملاعنة بعد ان لاعن الزوج </a:t>
            </a:r>
            <a:r>
              <a:rPr lang="ar-IQ" sz="1800" dirty="0" err="1" smtClean="0">
                <a:solidFill>
                  <a:schemeClr val="accent2"/>
                </a:solidFill>
              </a:rPr>
              <a:t>فانها</a:t>
            </a:r>
            <a:r>
              <a:rPr lang="ar-IQ" sz="1800" dirty="0" smtClean="0">
                <a:solidFill>
                  <a:schemeClr val="accent2"/>
                </a:solidFill>
              </a:rPr>
              <a:t> تحبس حتى تلاعن او تصدق الزوج في دعواه فان صدقته اطلق سراحها من غير اقامة الحد عليها عند الحنفية والحنابلة لان تصديقها له ليس اقرار صريحا منها بالزنا اذ الامتناع عن اللعان اقل درجة من الاقرار الصريح بالزنا الموجب </a:t>
            </a:r>
            <a:r>
              <a:rPr lang="ar-IQ" sz="1800" dirty="0" err="1" smtClean="0">
                <a:solidFill>
                  <a:schemeClr val="accent2"/>
                </a:solidFill>
              </a:rPr>
              <a:t>لاقامة</a:t>
            </a:r>
            <a:r>
              <a:rPr lang="ar-IQ" sz="1800" dirty="0" smtClean="0">
                <a:solidFill>
                  <a:schemeClr val="accent2"/>
                </a:solidFill>
              </a:rPr>
              <a:t> الحد </a:t>
            </a:r>
          </a:p>
          <a:p>
            <a:pPr marL="1371600" lvl="3" indent="0">
              <a:buNone/>
            </a:pPr>
            <a:r>
              <a:rPr lang="ar-IQ" sz="1800" dirty="0" smtClean="0">
                <a:solidFill>
                  <a:schemeClr val="accent2"/>
                </a:solidFill>
              </a:rPr>
              <a:t>اما الشافعية والمالكية </a:t>
            </a:r>
            <a:r>
              <a:rPr lang="ar-IQ" sz="1800" dirty="0" err="1" smtClean="0">
                <a:solidFill>
                  <a:schemeClr val="accent2"/>
                </a:solidFill>
              </a:rPr>
              <a:t>وواافقهم</a:t>
            </a:r>
            <a:r>
              <a:rPr lang="ar-IQ" sz="1800" dirty="0" smtClean="0">
                <a:solidFill>
                  <a:schemeClr val="accent2"/>
                </a:solidFill>
              </a:rPr>
              <a:t> الجعفرية فانهم على ان الزوجة تعاقب بعقوبة الزنا بمجرد امتناعها عن اللعان بعدما لاعن الزوج  ووجه الاستدلال (ويدرا عنها العذاب ان تشهد اربع شهادات بالله)</a:t>
            </a:r>
            <a:endParaRPr lang="ar-IQ" sz="1800" dirty="0">
              <a:solidFill>
                <a:schemeClr val="accent2"/>
              </a:solidFill>
            </a:endParaRPr>
          </a:p>
        </p:txBody>
      </p:sp>
    </p:spTree>
    <p:extLst>
      <p:ext uri="{BB962C8B-B14F-4D97-AF65-F5344CB8AC3E}">
        <p14:creationId xmlns:p14="http://schemas.microsoft.com/office/powerpoint/2010/main" val="188272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اللعان </a:t>
            </a:r>
            <a:endParaRPr lang="ar-IQ" dirty="0"/>
          </a:p>
        </p:txBody>
      </p:sp>
      <p:sp>
        <p:nvSpPr>
          <p:cNvPr id="3" name="عنصر نائب للمحتوى 2"/>
          <p:cNvSpPr>
            <a:spLocks noGrp="1"/>
          </p:cNvSpPr>
          <p:nvPr>
            <p:ph idx="1"/>
          </p:nvPr>
        </p:nvSpPr>
        <p:spPr/>
        <p:txBody>
          <a:bodyPr>
            <a:normAutofit/>
          </a:bodyPr>
          <a:lstStyle/>
          <a:p>
            <a:r>
              <a:rPr lang="ar-IQ" sz="1800" dirty="0" smtClean="0">
                <a:solidFill>
                  <a:schemeClr val="accent2"/>
                </a:solidFill>
              </a:rPr>
              <a:t>يشترط في اللعان ان يكون عن طريق القضاء </a:t>
            </a:r>
          </a:p>
          <a:p>
            <a:r>
              <a:rPr lang="ar-IQ" sz="1800" dirty="0" smtClean="0">
                <a:solidFill>
                  <a:schemeClr val="accent2"/>
                </a:solidFill>
              </a:rPr>
              <a:t>واما الشروط الخاصة بالزوج وهي عجزه عن اقامة البينة وزاد الجعفرية في حالة الزنا ان يضيفه الى مشاهدته </a:t>
            </a:r>
          </a:p>
          <a:p>
            <a:r>
              <a:rPr lang="ar-IQ" sz="1800" dirty="0" smtClean="0">
                <a:solidFill>
                  <a:schemeClr val="accent2"/>
                </a:solidFill>
              </a:rPr>
              <a:t>الشروط الخاصة بالزوجة </a:t>
            </a:r>
          </a:p>
          <a:p>
            <a:r>
              <a:rPr lang="ar-IQ" sz="1800" dirty="0" smtClean="0">
                <a:solidFill>
                  <a:schemeClr val="accent2"/>
                </a:solidFill>
              </a:rPr>
              <a:t>وهي ان تكون منكرة لما قذفها به زوجها وبه يتحقق التكاذب بينهما وان تكون عفيفة عن الزنا وشبهته من كل مواقعة محرمة ولو كان بشبهة او بعقد فاسد </a:t>
            </a:r>
          </a:p>
          <a:p>
            <a:r>
              <a:rPr lang="ar-IQ" sz="1800" dirty="0" smtClean="0">
                <a:solidFill>
                  <a:schemeClr val="accent2"/>
                </a:solidFill>
              </a:rPr>
              <a:t>الشروط الخاصة بالقذف نفسه وهي ان يكون بصريح الزنا ومن ذلك قذفها بنفي الولد وان يكون ذلك في دار الاسلام لتتحقق </a:t>
            </a:r>
            <a:r>
              <a:rPr lang="ar-IQ" sz="1800" smtClean="0">
                <a:solidFill>
                  <a:schemeClr val="accent2"/>
                </a:solidFill>
              </a:rPr>
              <a:t>ولاية القضاء </a:t>
            </a:r>
            <a:endParaRPr lang="ar-IQ" sz="1800" dirty="0">
              <a:solidFill>
                <a:schemeClr val="accent2"/>
              </a:solidFill>
            </a:endParaRPr>
          </a:p>
        </p:txBody>
      </p:sp>
    </p:spTree>
    <p:extLst>
      <p:ext uri="{BB962C8B-B14F-4D97-AF65-F5344CB8AC3E}">
        <p14:creationId xmlns:p14="http://schemas.microsoft.com/office/powerpoint/2010/main" val="2961784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اثار اللعان </a:t>
            </a:r>
            <a:endParaRPr lang="ar-IQ" dirty="0"/>
          </a:p>
        </p:txBody>
      </p:sp>
      <p:sp>
        <p:nvSpPr>
          <p:cNvPr id="3" name="عنصر نائب للمحتوى 2"/>
          <p:cNvSpPr>
            <a:spLocks noGrp="1"/>
          </p:cNvSpPr>
          <p:nvPr>
            <p:ph idx="1"/>
          </p:nvPr>
        </p:nvSpPr>
        <p:spPr>
          <a:solidFill>
            <a:schemeClr val="bg1"/>
          </a:solidFill>
        </p:spPr>
        <p:txBody>
          <a:bodyPr>
            <a:normAutofit/>
          </a:bodyPr>
          <a:lstStyle/>
          <a:p>
            <a:r>
              <a:rPr lang="ar-IQ" sz="1800" b="1" dirty="0" smtClean="0">
                <a:solidFill>
                  <a:schemeClr val="accent2"/>
                </a:solidFill>
              </a:rPr>
              <a:t>اذا تلاعن الزوجان ترتب على لعانهما الاثار التالية </a:t>
            </a:r>
          </a:p>
          <a:p>
            <a:r>
              <a:rPr lang="ar-IQ" sz="1800" b="1" dirty="0" smtClean="0">
                <a:solidFill>
                  <a:schemeClr val="accent2"/>
                </a:solidFill>
              </a:rPr>
              <a:t>اولا :تقع الفرقة بين الزوجين بمجرد اللعان دون توقف على قضاء القاضي او طلاق الزوج  </a:t>
            </a:r>
          </a:p>
          <a:p>
            <a:r>
              <a:rPr lang="ar-IQ" sz="1800" b="1" dirty="0" smtClean="0">
                <a:solidFill>
                  <a:schemeClr val="accent2"/>
                </a:solidFill>
              </a:rPr>
              <a:t>ثانيا :يحرم استمتاع كل من الزوجين </a:t>
            </a:r>
            <a:r>
              <a:rPr lang="ar-IQ" sz="1800" b="1" dirty="0" err="1" smtClean="0">
                <a:solidFill>
                  <a:schemeClr val="accent2"/>
                </a:solidFill>
              </a:rPr>
              <a:t>بالاخر</a:t>
            </a:r>
            <a:r>
              <a:rPr lang="ar-IQ" sz="1800" b="1" dirty="0" smtClean="0">
                <a:solidFill>
                  <a:schemeClr val="accent2"/>
                </a:solidFill>
              </a:rPr>
              <a:t> بمجرد الملاعنة وبدون توقف على قضاء القاضي </a:t>
            </a:r>
          </a:p>
          <a:p>
            <a:r>
              <a:rPr lang="ar-IQ" sz="1800" b="1" dirty="0" smtClean="0">
                <a:solidFill>
                  <a:schemeClr val="accent2"/>
                </a:solidFill>
              </a:rPr>
              <a:t>ثالثا :يقع باللعان طلاق بائنا عند ابي حنيفة ومحمد ولا يحل للرجل ان يعود الى المرأة التي لاعن منها الا اذا كذب نفسه </a:t>
            </a:r>
          </a:p>
          <a:p>
            <a:r>
              <a:rPr lang="ar-IQ" sz="1800" b="1" dirty="0" smtClean="0">
                <a:solidFill>
                  <a:schemeClr val="accent2"/>
                </a:solidFill>
              </a:rPr>
              <a:t>رابعا :يسقط الحد عن كلا الزوجين المتلاعنين </a:t>
            </a:r>
          </a:p>
          <a:p>
            <a:r>
              <a:rPr lang="ar-IQ" sz="1800" b="1" dirty="0" smtClean="0">
                <a:solidFill>
                  <a:schemeClr val="accent2"/>
                </a:solidFill>
              </a:rPr>
              <a:t>خامسا :ينتفي نسب الولد عن الزوج اذا كان اللعان من اجله </a:t>
            </a:r>
          </a:p>
          <a:p>
            <a:r>
              <a:rPr lang="ar-IQ" sz="1800" b="1" dirty="0" smtClean="0">
                <a:solidFill>
                  <a:schemeClr val="accent2"/>
                </a:solidFill>
              </a:rPr>
              <a:t>الا ان هناك بعض الاحكام يعامل الولد فيها معاملة الابن وهي </a:t>
            </a:r>
          </a:p>
          <a:p>
            <a:r>
              <a:rPr lang="ar-IQ" sz="1800" b="1" dirty="0" smtClean="0">
                <a:solidFill>
                  <a:schemeClr val="accent2"/>
                </a:solidFill>
              </a:rPr>
              <a:t>الشهادة ،انتفاء القصاص </a:t>
            </a:r>
          </a:p>
          <a:p>
            <a:r>
              <a:rPr lang="ar-IQ" sz="1800" b="1" dirty="0" smtClean="0">
                <a:solidFill>
                  <a:schemeClr val="accent2"/>
                </a:solidFill>
              </a:rPr>
              <a:t>عدم الالتحاق بالغير </a:t>
            </a:r>
          </a:p>
          <a:p>
            <a:r>
              <a:rPr lang="ar-IQ" sz="1800" b="1" dirty="0" smtClean="0">
                <a:solidFill>
                  <a:schemeClr val="accent2"/>
                </a:solidFill>
              </a:rPr>
              <a:t>الحرمة فلا تحل ابنة الملاعن او احدى محارمه لمن نفى نسبه او لابنه لاحتمال ان يكون ابنه </a:t>
            </a:r>
            <a:endParaRPr lang="ar-IQ" sz="1800" b="1" dirty="0">
              <a:solidFill>
                <a:schemeClr val="accent2"/>
              </a:solidFill>
            </a:endParaRPr>
          </a:p>
        </p:txBody>
      </p:sp>
    </p:spTree>
    <p:extLst>
      <p:ext uri="{BB962C8B-B14F-4D97-AF65-F5344CB8AC3E}">
        <p14:creationId xmlns:p14="http://schemas.microsoft.com/office/powerpoint/2010/main" val="2393738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مادة الاحوال الشخصية </a:t>
            </a:r>
            <a:endParaRPr lang="ar-IQ" dirty="0"/>
          </a:p>
        </p:txBody>
      </p:sp>
      <p:sp>
        <p:nvSpPr>
          <p:cNvPr id="3" name="عنصر نائب للمحتوى 2"/>
          <p:cNvSpPr>
            <a:spLocks noGrp="1"/>
          </p:cNvSpPr>
          <p:nvPr>
            <p:ph idx="1"/>
          </p:nvPr>
        </p:nvSpPr>
        <p:spPr/>
        <p:txBody>
          <a:bodyPr/>
          <a:lstStyle/>
          <a:p>
            <a:pPr lvl="3"/>
            <a:endParaRPr lang="ar-IQ" dirty="0"/>
          </a:p>
          <a:p>
            <a:pPr lvl="5"/>
            <a:r>
              <a:rPr lang="ar-IQ" sz="2400" dirty="0" smtClean="0">
                <a:solidFill>
                  <a:schemeClr val="accent2"/>
                </a:solidFill>
              </a:rPr>
              <a:t>محاضرة عن اللعان باعتباره من الفرق التلقائية </a:t>
            </a:r>
          </a:p>
          <a:p>
            <a:pPr lvl="5"/>
            <a:endParaRPr lang="ar-IQ" sz="2400" dirty="0">
              <a:solidFill>
                <a:schemeClr val="accent2"/>
              </a:solidFill>
            </a:endParaRPr>
          </a:p>
          <a:p>
            <a:pPr lvl="5"/>
            <a:endParaRPr lang="ar-IQ" sz="2400" dirty="0" smtClean="0">
              <a:solidFill>
                <a:schemeClr val="accent2"/>
              </a:solidFill>
            </a:endParaRPr>
          </a:p>
          <a:p>
            <a:pPr lvl="5"/>
            <a:endParaRPr lang="ar-IQ" sz="2400" dirty="0">
              <a:solidFill>
                <a:schemeClr val="accent2"/>
              </a:solidFill>
            </a:endParaRPr>
          </a:p>
          <a:p>
            <a:pPr lvl="5"/>
            <a:endParaRPr lang="ar-IQ" sz="2400" dirty="0" smtClean="0">
              <a:solidFill>
                <a:schemeClr val="accent2"/>
              </a:solidFill>
            </a:endParaRPr>
          </a:p>
          <a:p>
            <a:pPr lvl="5"/>
            <a:endParaRPr lang="ar-IQ" sz="2400" dirty="0">
              <a:solidFill>
                <a:schemeClr val="accent2"/>
              </a:solidFill>
            </a:endParaRPr>
          </a:p>
          <a:p>
            <a:pPr lvl="5"/>
            <a:endParaRPr lang="ar-IQ" sz="2400" dirty="0" smtClean="0">
              <a:solidFill>
                <a:schemeClr val="accent2"/>
              </a:solidFill>
            </a:endParaRPr>
          </a:p>
          <a:p>
            <a:pPr lvl="5"/>
            <a:r>
              <a:rPr lang="ar-IQ" sz="2400" dirty="0" smtClean="0">
                <a:solidFill>
                  <a:schemeClr val="accent2"/>
                </a:solidFill>
              </a:rPr>
              <a:t>مدرس المادة الدكتورة زينة حسين </a:t>
            </a:r>
          </a:p>
        </p:txBody>
      </p:sp>
    </p:spTree>
    <p:extLst>
      <p:ext uri="{BB962C8B-B14F-4D97-AF65-F5344CB8AC3E}">
        <p14:creationId xmlns:p14="http://schemas.microsoft.com/office/powerpoint/2010/main" val="68222426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531</Words>
  <Application>Microsoft Office PowerPoint</Application>
  <PresentationFormat>عرض على الشاشة (3:4)‏</PresentationFormat>
  <Paragraphs>38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اللعان </vt:lpstr>
      <vt:lpstr>صورة اللعان</vt:lpstr>
      <vt:lpstr>الامتناع عن الملاعنة</vt:lpstr>
      <vt:lpstr>شروط اللعان </vt:lpstr>
      <vt:lpstr>اثار اللعان </vt:lpstr>
      <vt:lpstr>مادة الاحوال الشخصية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اللعان</dc:title>
  <dc:creator>sww</dc:creator>
  <cp:lastModifiedBy>sww</cp:lastModifiedBy>
  <cp:revision>7</cp:revision>
  <dcterms:created xsi:type="dcterms:W3CDTF">2019-04-06T20:02:42Z</dcterms:created>
  <dcterms:modified xsi:type="dcterms:W3CDTF">2019-04-07T15:44:39Z</dcterms:modified>
</cp:coreProperties>
</file>