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7" r:id="rId2"/>
    <p:sldId id="258" r:id="rId3"/>
    <p:sldId id="259" r:id="rId4"/>
    <p:sldId id="260" r:id="rId5"/>
    <p:sldId id="256"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56BEF0E-4BFD-4A8F-95FB-6CC1EDE73574}" type="datetimeFigureOut">
              <a:rPr lang="ar-IQ" smtClean="0"/>
              <a:t>21/05/1441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4AC5A3F-D65D-470E-9788-8D1AF492BD1D}" type="slidenum">
              <a:rPr lang="ar-IQ" smtClean="0"/>
              <a:t>‹#›</a:t>
            </a:fld>
            <a:endParaRPr lang="ar-IQ"/>
          </a:p>
        </p:txBody>
      </p:sp>
    </p:spTree>
    <p:extLst>
      <p:ext uri="{BB962C8B-B14F-4D97-AF65-F5344CB8AC3E}">
        <p14:creationId xmlns:p14="http://schemas.microsoft.com/office/powerpoint/2010/main" val="25247345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4AC5A3F-D65D-470E-9788-8D1AF492BD1D}" type="slidenum">
              <a:rPr lang="ar-IQ" smtClean="0"/>
              <a:t>5</a:t>
            </a:fld>
            <a:endParaRPr lang="ar-IQ"/>
          </a:p>
        </p:txBody>
      </p:sp>
    </p:spTree>
    <p:extLst>
      <p:ext uri="{BB962C8B-B14F-4D97-AF65-F5344CB8AC3E}">
        <p14:creationId xmlns:p14="http://schemas.microsoft.com/office/powerpoint/2010/main" val="3513483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1E914EA-31CE-489A-8ABB-8D9ADB29EB87}"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4213731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E914EA-31CE-489A-8ABB-8D9ADB29EB87}"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160587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E914EA-31CE-489A-8ABB-8D9ADB29EB87}"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1653287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E914EA-31CE-489A-8ABB-8D9ADB29EB87}"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1354546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1E914EA-31CE-489A-8ABB-8D9ADB29EB87}"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899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1E914EA-31CE-489A-8ABB-8D9ADB29EB87}"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118014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1E914EA-31CE-489A-8ABB-8D9ADB29EB87}" type="datetimeFigureOut">
              <a:rPr lang="ar-IQ" smtClean="0"/>
              <a:t>21/05/1441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283123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1E914EA-31CE-489A-8ABB-8D9ADB29EB87}" type="datetimeFigureOut">
              <a:rPr lang="ar-IQ" smtClean="0"/>
              <a:t>21/05/1441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21271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E914EA-31CE-489A-8ABB-8D9ADB29EB87}" type="datetimeFigureOut">
              <a:rPr lang="ar-IQ" smtClean="0"/>
              <a:t>21/05/1441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348204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E914EA-31CE-489A-8ABB-8D9ADB29EB87}"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137347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E914EA-31CE-489A-8ABB-8D9ADB29EB87}"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F19FCF-DF3D-491A-891C-E969605E5C09}" type="slidenum">
              <a:rPr lang="ar-IQ" smtClean="0"/>
              <a:t>‹#›</a:t>
            </a:fld>
            <a:endParaRPr lang="ar-IQ"/>
          </a:p>
        </p:txBody>
      </p:sp>
    </p:spTree>
    <p:extLst>
      <p:ext uri="{BB962C8B-B14F-4D97-AF65-F5344CB8AC3E}">
        <p14:creationId xmlns:p14="http://schemas.microsoft.com/office/powerpoint/2010/main" val="3583741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E914EA-31CE-489A-8ABB-8D9ADB29EB87}" type="datetimeFigureOut">
              <a:rPr lang="ar-IQ" smtClean="0"/>
              <a:t>21/05/1441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F19FCF-DF3D-491A-891C-E969605E5C09}" type="slidenum">
              <a:rPr lang="ar-IQ" smtClean="0"/>
              <a:t>‹#›</a:t>
            </a:fld>
            <a:endParaRPr lang="ar-IQ"/>
          </a:p>
        </p:txBody>
      </p:sp>
    </p:spTree>
    <p:extLst>
      <p:ext uri="{BB962C8B-B14F-4D97-AF65-F5344CB8AC3E}">
        <p14:creationId xmlns:p14="http://schemas.microsoft.com/office/powerpoint/2010/main" val="332430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انواع الشخصية المعنوية </a:t>
            </a:r>
            <a:endParaRPr lang="ar-IQ" dirty="0"/>
          </a:p>
        </p:txBody>
      </p:sp>
      <p:sp>
        <p:nvSpPr>
          <p:cNvPr id="3" name="عنوان فرعي 2"/>
          <p:cNvSpPr>
            <a:spLocks noGrp="1"/>
          </p:cNvSpPr>
          <p:nvPr>
            <p:ph type="subTitle" idx="1"/>
          </p:nvPr>
        </p:nvSpPr>
        <p:spPr>
          <a:xfrm>
            <a:off x="1475656" y="3933056"/>
            <a:ext cx="6400800" cy="1752600"/>
          </a:xfrm>
        </p:spPr>
        <p:txBody>
          <a:bodyPr>
            <a:noAutofit/>
          </a:bodyPr>
          <a:lstStyle/>
          <a:p>
            <a:r>
              <a:rPr lang="ar-IQ" sz="2000" dirty="0" smtClean="0"/>
              <a:t>تقسّم الشخصية الاعتبارية إلى نوعين:1 الشخصية المعنوية </a:t>
            </a:r>
            <a:r>
              <a:rPr lang="ar-IQ" sz="2000" dirty="0" err="1" smtClean="0"/>
              <a:t>الخاصة:وهي</a:t>
            </a:r>
            <a:r>
              <a:rPr lang="ar-IQ" sz="2000" dirty="0" smtClean="0"/>
              <a:t> الأشخاص القانونية التي لا تتبع الدولة بل تتبع الأفراد والجماعات الخاصة، وتهدف بصورة أساسية إلى تحقيق مصالح فردية خاصة، تتميز من حيث طريقة وأداة إنشائها وخضوعها لرقابة الدولة.() ويكون إنشاؤها بموجب قرار من الجهة المختصة. ويمكن تعريفها بأنها هي تلك التي يكونها الأفراد سواء لتحقيق غرض خاص بهم أو بغرض يعود بالنفع العام وهي على نوعين، مجموعات الأشخاص ومجموعات الأفراد. مثالها: الشركات التجارية، الجمعيات المدنية الخاصة.2 الشخصية المعنوية العامة: وهي الدولة أو الأشخاص المعنوية التي تتبع الدولة.() ويمكن تعريفها بأنها مجموعة الأشخاص والأموال التي تنشأ من قبل الدولة بموجب نظام، ويكون لها هدف مشروع. أو يقال: هي كل مشروع تنشئه الدولة من أموالها وموفيها بصورة مباشرة أو غير مباشرة، وتكون نشأتها وانتهاؤها بموجب نظام. مثالها: المؤسسات العامة، الهيئات العامة، مجالس الإدارة </a:t>
            </a:r>
            <a:r>
              <a:rPr lang="ar-IQ" sz="2000" dirty="0" err="1" smtClean="0"/>
              <a:t>المحلية.ويمكن</a:t>
            </a:r>
            <a:r>
              <a:rPr lang="ar-IQ" sz="2000" dirty="0" smtClean="0"/>
              <a:t> تقسيم الشخصية المعنوية العامة إلى عدة أقسام:1ـ الشخصية المعنوية الإقليمية. وهي تلك الأشخاص التي يتحدد اختصاصها بنطاق جغرافي. 2ـ الشخصية المعنوية المرفقية. (المؤسسات العامة) وهي أشخاص يتحدد نوعها على أساس تحديد نشاطها بنوع هذا النشاط. 3ـ الشخصية المعنوية المهنية() (النقابات) أشخاص تمثل الهيئات والنقابات المهنية، وتتمثل وظيفتها الأساسية في إدارة شؤون طائفة معينة من الأفراد والدفاع عن مصالحهم المشروعة.()الفرق بين الشخصية المعنوية العامة، والشخصية المعنوية الخاصة:</a:t>
            </a:r>
            <a:endParaRPr lang="ar-IQ" sz="2000" dirty="0"/>
          </a:p>
        </p:txBody>
      </p:sp>
    </p:spTree>
    <p:extLst>
      <p:ext uri="{BB962C8B-B14F-4D97-AF65-F5344CB8AC3E}">
        <p14:creationId xmlns:p14="http://schemas.microsoft.com/office/powerpoint/2010/main" val="2555865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الفرق بين الشخصية المعنوية العامة، والشخصية المعنوية الخاصة: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يمكن التفريق من عدة أوجه: 1ـ من حيث الهدف: فإن الهدف من إيجاد الشخص المعنوي الخاص هو هدف خاص يتمثل في الربح المادي، أما الشخص المعنوي العام فإنه يهدف إلى تحقيق مصلحة عامة. 2ـ حرية الانتماء: فإن الانتماء إلى الشخص المعنوي الخاص يكون اختيارياً، بخلاف الانتماء إلى الشخص المعنوي العام فإنه إجباري، كالانتماء إلى الدولة بالمواطنة. 3ـ من حيث إنشاؤها: كما بينت في التعريف، فإن الشخصية المعنوية الخاصة تنشأ بموجب قرار إداري من الجهة المختصة والذين ينشئونها هم أفراد عاديون، أما الشخصية المعنوية العامة فإنها تنشأ موجب نظام يصدر من قبل المنظم. 4ـ من حيث الوسائل: فإن الشخصية المعنوية العامة تستخدم وسائل القانون العام من السلطة العامة، بينما تستخدم الشخصية المعنوية الخاصة قواعد القانون الخاص في كل نشاطها.() وللشخصية المعنوية امتيازات ليست للشخصية المعنوية الخاصة؛ بحكم اختلاف الهدف من كل منهما، فإن العامة تكون لخدمة وتحقيق الصالح العام والمنفعة العامة، أما الخاصة فإن هدفها يكون لتحقيق هدف خاص بمنشئها، وهو الربح المادي.</a:t>
            </a:r>
            <a:endParaRPr lang="ar-IQ" dirty="0"/>
          </a:p>
        </p:txBody>
      </p:sp>
    </p:spTree>
    <p:extLst>
      <p:ext uri="{BB962C8B-B14F-4D97-AF65-F5344CB8AC3E}">
        <p14:creationId xmlns:p14="http://schemas.microsoft.com/office/powerpoint/2010/main" val="1286460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الاشخاص المعنوية المرفقية</a:t>
            </a:r>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smtClean="0"/>
              <a:t>:وهذا </a:t>
            </a:r>
            <a:r>
              <a:rPr lang="ar-IQ" dirty="0"/>
              <a:t>النوع من الأشخاص يمارس نوعا واحدا من الوظائف التي تؤديها الدولة وتتخصص في هذا المجال وتصبح هي المسؤولة عنهُ وزاد التوسع أيضا في أنشاء هذهِ الأشخاص ، من الأمثلة ؛ الوزارات حيث كل وزارة تتخصص بمرفق أو نشاط محدد فوزارة الداخلية تتخصص بالنشاط الأمني الداخلي ووزارة الرياضة تهتم بمرفق الرياضة والنشاطات المتعلقة بها وكذلك من الأمثلة على هذا النوع ؛ الجامعات حتى </a:t>
            </a:r>
            <a:r>
              <a:rPr lang="ar-IQ" dirty="0" err="1"/>
              <a:t>لوكانت</a:t>
            </a:r>
            <a:r>
              <a:rPr lang="ar-IQ" dirty="0"/>
              <a:t> في المحافظات والاتحادات والنقابات ومؤسسات القطاع الاشتراكي الإنتاجية .</a:t>
            </a:r>
            <a:endParaRPr lang="ar-IQ" dirty="0"/>
          </a:p>
        </p:txBody>
      </p:sp>
    </p:spTree>
    <p:extLst>
      <p:ext uri="{BB962C8B-B14F-4D97-AF65-F5344CB8AC3E}">
        <p14:creationId xmlns:p14="http://schemas.microsoft.com/office/powerpoint/2010/main" val="392215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dirty="0" err="1" smtClean="0"/>
              <a:t>ألاشخاص</a:t>
            </a:r>
            <a:r>
              <a:rPr lang="ar-IQ" dirty="0" smtClean="0"/>
              <a:t> </a:t>
            </a:r>
            <a:r>
              <a:rPr lang="ar-IQ" smtClean="0"/>
              <a:t>المعنوية الإقليمية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a:t>
            </a:r>
            <a:r>
              <a:rPr lang="ar-IQ" dirty="0"/>
              <a:t>وهذهِ الأشخاص تعطى جزء من السلطة العامة لكي تمارسهُ بالنيابة عن الدولة ، لكن في أطار مكاني محدد لا يتجاوز حدود هذا الإطار المكاني حيث تمارس السلطة العامة لا نوعيا كما في الحالة الأولى وإنما مكانيا في إقليم أو مكان محدد </a:t>
            </a:r>
            <a:r>
              <a:rPr lang="ar-IQ" dirty="0" err="1"/>
              <a:t>لاتستطيع</a:t>
            </a:r>
            <a:r>
              <a:rPr lang="ar-IQ" dirty="0"/>
              <a:t> ممارسة هذهِ السلطة خارج هذهِ الحدود ولعل أهم وأكبر هذهِ الأشخاص المعنوية هي الدولة نفسها حيث تمارس السلطة العامة ضمن حدودها وكقاعدة عامة ، وهذا يسمى (( إقليمية </a:t>
            </a:r>
            <a:r>
              <a:rPr lang="ar-IQ" dirty="0" err="1"/>
              <a:t>القوانيين</a:t>
            </a:r>
            <a:r>
              <a:rPr lang="ar-IQ" dirty="0"/>
              <a:t> )) فتعتبر الدولة أكبر الأشخاص المحلية المعنوية وكذلك المحافظات والأقضية والنواحي والبلديات والقرى والأرياف والقصبات أصافة إلى أمانة بغداد.</a:t>
            </a:r>
          </a:p>
        </p:txBody>
      </p:sp>
    </p:spTree>
    <p:extLst>
      <p:ext uri="{BB962C8B-B14F-4D97-AF65-F5344CB8AC3E}">
        <p14:creationId xmlns:p14="http://schemas.microsoft.com/office/powerpoint/2010/main" val="346070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الشخصية المعنوية </a:t>
            </a:r>
            <a:endParaRPr lang="ar-IQ" dirty="0"/>
          </a:p>
        </p:txBody>
      </p:sp>
      <p:sp>
        <p:nvSpPr>
          <p:cNvPr id="3" name="عنوان فرعي 2"/>
          <p:cNvSpPr>
            <a:spLocks noGrp="1"/>
          </p:cNvSpPr>
          <p:nvPr>
            <p:ph type="subTitle" idx="1"/>
          </p:nvPr>
        </p:nvSpPr>
        <p:spPr>
          <a:xfrm>
            <a:off x="1371600" y="3356992"/>
            <a:ext cx="6584776" cy="2281808"/>
          </a:xfrm>
        </p:spPr>
        <p:txBody>
          <a:bodyPr>
            <a:normAutofit fontScale="47500" lnSpcReduction="20000"/>
          </a:bodyPr>
          <a:lstStyle/>
          <a:p>
            <a:r>
              <a:rPr lang="ar-IQ" sz="3400" dirty="0" smtClean="0"/>
              <a:t>هي "الهيئات والمؤسسات والجماعات التي يريد المشرع أن يعترف بها، ويعطيها الحق في ممارسة كافة أنواع التصرفات القانونية في التعامل، وفي اكتساب الحقوق وتحمل الالتزامات، وأن يكون لها ذمة مالية مستقلة شأنها في ذلك شأن الأشخاص </a:t>
            </a:r>
            <a:r>
              <a:rPr lang="ar-IQ" sz="3400" dirty="0" err="1" smtClean="0"/>
              <a:t>الطبيعيين".ويمكن</a:t>
            </a:r>
            <a:r>
              <a:rPr lang="ar-IQ" sz="3400" dirty="0" smtClean="0"/>
              <a:t> تعريفها بأنها "هي كل مجموعة من الأشخاص الطبيعيين تقوم بعمل مشترك من أجل تحقيق هدف مشترك ومشروع، أو كل مجموعة من الأموال ترصد من أجل تحقيق غرض معين، ويمنحها القانون الشخصية القانونية، وأهلية اكتساب الحقوق وتحمل الالتزامات، والذمة المالية المستقلة؛ لتمكينها من مزاولة نشاطها بصفة مستقلة عن الأشخاص الطبيعيين المكونين لها".()ويمكن تعريف الشخصية المعنوية بأنها مجموعة الأشخاص والأموال التي تهدف إلى تحقيق غرض معين، ويعترف القانون لها بالشخصية القانونية بالقدر اللازم لتحقيق ذلك الغرض</a:t>
            </a:r>
            <a:endParaRPr lang="ar-IQ" dirty="0"/>
          </a:p>
        </p:txBody>
      </p:sp>
    </p:spTree>
    <p:extLst>
      <p:ext uri="{BB962C8B-B14F-4D97-AF65-F5344CB8AC3E}">
        <p14:creationId xmlns:p14="http://schemas.microsoft.com/office/powerpoint/2010/main" val="243435422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715</Words>
  <Application>Microsoft Office PowerPoint</Application>
  <PresentationFormat>عرض على الشاشة (3:4)‏</PresentationFormat>
  <Paragraphs>11</Paragraphs>
  <Slides>5</Slides>
  <Notes>1</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انواع الشخصية المعنوية </vt:lpstr>
      <vt:lpstr>الفرق بين الشخصية المعنوية العامة، والشخصية المعنوية الخاصة:</vt:lpstr>
      <vt:lpstr>الاشخاص المعنوية المرفقية</vt:lpstr>
      <vt:lpstr> ألاشخاص المعنوية الإقليمية </vt:lpstr>
      <vt:lpstr>الشخصية المعنوية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الشخصية المعنوية</dc:title>
  <dc:creator>مكتب الكوثر</dc:creator>
  <cp:lastModifiedBy>مكتب الكوثر</cp:lastModifiedBy>
  <cp:revision>4</cp:revision>
  <dcterms:created xsi:type="dcterms:W3CDTF">2020-01-16T15:35:19Z</dcterms:created>
  <dcterms:modified xsi:type="dcterms:W3CDTF">2020-01-16T17:15:20Z</dcterms:modified>
</cp:coreProperties>
</file>