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4" r:id="rId1"/>
  </p:sldMasterIdLst>
  <p:sldIdLst>
    <p:sldId id="256" r:id="rId2"/>
    <p:sldId id="257" r:id="rId3"/>
    <p:sldId id="258" r:id="rId4"/>
    <p:sldId id="259" r:id="rId5"/>
    <p:sldId id="260" r:id="rId6"/>
    <p:sldId id="261" r:id="rId7"/>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86" d="100"/>
          <a:sy n="86"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42B8DCA-3317-4CAF-870C-7397950518FA}" type="datetimeFigureOut">
              <a:rPr lang="ar-IQ" smtClean="0"/>
              <a:t>27/04/1441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BB5F060-06E7-453C-994D-41A03C36073E}" type="slidenum">
              <a:rPr lang="ar-IQ" smtClean="0"/>
              <a:t>‹#›</a:t>
            </a:fld>
            <a:endParaRPr lang="ar-IQ"/>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8824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2B8DCA-3317-4CAF-870C-7397950518FA}" type="datetimeFigureOut">
              <a:rPr lang="ar-IQ" smtClean="0"/>
              <a:t>27/04/1441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BB5F060-06E7-453C-994D-41A03C36073E}" type="slidenum">
              <a:rPr lang="ar-IQ" smtClean="0"/>
              <a:t>‹#›</a:t>
            </a:fld>
            <a:endParaRPr lang="ar-IQ"/>
          </a:p>
        </p:txBody>
      </p:sp>
    </p:spTree>
    <p:extLst>
      <p:ext uri="{BB962C8B-B14F-4D97-AF65-F5344CB8AC3E}">
        <p14:creationId xmlns:p14="http://schemas.microsoft.com/office/powerpoint/2010/main" val="3255381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2B8DCA-3317-4CAF-870C-7397950518FA}" type="datetimeFigureOut">
              <a:rPr lang="ar-IQ" smtClean="0"/>
              <a:t>27/04/1441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BB5F060-06E7-453C-994D-41A03C36073E}" type="slidenum">
              <a:rPr lang="ar-IQ" smtClean="0"/>
              <a:t>‹#›</a:t>
            </a:fld>
            <a:endParaRPr lang="ar-IQ"/>
          </a:p>
        </p:txBody>
      </p:sp>
    </p:spTree>
    <p:extLst>
      <p:ext uri="{BB962C8B-B14F-4D97-AF65-F5344CB8AC3E}">
        <p14:creationId xmlns:p14="http://schemas.microsoft.com/office/powerpoint/2010/main" val="2177236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2B8DCA-3317-4CAF-870C-7397950518FA}" type="datetimeFigureOut">
              <a:rPr lang="ar-IQ" smtClean="0"/>
              <a:t>27/04/1441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BB5F060-06E7-453C-994D-41A03C36073E}" type="slidenum">
              <a:rPr lang="ar-IQ" smtClean="0"/>
              <a:t>‹#›</a:t>
            </a:fld>
            <a:endParaRPr lang="ar-IQ"/>
          </a:p>
        </p:txBody>
      </p:sp>
    </p:spTree>
    <p:extLst>
      <p:ext uri="{BB962C8B-B14F-4D97-AF65-F5344CB8AC3E}">
        <p14:creationId xmlns:p14="http://schemas.microsoft.com/office/powerpoint/2010/main" val="4184070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2B8DCA-3317-4CAF-870C-7397950518FA}" type="datetimeFigureOut">
              <a:rPr lang="ar-IQ" smtClean="0"/>
              <a:t>27/04/1441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BB5F060-06E7-453C-994D-41A03C36073E}" type="slidenum">
              <a:rPr lang="ar-IQ" smtClean="0"/>
              <a:t>‹#›</a:t>
            </a:fld>
            <a:endParaRPr lang="ar-IQ"/>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2844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2B8DCA-3317-4CAF-870C-7397950518FA}" type="datetimeFigureOut">
              <a:rPr lang="ar-IQ" smtClean="0"/>
              <a:t>27/04/1441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BB5F060-06E7-453C-994D-41A03C36073E}" type="slidenum">
              <a:rPr lang="ar-IQ" smtClean="0"/>
              <a:t>‹#›</a:t>
            </a:fld>
            <a:endParaRPr lang="ar-IQ"/>
          </a:p>
        </p:txBody>
      </p:sp>
    </p:spTree>
    <p:extLst>
      <p:ext uri="{BB962C8B-B14F-4D97-AF65-F5344CB8AC3E}">
        <p14:creationId xmlns:p14="http://schemas.microsoft.com/office/powerpoint/2010/main" val="1631761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42B8DCA-3317-4CAF-870C-7397950518FA}" type="datetimeFigureOut">
              <a:rPr lang="ar-IQ" smtClean="0"/>
              <a:t>27/04/1441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BB5F060-06E7-453C-994D-41A03C36073E}" type="slidenum">
              <a:rPr lang="ar-IQ" smtClean="0"/>
              <a:t>‹#›</a:t>
            </a:fld>
            <a:endParaRPr lang="ar-IQ"/>
          </a:p>
        </p:txBody>
      </p:sp>
    </p:spTree>
    <p:extLst>
      <p:ext uri="{BB962C8B-B14F-4D97-AF65-F5344CB8AC3E}">
        <p14:creationId xmlns:p14="http://schemas.microsoft.com/office/powerpoint/2010/main" val="3111473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42B8DCA-3317-4CAF-870C-7397950518FA}" type="datetimeFigureOut">
              <a:rPr lang="ar-IQ" smtClean="0"/>
              <a:t>27/04/1441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BB5F060-06E7-453C-994D-41A03C36073E}" type="slidenum">
              <a:rPr lang="ar-IQ" smtClean="0"/>
              <a:t>‹#›</a:t>
            </a:fld>
            <a:endParaRPr lang="ar-IQ"/>
          </a:p>
        </p:txBody>
      </p:sp>
    </p:spTree>
    <p:extLst>
      <p:ext uri="{BB962C8B-B14F-4D97-AF65-F5344CB8AC3E}">
        <p14:creationId xmlns:p14="http://schemas.microsoft.com/office/powerpoint/2010/main" val="3845755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42B8DCA-3317-4CAF-870C-7397950518FA}" type="datetimeFigureOut">
              <a:rPr lang="ar-IQ" smtClean="0"/>
              <a:t>27/04/1441</a:t>
            </a:fld>
            <a:endParaRPr lang="ar-IQ"/>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ar-IQ"/>
          </a:p>
        </p:txBody>
      </p:sp>
      <p:sp>
        <p:nvSpPr>
          <p:cNvPr id="9" name="Slide Number Placeholder 8"/>
          <p:cNvSpPr>
            <a:spLocks noGrp="1"/>
          </p:cNvSpPr>
          <p:nvPr>
            <p:ph type="sldNum" sz="quarter" idx="12"/>
          </p:nvPr>
        </p:nvSpPr>
        <p:spPr/>
        <p:txBody>
          <a:bodyPr/>
          <a:lstStyle/>
          <a:p>
            <a:fld id="{4BB5F060-06E7-453C-994D-41A03C36073E}" type="slidenum">
              <a:rPr lang="ar-IQ" smtClean="0"/>
              <a:t>‹#›</a:t>
            </a:fld>
            <a:endParaRPr lang="ar-IQ"/>
          </a:p>
        </p:txBody>
      </p:sp>
    </p:spTree>
    <p:extLst>
      <p:ext uri="{BB962C8B-B14F-4D97-AF65-F5344CB8AC3E}">
        <p14:creationId xmlns:p14="http://schemas.microsoft.com/office/powerpoint/2010/main" val="1453804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42B8DCA-3317-4CAF-870C-7397950518FA}" type="datetimeFigureOut">
              <a:rPr lang="ar-IQ" smtClean="0"/>
              <a:t>27/04/1441</a:t>
            </a:fld>
            <a:endParaRPr lang="ar-IQ"/>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ar-IQ"/>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BB5F060-06E7-453C-994D-41A03C36073E}" type="slidenum">
              <a:rPr lang="ar-IQ" smtClean="0"/>
              <a:t>‹#›</a:t>
            </a:fld>
            <a:endParaRPr lang="ar-IQ"/>
          </a:p>
        </p:txBody>
      </p:sp>
    </p:spTree>
    <p:extLst>
      <p:ext uri="{BB962C8B-B14F-4D97-AF65-F5344CB8AC3E}">
        <p14:creationId xmlns:p14="http://schemas.microsoft.com/office/powerpoint/2010/main" val="2269824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2B8DCA-3317-4CAF-870C-7397950518FA}" type="datetimeFigureOut">
              <a:rPr lang="ar-IQ" smtClean="0"/>
              <a:t>27/04/1441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BB5F060-06E7-453C-994D-41A03C36073E}" type="slidenum">
              <a:rPr lang="ar-IQ" smtClean="0"/>
              <a:t>‹#›</a:t>
            </a:fld>
            <a:endParaRPr lang="ar-IQ"/>
          </a:p>
        </p:txBody>
      </p:sp>
    </p:spTree>
    <p:extLst>
      <p:ext uri="{BB962C8B-B14F-4D97-AF65-F5344CB8AC3E}">
        <p14:creationId xmlns:p14="http://schemas.microsoft.com/office/powerpoint/2010/main" val="4150919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42B8DCA-3317-4CAF-870C-7397950518FA}" type="datetimeFigureOut">
              <a:rPr lang="ar-IQ" smtClean="0"/>
              <a:t>27/04/1441</a:t>
            </a:fld>
            <a:endParaRPr lang="ar-IQ"/>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ar-IQ"/>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BB5F060-06E7-453C-994D-41A03C36073E}" type="slidenum">
              <a:rPr lang="ar-IQ" smtClean="0"/>
              <a:t>‹#›</a:t>
            </a:fld>
            <a:endParaRPr lang="ar-IQ"/>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4947828"/>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4224060560"/>
              </p:ext>
            </p:extLst>
          </p:nvPr>
        </p:nvGraphicFramePr>
        <p:xfrm>
          <a:off x="3429000" y="1412182"/>
          <a:ext cx="5257800" cy="2946400"/>
        </p:xfrm>
        <a:graphic>
          <a:graphicData uri="http://schemas.openxmlformats.org/presentationml/2006/ole">
            <mc:AlternateContent xmlns:mc="http://schemas.openxmlformats.org/markup-compatibility/2006">
              <mc:Choice xmlns:v="urn:schemas-microsoft-com:vml" Requires="v">
                <p:oleObj spid="_x0000_s1026" name="Document" r:id="rId3" imgW="5273903" imgH="2957094" progId="Word.Document.12">
                  <p:embed/>
                </p:oleObj>
              </mc:Choice>
              <mc:Fallback>
                <p:oleObj name="Document" r:id="rId3" imgW="5273903" imgH="2957094" progId="Word.Document.12">
                  <p:embed/>
                  <p:pic>
                    <p:nvPicPr>
                      <p:cNvPr id="0" name=""/>
                      <p:cNvPicPr/>
                      <p:nvPr/>
                    </p:nvPicPr>
                    <p:blipFill>
                      <a:blip r:embed="rId4"/>
                      <a:stretch>
                        <a:fillRect/>
                      </a:stretch>
                    </p:blipFill>
                    <p:spPr>
                      <a:xfrm>
                        <a:off x="3429000" y="1412182"/>
                        <a:ext cx="5257800" cy="2946400"/>
                      </a:xfrm>
                      <a:prstGeom prst="rect">
                        <a:avLst/>
                      </a:prstGeom>
                    </p:spPr>
                  </p:pic>
                </p:oleObj>
              </mc:Fallback>
            </mc:AlternateContent>
          </a:graphicData>
        </a:graphic>
      </p:graphicFrame>
    </p:spTree>
    <p:extLst>
      <p:ext uri="{BB962C8B-B14F-4D97-AF65-F5344CB8AC3E}">
        <p14:creationId xmlns:p14="http://schemas.microsoft.com/office/powerpoint/2010/main" val="2837579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a:t> </a:t>
            </a:r>
            <a:r>
              <a:rPr lang="ar-IQ" sz="2200" dirty="0"/>
              <a:t>ابتداءلابد من الاشارة الى ان البائع في عقد البيع يلتزم تجاه المشتري بان يحقق له حيازة هادئة للمبيع  بدفع ما يقع عليه من التعرض ،كما يلتزم بان يحقق له حيازة نافعة ،ولا شك ان وجود عيب في المبيع يحول دون انتفاع المشتري به انتفاعا مفيدا. لذلك فان البائع يضمن للمشتري خلو المبيع من هذه العيوب</a:t>
            </a:r>
            <a:r>
              <a:rPr lang="ar-IQ" dirty="0"/>
              <a:t>.</a:t>
            </a:r>
          </a:p>
        </p:txBody>
      </p:sp>
      <p:sp>
        <p:nvSpPr>
          <p:cNvPr id="3" name="Content Placeholder 2"/>
          <p:cNvSpPr>
            <a:spLocks noGrp="1"/>
          </p:cNvSpPr>
          <p:nvPr>
            <p:ph idx="1"/>
          </p:nvPr>
        </p:nvSpPr>
        <p:spPr/>
        <p:txBody>
          <a:bodyPr/>
          <a:lstStyle/>
          <a:p>
            <a:pPr marL="171450" algn="just">
              <a:lnSpc>
                <a:spcPct val="107000"/>
              </a:lnSpc>
              <a:spcAft>
                <a:spcPts val="800"/>
              </a:spcAft>
            </a:pPr>
            <a:r>
              <a:rPr lang="ar-IQ" dirty="0">
                <a:latin typeface="Calibri" panose="020F0502020204030204" pitchFamily="34" charset="0"/>
                <a:ea typeface="Calibri" panose="020F0502020204030204" pitchFamily="34" charset="0"/>
              </a:rPr>
              <a:t> ولا بد لتحقق هذا الضمان على البائع ان تتوافر في العيب شروط معينةوبدونها لايكون في مقدور المشتري الرجوع على البائع بالضمان مع الاخذ بنظر الاعتبار انه يجب عدم التوسع في مفهوم العيب والتساهل في شروطه ،ولا التضييق في التفسير والاكثار من الشروط، وانما يجب اضفاء مفهوم على العيب يساعد على اعطاء دور ايجابي في بقاء العقد وفي اقامة التوازن بين طرفيه من اجل اشاعة الثقة في العقود وتنمية المبادلات التجارية.</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ar-IQ" dirty="0">
                <a:latin typeface="Calibri" panose="020F0502020204030204" pitchFamily="34" charset="0"/>
                <a:ea typeface="Calibri" panose="020F0502020204030204" pitchFamily="34" charset="0"/>
              </a:rPr>
              <a:t>      ويشترط بمقتضى المادتين 558/559 من القانون المدني العراقي ان تتوافر الشروط الاتية في العيب الموجب للضمان.......</a:t>
            </a:r>
            <a:endParaRPr lang="ar-IQ" dirty="0"/>
          </a:p>
        </p:txBody>
      </p:sp>
    </p:spTree>
    <p:extLst>
      <p:ext uri="{BB962C8B-B14F-4D97-AF65-F5344CB8AC3E}">
        <p14:creationId xmlns:p14="http://schemas.microsoft.com/office/powerpoint/2010/main" val="150105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lnSpc>
                <a:spcPct val="107000"/>
              </a:lnSpc>
              <a:spcAft>
                <a:spcPts val="800"/>
              </a:spcAft>
            </a:pPr>
            <a:r>
              <a:rPr lang="ar-IQ" sz="1800" dirty="0">
                <a:latin typeface="Calibri" panose="020F0502020204030204" pitchFamily="34" charset="0"/>
                <a:ea typeface="Calibri" panose="020F0502020204030204" pitchFamily="34" charset="0"/>
                <a:cs typeface="Arial" panose="020B0604020202020204" pitchFamily="34" charset="0"/>
              </a:rPr>
              <a:t>اولا/يجب ان يكون العيب خفيا </a:t>
            </a:r>
            <a:r>
              <a:rPr lang="en-US" sz="1800" dirty="0">
                <a:latin typeface="Calibri" panose="020F0502020204030204" pitchFamily="34" charset="0"/>
                <a:ea typeface="Calibri" panose="020F0502020204030204" pitchFamily="34" charset="0"/>
                <a:cs typeface="Arial" panose="020B0604020202020204" pitchFamily="34" charset="0"/>
              </a:rPr>
              <a:t/>
            </a:r>
            <a:br>
              <a:rPr lang="en-US" sz="1800" dirty="0">
                <a:latin typeface="Calibri" panose="020F0502020204030204" pitchFamily="34" charset="0"/>
                <a:ea typeface="Calibri" panose="020F0502020204030204" pitchFamily="34" charset="0"/>
                <a:cs typeface="Arial" panose="020B0604020202020204" pitchFamily="34" charset="0"/>
              </a:rPr>
            </a:br>
            <a:r>
              <a:rPr lang="ar-IQ" sz="1800" dirty="0">
                <a:latin typeface="Calibri" panose="020F0502020204030204" pitchFamily="34" charset="0"/>
                <a:ea typeface="Calibri" panose="020F0502020204030204" pitchFamily="34" charset="0"/>
                <a:cs typeface="Arial" panose="020B0604020202020204" pitchFamily="34" charset="0"/>
              </a:rPr>
              <a:t>   والمقصود بالخفاء هنا ان يكون العيب غير ظاهر للعيان، و ان لا يكون المشتري عالما بوجوده وقت البيع ،او ان لا يكون في استطاعته ان يتنبه له لو انه فحص المبيع بما ينبغي من العناية.فلا يستطيع المشتري ان يدعي بخفاء العيب حتى وان كان خفيا اذا كان يعلم بوجوده او انه احاط به علما بخبرته الشخصية او باستعانته بخبير.</a:t>
            </a:r>
            <a:r>
              <a:rPr lang="en-US" sz="1800" dirty="0">
                <a:latin typeface="Calibri" panose="020F0502020204030204" pitchFamily="34" charset="0"/>
                <a:ea typeface="Calibri" panose="020F0502020204030204" pitchFamily="34" charset="0"/>
                <a:cs typeface="Arial" panose="020B0604020202020204" pitchFamily="34" charset="0"/>
              </a:rPr>
              <a:t/>
            </a:r>
            <a:br>
              <a:rPr lang="en-US" sz="1800" dirty="0">
                <a:latin typeface="Calibri" panose="020F0502020204030204" pitchFamily="34" charset="0"/>
                <a:ea typeface="Calibri" panose="020F0502020204030204" pitchFamily="34" charset="0"/>
                <a:cs typeface="Arial" panose="020B0604020202020204" pitchFamily="34" charset="0"/>
              </a:rPr>
            </a:br>
            <a:endParaRPr lang="ar-IQ" sz="1800" dirty="0"/>
          </a:p>
        </p:txBody>
      </p:sp>
      <p:sp>
        <p:nvSpPr>
          <p:cNvPr id="3" name="Content Placeholder 2"/>
          <p:cNvSpPr>
            <a:spLocks noGrp="1"/>
          </p:cNvSpPr>
          <p:nvPr>
            <p:ph idx="1"/>
          </p:nvPr>
        </p:nvSpPr>
        <p:spPr/>
        <p:txBody>
          <a:bodyPr/>
          <a:lstStyle/>
          <a:p>
            <a:r>
              <a:rPr lang="ar-IQ" dirty="0"/>
              <a:t> والعناية المطلوبة من المشتري في فحص المبيع هي عناية الشخص المعتاد وقد اخذ المشرع العراقي بالمعيار الموضوعي المجرد لا الشخصي فينظر الى عناية الشخص المعتاد لا الى عناية المشتري بالذات.وبذلك فان الخفاء في العيب  هو ما لم يكن بوسع المشتري كشفه ويتاثر ذلك بصفة المشتري من جهة وبطبيعة المبيع من جهة اخرى.</a:t>
            </a:r>
            <a:endParaRPr lang="en-US" dirty="0"/>
          </a:p>
          <a:p>
            <a:r>
              <a:rPr lang="ar-IQ" dirty="0"/>
              <a:t>    ويبقى البائع ضامنا للعيب في حالتين وان كان في مقدور المشتري ان يتبين العيب بالفحص العادي للمبيع وهاتان الحالتان هما :</a:t>
            </a:r>
            <a:endParaRPr lang="en-US" dirty="0"/>
          </a:p>
          <a:p>
            <a:r>
              <a:rPr lang="ar-IQ" dirty="0"/>
              <a:t>1-اذا اثبت المشتري ان البائع قد اكد له خلو المبيع من العيب واعتمد المشتري على ذلك فيعتبر بمثابة اتفاق صريح على ضمان البائع </a:t>
            </a:r>
            <a:r>
              <a:rPr lang="ar-IQ" dirty="0" smtClean="0"/>
              <a:t>للعيب </a:t>
            </a:r>
            <a:r>
              <a:rPr lang="ar-IQ" dirty="0"/>
              <a:t>في حالة وجوده او بمثابة اتفاق ضمني</a:t>
            </a:r>
            <a:r>
              <a:rPr lang="ar-IQ" dirty="0" smtClean="0"/>
              <a:t>.</a:t>
            </a:r>
            <a:r>
              <a:rPr lang="ar-IQ" dirty="0"/>
              <a:t> </a:t>
            </a:r>
            <a:endParaRPr lang="ar-IQ" dirty="0" smtClean="0"/>
          </a:p>
          <a:p>
            <a:r>
              <a:rPr lang="ar-IQ" dirty="0" smtClean="0"/>
              <a:t>2-اذا </a:t>
            </a:r>
            <a:r>
              <a:rPr lang="ar-IQ" dirty="0"/>
              <a:t>اثبت المشتري ان البائع قد تعمد اخفاء العيب غشا منه كما لو كان العيب عبارة عن خلل في محرك السيارة (كسر في محرك السيارة)وتعمد البائع اخفائه بلحام وطلاء فيعد غشا منه استغرق خطأ المشتري في عدم فحص المبيع.</a:t>
            </a:r>
            <a:endParaRPr lang="en-US" dirty="0"/>
          </a:p>
          <a:p>
            <a:endParaRPr lang="ar-IQ" dirty="0"/>
          </a:p>
        </p:txBody>
      </p:sp>
    </p:spTree>
    <p:extLst>
      <p:ext uri="{BB962C8B-B14F-4D97-AF65-F5344CB8AC3E}">
        <p14:creationId xmlns:p14="http://schemas.microsoft.com/office/powerpoint/2010/main" val="3341538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210614" y="-24229"/>
            <a:ext cx="10099613" cy="45719"/>
          </a:xfrm>
        </p:spPr>
        <p:txBody>
          <a:bodyPr>
            <a:normAutofit fontScale="90000"/>
          </a:bodyPr>
          <a:lstStyle/>
          <a:p>
            <a:endParaRPr lang="ar-IQ" dirty="0"/>
          </a:p>
        </p:txBody>
      </p:sp>
      <p:sp>
        <p:nvSpPr>
          <p:cNvPr id="3" name="Content Placeholder 2"/>
          <p:cNvSpPr>
            <a:spLocks noGrp="1"/>
          </p:cNvSpPr>
          <p:nvPr>
            <p:ph idx="1"/>
          </p:nvPr>
        </p:nvSpPr>
        <p:spPr/>
        <p:txBody>
          <a:bodyPr/>
          <a:lstStyle/>
          <a:p>
            <a:r>
              <a:rPr lang="ar-IQ" dirty="0"/>
              <a:t>ثانيا/يجب ان يكون العيب مؤثرا </a:t>
            </a:r>
            <a:endParaRPr lang="en-US" dirty="0"/>
          </a:p>
          <a:p>
            <a:r>
              <a:rPr lang="ar-IQ" dirty="0"/>
              <a:t>   وقد عبر المشرع العراقي عن هذا الشرط في المادة 558 من القانون المدني العراقي. والعيب المؤثر هو العيب الذي من شأنه ان ينقص من ثمن المبيع و من </a:t>
            </a:r>
            <a:endParaRPr lang="en-US" dirty="0"/>
          </a:p>
          <a:p>
            <a:r>
              <a:rPr lang="ar-IQ" dirty="0"/>
              <a:t>منفعته وقد عبر عنه المشرع العراقي بفوات الغرض او نقصان القيمة.فعدم صلاحية المبيع للاستعمال اطلاقا بسبب العيب يعتبر عيبا مؤثرا اما عدم تحقيق المبيع الغرض  المقصود للاستعمال الخاص بالمشتري فلا يمكن اعتباره عيبا مؤثرا .هذا وان فوات الغرض من المبيع او النقص الحاصل في منفعته يجب تحديده على اساس مادي موضوعي. وان النقص في منفعة المبيع يجب ان يكون في اعتقادنا محسوسا لكي يستطيع المشتري الرجوع على البائع بالضمان .اما العيوب البسيطة وقليلة الاهمية او ما قضى العرف بالتسامح فيها فلا رجوع على البائع بالضمان حسب رأي غالبية الفقة في العراق وفرنسا ومصر .......</a:t>
            </a:r>
            <a:endParaRPr lang="en-US" dirty="0"/>
          </a:p>
          <a:p>
            <a:r>
              <a:rPr lang="ar-IQ" dirty="0"/>
              <a:t>  اما ثمن المبيع فيؤخذ ايضا بمعيار موضوعي ويقدر النقص الحاصل في الثمن حسب تقدير التجار واصحاب الخبرة.</a:t>
            </a:r>
            <a:endParaRPr lang="en-US" dirty="0"/>
          </a:p>
          <a:p>
            <a:endParaRPr lang="ar-IQ" dirty="0" smtClean="0"/>
          </a:p>
          <a:p>
            <a:endParaRPr lang="ar-IQ" dirty="0"/>
          </a:p>
        </p:txBody>
      </p:sp>
    </p:spTree>
    <p:extLst>
      <p:ext uri="{BB962C8B-B14F-4D97-AF65-F5344CB8AC3E}">
        <p14:creationId xmlns:p14="http://schemas.microsoft.com/office/powerpoint/2010/main" val="3509331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a:t>ثالثا /يجب ان يكون العيب قديما </a:t>
            </a:r>
            <a:endParaRPr lang="en-US" dirty="0"/>
          </a:p>
          <a:p>
            <a:r>
              <a:rPr lang="ar-IQ" dirty="0"/>
              <a:t>  ويقصد بقدم العيب هو ان يكون موجودا في المبيع وقت التعاقد او بعده وقبل التسليم.</a:t>
            </a:r>
            <a:endParaRPr lang="en-US" dirty="0"/>
          </a:p>
          <a:p>
            <a:r>
              <a:rPr lang="ar-IQ" dirty="0"/>
              <a:t>ويستوي الامر في الاشياء المعينة بذاتها او في الاشياء المعينة بنوعها وهو ما نصت عليه الفقرة الثانية من المادة 558 مدني عراقي. واذا كان المقصود من العيب القديم، وجوده وقت التسليم الا ان العيب مع ذلك يعتبر موجودا في المبيع في هذا الوقت وان كان اثره لم يتحقق او يتفاقم الابعد التسليم ،اذ يكفي ان يتحقق الضمان على البائع اذا كان مصدر العيب او نواته موجودا في المبيع وقت التسليم وان كان لم يتفاقم الا بعد التسليم .اما اذا كان انتشار العيب او تفاقمه بسبب خطأ من المشتري فهو الذي يتحمل الضرر فقد يكون قد استعمله بطريقة غير سليمة او لم يبذل في الحفاظ على المبيع عناية الشخص المعتاد </a:t>
            </a:r>
            <a:r>
              <a:rPr lang="ar-IQ" dirty="0" smtClean="0"/>
              <a:t>.</a:t>
            </a:r>
          </a:p>
          <a:p>
            <a:endParaRPr lang="ar-IQ" dirty="0"/>
          </a:p>
          <a:p>
            <a:r>
              <a:rPr lang="ar-IQ" dirty="0" smtClean="0"/>
              <a:t>ويجوز </a:t>
            </a:r>
            <a:r>
              <a:rPr lang="ar-IQ" dirty="0"/>
              <a:t>للقاضي هنا ان يخفض من الضمان بمقدار ما اسهم خطأالمشتري في تفاقم اثر هذا العيب استنادا الى القواعد العامة وما نصت عليه المادة 210 مدني عراقي</a:t>
            </a:r>
            <a:r>
              <a:rPr lang="ar-IQ" dirty="0" smtClean="0"/>
              <a:t>.</a:t>
            </a:r>
            <a:r>
              <a:rPr lang="ar-IQ" dirty="0"/>
              <a:t> وقد تتوزع المسؤلية بين البائع والمشتري اذا كان خطا الاخير قد شارك جزئيا في عملية اظهار العيب .وعبء اثبات وجود العيب الخفي على المشتري ويجوز الاثبات بجميع وسائل الاثبات </a:t>
            </a:r>
            <a:endParaRPr lang="en-US" dirty="0"/>
          </a:p>
          <a:p>
            <a:endParaRPr lang="ar-IQ" dirty="0"/>
          </a:p>
        </p:txBody>
      </p:sp>
    </p:spTree>
    <p:extLst>
      <p:ext uri="{BB962C8B-B14F-4D97-AF65-F5344CB8AC3E}">
        <p14:creationId xmlns:p14="http://schemas.microsoft.com/office/powerpoint/2010/main" val="2184242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a:t>رابعا/ان يكون البيع من البيوع التي ينشأ فيها ضمان البائع للعيوب الخفية</a:t>
            </a:r>
            <a:endParaRPr lang="en-US" dirty="0"/>
          </a:p>
          <a:p>
            <a:r>
              <a:rPr lang="ar-IQ" dirty="0"/>
              <a:t>   والمقصود بذلك ان البيوع التي تتم عن طريق المزاد العلني من قبل الجهات القضائية او الادارية ضمن الاحوال التي يسقط فيها ضمان البائع للعيوب الخفيةوهو ما نصت عليه المادة 569 مدني عراقي ،والعلة في ذلك ان هذه البيوع تسبقها اجراءات طويلة تتاح من خلالها الفرصة لفحص المبيع قبل الاقدام على شرائه،كما اراد المشرع بذلك ضمان الاستقرار لهذه البيوع والحيلولة دون اعادة اجراءاتها ومصاريفها. ولا يسري الحكم اعلاه اذا كان البيع اختياريا فيظل البائع ملزما بالضمان.</a:t>
            </a:r>
            <a:endParaRPr lang="en-US" dirty="0"/>
          </a:p>
          <a:p>
            <a:r>
              <a:rPr lang="ar-IQ" dirty="0"/>
              <a:t> </a:t>
            </a:r>
            <a:endParaRPr lang="en-US" dirty="0"/>
          </a:p>
          <a:p>
            <a:r>
              <a:rPr lang="ar-IQ" dirty="0"/>
              <a:t>   للمزيد من التفاصيل والاراء ينظر د.سعيد مبارك واخرون/الموجز في العقود المسماة(البيع-الايجار-المقاولة)/د.جعفر الفضلي /الوجيز في العقود المدنية(البيع-الايجار-المقاولة)دريد الجنابي/النشرة القانونية/العدد السابع عشر-العدد الثامن عشر//السنة الاولى/2010/علاء التميمي/المجموعة المدنية في قضاء محكمة التمييز الاتحادية للسنوات 2006/2007/2008.وغيرها من المراجع.</a:t>
            </a:r>
            <a:endParaRPr lang="en-US" dirty="0"/>
          </a:p>
          <a:p>
            <a:endParaRPr lang="ar-IQ" dirty="0"/>
          </a:p>
        </p:txBody>
      </p:sp>
    </p:spTree>
    <p:extLst>
      <p:ext uri="{BB962C8B-B14F-4D97-AF65-F5344CB8AC3E}">
        <p14:creationId xmlns:p14="http://schemas.microsoft.com/office/powerpoint/2010/main" val="21554329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22</TotalTime>
  <Words>744</Words>
  <Application>Microsoft Office PowerPoint</Application>
  <PresentationFormat>Widescreen</PresentationFormat>
  <Paragraphs>21</Paragraphs>
  <Slides>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Arial</vt:lpstr>
      <vt:lpstr>Calibri</vt:lpstr>
      <vt:lpstr>Calibri Light</vt:lpstr>
      <vt:lpstr>Times New Roman</vt:lpstr>
      <vt:lpstr>Retrospect</vt:lpstr>
      <vt:lpstr>Microsoft Word Document</vt:lpstr>
      <vt:lpstr>PowerPoint Presentation</vt:lpstr>
      <vt:lpstr> ابتداءلابد من الاشارة الى ان البائع في عقد البيع يلتزم تجاه المشتري بان يحقق له حيازة هادئة للمبيع  بدفع ما يقع عليه من التعرض ،كما يلتزم بان يحقق له حيازة نافعة ،ولا شك ان وجود عيب في المبيع يحول دون انتفاع المشتري به انتفاعا مفيدا. لذلك فان البائع يضمن للمشتري خلو المبيع من هذه العيوب.</vt:lpstr>
      <vt:lpstr>اولا/يجب ان يكون العيب خفيا     والمقصود بالخفاء هنا ان يكون العيب غير ظاهر للعيان، و ان لا يكون المشتري عالما بوجوده وقت البيع ،او ان لا يكون في استطاعته ان يتنبه له لو انه فحص المبيع بما ينبغي من العناية.فلا يستطيع المشتري ان يدعي بخفاء العيب حتى وان كان خفيا اذا كان يعلم بوجوده او انه احاط به علما بخبرته الشخصية او باستعانته بخبير. </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Firas</dc:creator>
  <cp:lastModifiedBy>Firas</cp:lastModifiedBy>
  <cp:revision>9</cp:revision>
  <dcterms:created xsi:type="dcterms:W3CDTF">2019-02-21T17:56:52Z</dcterms:created>
  <dcterms:modified xsi:type="dcterms:W3CDTF">2019-12-24T06:46:37Z</dcterms:modified>
</cp:coreProperties>
</file>