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24/04/1442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24/04/1442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24/04/1442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24/04/1442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2400" cy="1512167"/>
          </a:xfrm>
        </p:spPr>
        <p:txBody>
          <a:bodyPr/>
          <a:lstStyle/>
          <a:p>
            <a:r>
              <a:rPr lang="ar-IQ" dirty="0" smtClean="0"/>
              <a:t>الفصل الثاني </a:t>
            </a:r>
            <a:br>
              <a:rPr lang="ar-IQ" dirty="0" smtClean="0"/>
            </a:br>
            <a:r>
              <a:rPr lang="ar-IQ" dirty="0" smtClean="0"/>
              <a:t>نطاق تطبيق قانون العقوبات </a:t>
            </a:r>
            <a:endParaRPr lang="en-US" dirty="0"/>
          </a:p>
        </p:txBody>
      </p:sp>
      <p:sp>
        <p:nvSpPr>
          <p:cNvPr id="3" name="عنوان فرعي 2"/>
          <p:cNvSpPr>
            <a:spLocks noGrp="1"/>
          </p:cNvSpPr>
          <p:nvPr>
            <p:ph type="subTitle" idx="1"/>
          </p:nvPr>
        </p:nvSpPr>
        <p:spPr>
          <a:xfrm>
            <a:off x="251520" y="1916832"/>
            <a:ext cx="8568952" cy="4536504"/>
          </a:xfrm>
        </p:spPr>
        <p:txBody>
          <a:bodyPr>
            <a:normAutofit fontScale="85000" lnSpcReduction="10000"/>
          </a:bodyPr>
          <a:lstStyle/>
          <a:p>
            <a:pPr algn="r"/>
            <a:r>
              <a:rPr lang="ar-IQ" dirty="0" smtClean="0"/>
              <a:t>      </a:t>
            </a:r>
            <a:r>
              <a:rPr lang="ar-IQ" dirty="0" smtClean="0">
                <a:solidFill>
                  <a:schemeClr val="tx1"/>
                </a:solidFill>
              </a:rPr>
              <a:t>يُعد قانون العقوبات تشريع بالغ الخطورة والأهمية , نظراً لما يترتب عليه من تقييد لنشاط الافراد وتحديد لتصرفاتهم ضمن الحدود المعينة فيه , لابد من تحديد نطاق تطبيقه وبيان مداه كي يعلم كل شخص مدى خضوعه لأحكامه . والنص الجزائي كبقية النصوص القانونية , ليس له سلطان مطلق إنما يتحدد سلطانه بحدود زمنية ومكانية وشخصية .</a:t>
            </a:r>
          </a:p>
          <a:p>
            <a:r>
              <a:rPr lang="ar-IQ" b="1" dirty="0" smtClean="0">
                <a:solidFill>
                  <a:schemeClr val="tx1"/>
                </a:solidFill>
              </a:rPr>
              <a:t>المبحث الأول </a:t>
            </a:r>
          </a:p>
          <a:p>
            <a:r>
              <a:rPr lang="ar-IQ" b="1" dirty="0" smtClean="0">
                <a:solidFill>
                  <a:schemeClr val="tx1"/>
                </a:solidFill>
              </a:rPr>
              <a:t>تطبيق القانون الجنائي من حيث الزمان </a:t>
            </a:r>
          </a:p>
          <a:p>
            <a:pPr algn="just"/>
            <a:r>
              <a:rPr lang="ar-IQ" b="1" dirty="0">
                <a:solidFill>
                  <a:schemeClr val="tx1"/>
                </a:solidFill>
              </a:rPr>
              <a:t> </a:t>
            </a:r>
            <a:r>
              <a:rPr lang="ar-IQ" b="1" dirty="0" smtClean="0">
                <a:solidFill>
                  <a:schemeClr val="tx1"/>
                </a:solidFill>
              </a:rPr>
              <a:t>   </a:t>
            </a:r>
            <a:r>
              <a:rPr lang="ar-IQ" dirty="0" smtClean="0">
                <a:solidFill>
                  <a:schemeClr val="tx1"/>
                </a:solidFill>
              </a:rPr>
              <a:t>إن القانون الجنائي كغيره من القوانين الاخرى يتطلب تطبيقه أن يكون نافذاً . ويعتبر القانون نافذاً من تاريخ نشره في الجريدة الرسمية إلا إذ ا نص على خلاف ذلك في القانون . ويكون العمل بالقانون واجباً من يوم </a:t>
            </a:r>
            <a:r>
              <a:rPr lang="ar-IQ" dirty="0" err="1" smtClean="0">
                <a:solidFill>
                  <a:schemeClr val="tx1"/>
                </a:solidFill>
              </a:rPr>
              <a:t>نفاذه</a:t>
            </a:r>
            <a:r>
              <a:rPr lang="ar-IQ" dirty="0" smtClean="0">
                <a:solidFill>
                  <a:schemeClr val="tx1"/>
                </a:solidFill>
              </a:rPr>
              <a:t> ويستمر حتى يلغى بقانون أخر . وقد يكون إلغاء القانون بنص صريح وقد يكون ضمنياً </a:t>
            </a:r>
            <a:endParaRPr lang="en-US" b="1" dirty="0"/>
          </a:p>
        </p:txBody>
      </p:sp>
    </p:spTree>
    <p:extLst>
      <p:ext uri="{BB962C8B-B14F-4D97-AF65-F5344CB8AC3E}">
        <p14:creationId xmlns:p14="http://schemas.microsoft.com/office/powerpoint/2010/main" val="3701993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51520" y="260648"/>
            <a:ext cx="8640960" cy="5865515"/>
          </a:xfrm>
        </p:spPr>
        <p:txBody>
          <a:bodyPr>
            <a:normAutofit fontScale="92500" lnSpcReduction="10000"/>
          </a:bodyPr>
          <a:lstStyle/>
          <a:p>
            <a:pPr marL="0" indent="0" algn="just">
              <a:buNone/>
            </a:pPr>
            <a:r>
              <a:rPr lang="ar-IQ" dirty="0" smtClean="0"/>
              <a:t>وذلك بصدور قانون جديد يشمل على نص يتعارض مع نص القانون القديم أو ينظم من جديد الموضوع الذي سبق أن نظمه القانون السابق . وقد يبطل العمل بالقانون من غير حاجة إلى الغائه وذلك فيما إذا كان هذا القانون مؤقتاً بحالة معينة وقد انقضت تلك الحالة , أو محدداً </a:t>
            </a:r>
            <a:r>
              <a:rPr lang="ar-IQ" dirty="0" err="1" smtClean="0"/>
              <a:t>لنفاذه</a:t>
            </a:r>
            <a:r>
              <a:rPr lang="ar-IQ" dirty="0" smtClean="0"/>
              <a:t> مدة معينة وقد </a:t>
            </a:r>
            <a:r>
              <a:rPr lang="ar-IQ" dirty="0"/>
              <a:t>ا</a:t>
            </a:r>
            <a:r>
              <a:rPr lang="ar-IQ" dirty="0" smtClean="0"/>
              <a:t>نتهت تلك المدة . من المعلوم أن الجريمة تكتشف بعد زمن ارتكابها , ويتطلب التحقيق فيها ثم نظرها فترة من الزمن فهل تخضع الجريمة في هذه الحالة للقانون الذي كان نافذاً وقت ارتكابها أم القانون النافذ وقت الحكم فيها ؟ . </a:t>
            </a:r>
          </a:p>
          <a:p>
            <a:pPr marL="0" indent="0" algn="just">
              <a:buNone/>
            </a:pPr>
            <a:r>
              <a:rPr lang="ar-IQ" dirty="0" smtClean="0"/>
              <a:t>إن الاجابة عن السؤال أمر ضروري لأن احكام القانون قد تتغير في هذه الفترة من الزمن تبعاً لتغير الاحوال الاجتماعية والاقتصادية . فقد تخفض أو تشدد عقوبة جريمة ما بتشريع جديد , وقد يعد فعلا ما في المستقبل او الحاضر جريمة بعد ما كان مباحاً بالأمس , وقد يباح فعلاً كان بالأمس جريمة يعاقب عليها القانون . </a:t>
            </a:r>
            <a:endParaRPr lang="en-US" dirty="0"/>
          </a:p>
        </p:txBody>
      </p:sp>
    </p:spTree>
    <p:extLst>
      <p:ext uri="{BB962C8B-B14F-4D97-AF65-F5344CB8AC3E}">
        <p14:creationId xmlns:p14="http://schemas.microsoft.com/office/powerpoint/2010/main" val="3067071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51520" y="260648"/>
            <a:ext cx="8640960" cy="5865515"/>
          </a:xfrm>
        </p:spPr>
        <p:txBody>
          <a:bodyPr>
            <a:normAutofit fontScale="85000" lnSpcReduction="10000"/>
          </a:bodyPr>
          <a:lstStyle/>
          <a:p>
            <a:pPr marL="0" indent="0" algn="just">
              <a:buNone/>
            </a:pPr>
            <a:r>
              <a:rPr lang="ar-IQ" dirty="0" smtClean="0"/>
              <a:t>وهكذا تظهر أهمية تحديد نطاق تطبيق القانون الجنائي في الزمان وهذا ما سنبينه في مطلبين وكالآتي :- </a:t>
            </a:r>
          </a:p>
          <a:p>
            <a:pPr marL="0" indent="0" algn="ctr">
              <a:buNone/>
            </a:pPr>
            <a:r>
              <a:rPr lang="ar-IQ" b="1" dirty="0" smtClean="0"/>
              <a:t>المطلب الأول </a:t>
            </a:r>
          </a:p>
          <a:p>
            <a:pPr marL="0" indent="0" algn="ctr">
              <a:buNone/>
            </a:pPr>
            <a:r>
              <a:rPr lang="ar-IQ" b="1" dirty="0" smtClean="0"/>
              <a:t>المبدأ العام في تطبيق القانون الجنائي في الزمان </a:t>
            </a:r>
          </a:p>
          <a:p>
            <a:pPr marL="0" indent="0" algn="ctr">
              <a:buNone/>
            </a:pPr>
            <a:r>
              <a:rPr lang="ar-IQ" b="1" dirty="0" smtClean="0"/>
              <a:t>( مبدأ عدم رجعية القانون الجنائي على الماضي ) </a:t>
            </a:r>
          </a:p>
          <a:p>
            <a:pPr marL="0" indent="0" algn="just">
              <a:buNone/>
            </a:pPr>
            <a:r>
              <a:rPr lang="ar-IQ" b="1" dirty="0"/>
              <a:t> </a:t>
            </a:r>
            <a:r>
              <a:rPr lang="ar-IQ" b="1" dirty="0" smtClean="0"/>
              <a:t>     </a:t>
            </a:r>
            <a:r>
              <a:rPr lang="ar-IQ" dirty="0" smtClean="0"/>
              <a:t>الأصل أن القانون الجنائي بقسمية الاجرائي والموضوعي  لا يسري على الماضي وهذا ما سماه القانونيون ( مبدأ عدم رجعية القانون الجنائي على الماضي ) , ومضمونه أن أثر القانون الجنائي لا يمتد إلى الماضي فيحكم الوقائع التي كانت قد </a:t>
            </a:r>
            <a:r>
              <a:rPr lang="ar-IQ" dirty="0"/>
              <a:t>ح</a:t>
            </a:r>
            <a:r>
              <a:rPr lang="ar-IQ" dirty="0" smtClean="0"/>
              <a:t>دثت قبل </a:t>
            </a:r>
            <a:r>
              <a:rPr lang="ar-IQ" dirty="0" err="1" smtClean="0"/>
              <a:t>نفاذه</a:t>
            </a:r>
            <a:r>
              <a:rPr lang="ar-IQ" dirty="0" smtClean="0"/>
              <a:t>  بل يحكم منها فقط تلك الوقائع التي حدثت بعد </a:t>
            </a:r>
            <a:r>
              <a:rPr lang="ar-IQ" dirty="0" err="1" smtClean="0"/>
              <a:t>نفاذه</a:t>
            </a:r>
            <a:r>
              <a:rPr lang="ar-IQ" dirty="0" smtClean="0"/>
              <a:t> . مما يترتب عليه بحسب هذا المبدأ , أن القانون واجب التطبيق على الجريمة هو القانون المعمول به والنافذ وقت ارتكاب الجريمة لا وقت محاكمة مرتكبها . ويكون تاريخ نفاذ القانون هو الفيصل في تحديد نطاق تطبيقه من الناحية الزمنية فما كان من الوقائع ( الجرائم )سابقاً على هذا التاريخ لا يخضع لحكم القانون , وما كان منها لاحقاً له فأنه خاضع لسلطانه . </a:t>
            </a:r>
            <a:endParaRPr lang="en-US" b="1" dirty="0"/>
          </a:p>
        </p:txBody>
      </p:sp>
    </p:spTree>
    <p:extLst>
      <p:ext uri="{BB962C8B-B14F-4D97-AF65-F5344CB8AC3E}">
        <p14:creationId xmlns:p14="http://schemas.microsoft.com/office/powerpoint/2010/main" val="3067071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51520" y="260648"/>
            <a:ext cx="8640960" cy="5865515"/>
          </a:xfrm>
        </p:spPr>
        <p:txBody>
          <a:bodyPr>
            <a:normAutofit fontScale="92500"/>
          </a:bodyPr>
          <a:lstStyle/>
          <a:p>
            <a:pPr marL="0" indent="0" algn="just">
              <a:buNone/>
            </a:pPr>
            <a:r>
              <a:rPr lang="ar-IQ" b="1" dirty="0" smtClean="0"/>
              <a:t> </a:t>
            </a:r>
            <a:r>
              <a:rPr lang="ar-IQ" dirty="0" smtClean="0"/>
              <a:t>   أن معرفة وقت ارتكاب الجريمة قبل نفاذ القانون أو بعده بالنسبة للجرائم الوقتية أمر سهل لا يثير أي صعوبة . ويقصد بالجرائم الوقتية , هي التي تتكون الواحدة منها من عمل واحد أو تصرف يقع وتنتهي بوقوعه الجريمة . كجريمة القتل أو الضرب أو السرقة . ففي هذه الجرائم يكون وقت ارتكاب الجريمة هو وقت ارتكاب العمل التنفيذي المكون لها ولا أهمية في ذلك لوقت حصول النتيجة الجرمية . مما يترتب عليه أنه اذا وقع العمل التنفيذي أي السلوك الاجرامي كإطلاق الرصاصة مثلاً في ظل القانون القديم فالجريمة تخضع له تطبيقاً لمبدأ عدم رجعية القانون الجنائي على الماضي حتى لو حصلت النتيجة الجرمية ( الوفاة ) في ظل القانون الجديد . </a:t>
            </a:r>
          </a:p>
          <a:p>
            <a:pPr marL="0" indent="0" algn="just">
              <a:buNone/>
            </a:pPr>
            <a:r>
              <a:rPr lang="ar-IQ" b="1" dirty="0" smtClean="0"/>
              <a:t>       أما بالنسبة للجرائم المستمرة : والتي يقصد بها </a:t>
            </a:r>
            <a:r>
              <a:rPr lang="ar-IQ" dirty="0" smtClean="0"/>
              <a:t>الجرائم التي تتكون الواحدة منها من حالة تحتمل بطبيعتها الاستمرار كجريمة اخفاء  </a:t>
            </a:r>
            <a:endParaRPr lang="en-US" b="1" dirty="0"/>
          </a:p>
        </p:txBody>
      </p:sp>
    </p:spTree>
    <p:extLst>
      <p:ext uri="{BB962C8B-B14F-4D97-AF65-F5344CB8AC3E}">
        <p14:creationId xmlns:p14="http://schemas.microsoft.com/office/powerpoint/2010/main" val="3067071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51520" y="260648"/>
            <a:ext cx="8640960" cy="5865515"/>
          </a:xfrm>
        </p:spPr>
        <p:txBody>
          <a:bodyPr>
            <a:normAutofit fontScale="85000" lnSpcReduction="10000"/>
          </a:bodyPr>
          <a:lstStyle/>
          <a:p>
            <a:pPr marL="0" indent="0" algn="just">
              <a:buNone/>
            </a:pPr>
            <a:r>
              <a:rPr lang="ar-IQ" dirty="0" smtClean="0"/>
              <a:t>الاموال المسروقة وجريمة سياقة السيارة بدون اجازة . حيث تمتد حالة ارتكاب الجريمة في كل من هذه الجرائم مدة من الزمن تطول أو تقصر حسب الظروف . وهنا قد تبدأ حالة الاستمرار المكونة للجريمة قبل نفاذ القانون الجديد , أي في ظل القانون القديم وتبقى مستمرة إلى ما بعد نفاذ القانون الجديد , وعندئذ يثار السؤال هل أن الجريمة وقعت في ظل القانون القديم لأنها بدأت في ظله وهي تخضع له تطبيقاً لمبدأ عدم رجعية القانون الجنائي على الماضي , أم هي تخضع للقانون الجديد تطبيقاً لنفس المبدأ لأنها لحقت به ووقع جزء منها في ظله ؟ .</a:t>
            </a:r>
          </a:p>
          <a:p>
            <a:pPr marL="0" indent="0" algn="just">
              <a:buNone/>
            </a:pPr>
            <a:r>
              <a:rPr lang="ar-IQ" dirty="0" smtClean="0"/>
              <a:t>نجيب على السؤال أعلاه بالقول بما أن الجريمة قد بقيت قائمة ومستمرة حتى نفاذ القانون الجديد , فأنها تخضع له تطبيقاً لمبدأ عدم رجعية القانون الجنائي على الماضي , لأنها وقعت في ظله , ولا يؤثر بعد ذلك إنها ابتدأت في ظل القانون القديم , وبالتالي فأنه يكفي لتطبيق القانون الجديد على الجريمة . </a:t>
            </a:r>
          </a:p>
          <a:p>
            <a:pPr marL="0" indent="0" algn="just">
              <a:buNone/>
            </a:pPr>
            <a:r>
              <a:rPr lang="ar-IQ" dirty="0"/>
              <a:t> </a:t>
            </a:r>
            <a:r>
              <a:rPr lang="ar-IQ" dirty="0" smtClean="0"/>
              <a:t>     وكذلك الحال بالنسبة </a:t>
            </a:r>
            <a:r>
              <a:rPr lang="ar-IQ" b="1" dirty="0" smtClean="0"/>
              <a:t>للجرائم الاعتياد , و</a:t>
            </a:r>
            <a:r>
              <a:rPr lang="ar-IQ" dirty="0" smtClean="0"/>
              <a:t>يقصد بها الجرائم التي تتكون الواحدة منها من عمل أو تصرف لابد من تكراره لتمام الجريمة وتحققها كجريمة زنا الزوج في منزل الزوجية الواردة في قانون العقوبات البغدادي في </a:t>
            </a:r>
            <a:endParaRPr lang="en-US" b="1" dirty="0"/>
          </a:p>
        </p:txBody>
      </p:sp>
    </p:spTree>
    <p:extLst>
      <p:ext uri="{BB962C8B-B14F-4D97-AF65-F5344CB8AC3E}">
        <p14:creationId xmlns:p14="http://schemas.microsoft.com/office/powerpoint/2010/main" val="3067071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51520" y="260648"/>
            <a:ext cx="8640960" cy="5865515"/>
          </a:xfrm>
        </p:spPr>
        <p:txBody>
          <a:bodyPr>
            <a:normAutofit fontScale="92500"/>
          </a:bodyPr>
          <a:lstStyle/>
          <a:p>
            <a:pPr marL="0" indent="0" algn="just">
              <a:buNone/>
            </a:pPr>
            <a:r>
              <a:rPr lang="ar-IQ" b="1" dirty="0" smtClean="0"/>
              <a:t>المادة (241) . وهنا يثار السؤال </a:t>
            </a:r>
            <a:r>
              <a:rPr lang="ar-IQ" dirty="0" smtClean="0"/>
              <a:t>هل ان جريمة الاعتياد تخضع للقانون القديم ام الجديد على اعتبار أن العمل الاول قد وقع في ظل القانون القديم , ووقع الثاني في ظل القانون الجديد ؟ .</a:t>
            </a:r>
          </a:p>
          <a:p>
            <a:pPr marL="0" indent="0" algn="just">
              <a:buNone/>
            </a:pPr>
            <a:r>
              <a:rPr lang="ar-IQ" b="1" dirty="0"/>
              <a:t> </a:t>
            </a:r>
            <a:r>
              <a:rPr lang="ar-IQ" b="1" dirty="0" smtClean="0"/>
              <a:t>    ذهب رأي إلى أن </a:t>
            </a:r>
            <a:r>
              <a:rPr lang="ar-IQ" dirty="0" smtClean="0"/>
              <a:t>جريمة الاعتياد لا تخضع للقانون الجديد , تطبيقاً لمبدأ عدم الرجعية إلا إذا تكرر العمل المادي المكون لها في ظل القانون الجديد أي بعد </a:t>
            </a:r>
            <a:r>
              <a:rPr lang="ar-IQ" dirty="0" err="1" smtClean="0"/>
              <a:t>نفاذه</a:t>
            </a:r>
            <a:r>
              <a:rPr lang="ar-IQ" dirty="0" smtClean="0"/>
              <a:t> , وعندئذ فقط تعتبر الجريمة قد وقعت في ظله . </a:t>
            </a:r>
            <a:endParaRPr lang="ar-IQ" dirty="0" smtClean="0"/>
          </a:p>
          <a:p>
            <a:pPr marL="0" indent="0" algn="just">
              <a:buNone/>
            </a:pPr>
            <a:r>
              <a:rPr lang="ar-IQ" b="1" dirty="0"/>
              <a:t> </a:t>
            </a:r>
            <a:r>
              <a:rPr lang="ar-IQ" b="1" dirty="0" smtClean="0"/>
              <a:t>   وذهب </a:t>
            </a:r>
            <a:r>
              <a:rPr lang="ar-IQ" dirty="0" smtClean="0"/>
              <a:t>رأي أخر إلى أنه يكفي أن يرتكب في ظل القانون الجديد العمل الذي يفصح عن الاعتياد , أي العمل الثاني الذي يأتي بعد الأول والذي تتحقق فيه صفة الاعتياد لكي تعتبر الجريمة واقعة في ظل القانون الجديد وبالتالي تخضع له . وقد بت قانون العقوبات العراقي بالنسبة للجرائم المستمرة وجرائم الاعتياد بنص صريح وهذا ما بينته</a:t>
            </a:r>
            <a:endParaRPr lang="en-US" b="1" dirty="0"/>
          </a:p>
        </p:txBody>
      </p:sp>
    </p:spTree>
    <p:extLst>
      <p:ext uri="{BB962C8B-B14F-4D97-AF65-F5344CB8AC3E}">
        <p14:creationId xmlns:p14="http://schemas.microsoft.com/office/powerpoint/2010/main" val="3067071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51520" y="260648"/>
            <a:ext cx="8640960" cy="5865515"/>
          </a:xfrm>
        </p:spPr>
        <p:txBody>
          <a:bodyPr>
            <a:normAutofit lnSpcReduction="10000"/>
          </a:bodyPr>
          <a:lstStyle/>
          <a:p>
            <a:pPr marL="0" indent="0" algn="just">
              <a:buNone/>
            </a:pPr>
            <a:r>
              <a:rPr lang="ar-IQ" b="1" dirty="0" smtClean="0"/>
              <a:t>المادة الرابعة والتي نصت على ( </a:t>
            </a:r>
            <a:r>
              <a:rPr lang="ar-IQ" dirty="0" smtClean="0"/>
              <a:t>يسري القانون الجديد على ما وقع قبل </a:t>
            </a:r>
            <a:r>
              <a:rPr lang="ar-IQ" dirty="0" err="1" smtClean="0"/>
              <a:t>نفاذه</a:t>
            </a:r>
            <a:r>
              <a:rPr lang="ar-IQ" dirty="0" smtClean="0"/>
              <a:t> من الجرائم المستمرة أو المتتابعة أو جرائم العادة التي يثابر على ارتكابها في ظله , وإذا عدل القانون الجديد الاحكام الخاصة بالعود أو تعدد الجرائم فأنه يسري على كل جريمة يصبح بها المتهم في حالة عود أو تعدد ولو بالنسبة لجرائم وقعت قبل </a:t>
            </a:r>
            <a:r>
              <a:rPr lang="ar-IQ" dirty="0" err="1" smtClean="0"/>
              <a:t>نفاذه</a:t>
            </a:r>
            <a:r>
              <a:rPr lang="ar-IQ" dirty="0" smtClean="0"/>
              <a:t> . </a:t>
            </a:r>
          </a:p>
          <a:p>
            <a:pPr marL="0" indent="0" algn="ctr">
              <a:buNone/>
            </a:pPr>
            <a:r>
              <a:rPr lang="ar-IQ" b="1" dirty="0" smtClean="0"/>
              <a:t>* أساس المبدأ *</a:t>
            </a:r>
          </a:p>
          <a:p>
            <a:pPr marL="0" indent="0" algn="just">
              <a:buNone/>
            </a:pPr>
            <a:r>
              <a:rPr lang="ar-IQ" b="1" dirty="0" smtClean="0"/>
              <a:t>      يعتبر مبدأ عدم رجعية القانون الجنائي </a:t>
            </a:r>
            <a:r>
              <a:rPr lang="ar-IQ" dirty="0" smtClean="0"/>
              <a:t>نتيجة حتمية لمبدأ قانونية الجرائم والعقوبات , أي مبدأ الشرعية , مما يعني أن القول بتطبيق القانون الجنائي على الوقائع السابقة </a:t>
            </a:r>
            <a:r>
              <a:rPr lang="ar-IQ" dirty="0" err="1" smtClean="0"/>
              <a:t>لنفاذه</a:t>
            </a:r>
            <a:r>
              <a:rPr lang="ar-IQ" dirty="0" smtClean="0"/>
              <a:t> مخالفة صريحة بل وهدم لمبدأ الشرعية لأنه لا يمكن مؤاخذة الافراد عن تصرفات كانت مباحة لهم وقت </a:t>
            </a:r>
            <a:r>
              <a:rPr lang="ar-IQ" dirty="0" err="1" smtClean="0"/>
              <a:t>أتيانها</a:t>
            </a:r>
            <a:r>
              <a:rPr lang="ar-IQ" dirty="0" smtClean="0"/>
              <a:t> , أو مؤاخذتهم عنها بعقوبات أشد </a:t>
            </a:r>
            <a:endParaRPr lang="en-US" b="1" dirty="0"/>
          </a:p>
        </p:txBody>
      </p:sp>
    </p:spTree>
    <p:extLst>
      <p:ext uri="{BB962C8B-B14F-4D97-AF65-F5344CB8AC3E}">
        <p14:creationId xmlns:p14="http://schemas.microsoft.com/office/powerpoint/2010/main" val="3067071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51520" y="260648"/>
            <a:ext cx="8640960" cy="5865515"/>
          </a:xfrm>
        </p:spPr>
        <p:txBody>
          <a:bodyPr>
            <a:normAutofit/>
          </a:bodyPr>
          <a:lstStyle/>
          <a:p>
            <a:pPr marL="0" indent="0" algn="just">
              <a:buNone/>
            </a:pPr>
            <a:r>
              <a:rPr lang="ar-IQ" b="1" dirty="0" smtClean="0"/>
              <a:t>مما </a:t>
            </a:r>
            <a:r>
              <a:rPr lang="ar-IQ" dirty="0" smtClean="0"/>
              <a:t>كان مقرراً لها وقت ارتكابها . </a:t>
            </a:r>
          </a:p>
          <a:p>
            <a:pPr marL="0" indent="0" algn="ctr">
              <a:buNone/>
            </a:pPr>
            <a:r>
              <a:rPr lang="ar-IQ" b="1" dirty="0" smtClean="0"/>
              <a:t>* المبدأ في التشريع *</a:t>
            </a:r>
          </a:p>
          <a:p>
            <a:pPr marL="0" indent="0" algn="just">
              <a:buNone/>
            </a:pPr>
            <a:r>
              <a:rPr lang="ar-IQ" b="1" dirty="0" smtClean="0"/>
              <a:t>     لم يكن </a:t>
            </a:r>
            <a:r>
              <a:rPr lang="ar-IQ" dirty="0" smtClean="0"/>
              <a:t>مبدأ عدم رجعية القانون الجنائي معروفاً في الشرائع القديمة , فقد قررته لأول مرة الجمعية الدستورية الفرنسية في المادة الثامنة من إعلان حقوق الانسان الصادر في26 آب عام 1810 , ومن هنا دخل هذا المبدأ في القوانين الجنائية الحديثة حتى صار من النادر ان يكون هناك قانون لا ينص على مبدأ عدم رجعية القانون الجنائي , وقد أصبح المبدأ عندنا في العراق مبدأ دستوري لوروده في الدستور بالإضافة لقانون العقوبات , وهو لذلك واجب الاحترام على المشرع , فليس له أن يخالفه عند تشريعه , وعلى القاضي فليس له أن يخالفه عند تطبيقه للقانون . </a:t>
            </a:r>
            <a:endParaRPr lang="en-US" b="1" dirty="0"/>
          </a:p>
        </p:txBody>
      </p:sp>
    </p:spTree>
    <p:extLst>
      <p:ext uri="{BB962C8B-B14F-4D97-AF65-F5344CB8AC3E}">
        <p14:creationId xmlns:p14="http://schemas.microsoft.com/office/powerpoint/2010/main" val="306707167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1712</TotalTime>
  <Words>1109</Words>
  <Application>Microsoft Office PowerPoint</Application>
  <PresentationFormat>عرض على الشاشة (3:4)‏</PresentationFormat>
  <Paragraphs>26</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سمة Office</vt:lpstr>
      <vt:lpstr>الفصل الثاني  نطاق تطبيق قانون العقوبات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  نطاق تطبيق قانون العقوبات </dc:title>
  <dc:creator>DELL</dc:creator>
  <cp:lastModifiedBy>نورس الربيعي </cp:lastModifiedBy>
  <cp:revision>15</cp:revision>
  <dcterms:created xsi:type="dcterms:W3CDTF">2020-12-05T11:52:47Z</dcterms:created>
  <dcterms:modified xsi:type="dcterms:W3CDTF">2020-12-09T09:58:57Z</dcterms:modified>
</cp:coreProperties>
</file>