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28/09/1441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28/09/1441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28/09/1441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28/09/1441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7772400" cy="1296143"/>
          </a:xfrm>
        </p:spPr>
        <p:txBody>
          <a:bodyPr>
            <a:normAutofit/>
          </a:bodyPr>
          <a:lstStyle/>
          <a:p>
            <a:r>
              <a:rPr lang="ar-IQ" sz="3200" b="1" dirty="0" smtClean="0"/>
              <a:t>المطلب الثاني </a:t>
            </a:r>
            <a:br>
              <a:rPr lang="ar-IQ" sz="3200" b="1" dirty="0" smtClean="0"/>
            </a:br>
            <a:r>
              <a:rPr lang="ar-IQ" sz="3200" b="1" dirty="0" smtClean="0"/>
              <a:t>جرائم الخطف </a:t>
            </a:r>
            <a:endParaRPr lang="en-US" sz="3200" b="1" dirty="0"/>
          </a:p>
        </p:txBody>
      </p:sp>
      <p:sp>
        <p:nvSpPr>
          <p:cNvPr id="3" name="عنوان فرعي 2"/>
          <p:cNvSpPr>
            <a:spLocks noGrp="1"/>
          </p:cNvSpPr>
          <p:nvPr>
            <p:ph type="subTitle" idx="1"/>
          </p:nvPr>
        </p:nvSpPr>
        <p:spPr>
          <a:xfrm>
            <a:off x="467544" y="1556792"/>
            <a:ext cx="8208912" cy="4752528"/>
          </a:xfrm>
        </p:spPr>
        <p:txBody>
          <a:bodyPr>
            <a:normAutofit fontScale="92500" lnSpcReduction="20000"/>
          </a:bodyPr>
          <a:lstStyle/>
          <a:p>
            <a:pPr algn="just"/>
            <a:r>
              <a:rPr lang="ar-IQ" dirty="0" smtClean="0"/>
              <a:t>      تناول المشرع جرائم الخطف في المادة ( 422) </a:t>
            </a:r>
            <a:r>
              <a:rPr lang="ar-IQ" dirty="0" err="1" smtClean="0"/>
              <a:t>ق.ع</a:t>
            </a:r>
            <a:r>
              <a:rPr lang="ar-IQ" dirty="0" smtClean="0"/>
              <a:t> الخاصة بخطف الحدث , وفي المادة (423) </a:t>
            </a:r>
            <a:r>
              <a:rPr lang="ar-IQ" dirty="0" err="1" smtClean="0"/>
              <a:t>ق.ع</a:t>
            </a:r>
            <a:r>
              <a:rPr lang="ar-IQ" dirty="0" smtClean="0"/>
              <a:t> المتعلقة بخطف الأنثى البالغة , وعالج في المادة (425) جريمة اعارة محل للحبس أو الحجز غير الجائزين قانوناً .</a:t>
            </a:r>
          </a:p>
          <a:p>
            <a:r>
              <a:rPr lang="ar-IQ" b="1" dirty="0" smtClean="0"/>
              <a:t>الفرع الاول </a:t>
            </a:r>
          </a:p>
          <a:p>
            <a:r>
              <a:rPr lang="ar-IQ" b="1" dirty="0" smtClean="0"/>
              <a:t>جريمة خطف الاحداث </a:t>
            </a:r>
          </a:p>
          <a:p>
            <a:pPr algn="just"/>
            <a:r>
              <a:rPr lang="ar-IQ" b="1" dirty="0"/>
              <a:t> </a:t>
            </a:r>
            <a:r>
              <a:rPr lang="ar-IQ" b="1" dirty="0" smtClean="0"/>
              <a:t>   </a:t>
            </a:r>
            <a:r>
              <a:rPr lang="ar-IQ" dirty="0" smtClean="0"/>
              <a:t>نصت المادة (422) </a:t>
            </a:r>
            <a:r>
              <a:rPr lang="ar-IQ" dirty="0" err="1" smtClean="0"/>
              <a:t>ق.ع</a:t>
            </a:r>
            <a:r>
              <a:rPr lang="ar-IQ" dirty="0" smtClean="0"/>
              <a:t> على هذه</a:t>
            </a:r>
            <a:r>
              <a:rPr lang="ar-IQ" b="1" dirty="0" smtClean="0"/>
              <a:t> </a:t>
            </a:r>
            <a:r>
              <a:rPr lang="ar-IQ" dirty="0" smtClean="0"/>
              <a:t>الجريمة , ويتضح من النص أنها تتحقق بفعل الخطف الواقع على حدث , والمسؤولية عنها تتطلب توافر القصد الجرمي .</a:t>
            </a:r>
          </a:p>
          <a:p>
            <a:pPr algn="just"/>
            <a:r>
              <a:rPr lang="ar-IQ" b="1" dirty="0" smtClean="0"/>
              <a:t>أولاً : </a:t>
            </a:r>
            <a:r>
              <a:rPr lang="ar-IQ" dirty="0" smtClean="0"/>
              <a:t>المتطلبات الموضوعية : تتمثل هذه المتطلبات بفعل الخطف ومحله .</a:t>
            </a:r>
          </a:p>
          <a:p>
            <a:pPr algn="r"/>
            <a:endParaRPr lang="en-US" b="1" dirty="0"/>
          </a:p>
        </p:txBody>
      </p:sp>
    </p:spTree>
    <p:extLst>
      <p:ext uri="{BB962C8B-B14F-4D97-AF65-F5344CB8AC3E}">
        <p14:creationId xmlns:p14="http://schemas.microsoft.com/office/powerpoint/2010/main" val="187458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95536" y="404664"/>
            <a:ext cx="8352928" cy="5760640"/>
          </a:xfrm>
        </p:spPr>
        <p:txBody>
          <a:bodyPr>
            <a:normAutofit fontScale="70000" lnSpcReduction="20000"/>
          </a:bodyPr>
          <a:lstStyle/>
          <a:p>
            <a:pPr marL="0" indent="0" algn="just">
              <a:buNone/>
            </a:pPr>
            <a:r>
              <a:rPr lang="ar-IQ" dirty="0" smtClean="0"/>
              <a:t>2- </a:t>
            </a:r>
            <a:r>
              <a:rPr lang="ar-IQ" b="1" dirty="0" smtClean="0"/>
              <a:t>الاعفاء من العقوبة </a:t>
            </a:r>
            <a:r>
              <a:rPr lang="ar-IQ" dirty="0" smtClean="0"/>
              <a:t>:  قرر المشرع اعفاء الخاطف من عقوبة جريمة الخطف في حالة اخبار السلطات العامة عن الجريمة . ويتطلب الاعفاء من العقوبة بمقتضي المادة (426/ 2) </a:t>
            </a:r>
            <a:r>
              <a:rPr lang="ar-IQ" dirty="0" err="1" smtClean="0"/>
              <a:t>ق.ع</a:t>
            </a:r>
            <a:r>
              <a:rPr lang="ar-IQ" dirty="0" smtClean="0"/>
              <a:t> توافر الشروط الاتية :- </a:t>
            </a:r>
          </a:p>
          <a:p>
            <a:pPr marL="0" indent="0" algn="just">
              <a:buNone/>
            </a:pPr>
            <a:r>
              <a:rPr lang="ar-IQ" dirty="0" smtClean="0"/>
              <a:t>أ- ان يتقد الجاني مختاراً الى السلطات </a:t>
            </a:r>
            <a:r>
              <a:rPr lang="ar-IQ" smtClean="0"/>
              <a:t>العامة لأخبارها </a:t>
            </a:r>
            <a:r>
              <a:rPr lang="ar-IQ" dirty="0" smtClean="0"/>
              <a:t>بمكان وجود المخطوف قبل ان تكشفه بمعرفتها , وان يرشدها اليه .</a:t>
            </a:r>
          </a:p>
          <a:p>
            <a:pPr marL="0" indent="0" algn="just">
              <a:buNone/>
            </a:pPr>
            <a:r>
              <a:rPr lang="ar-IQ" dirty="0" smtClean="0"/>
              <a:t>ب- ان يعرّف الجاني السلطات العامة بالجناة الاخرين الذين ساهموا معه في ارتكاب الجريمة .</a:t>
            </a:r>
          </a:p>
          <a:p>
            <a:pPr marL="0" indent="0" algn="just">
              <a:buNone/>
            </a:pPr>
            <a:r>
              <a:rPr lang="ar-IQ" dirty="0" smtClean="0"/>
              <a:t>ج- ان يترتب على الاخبار والتعريف بالجناة انقاذ المخطوف والقبض على الجناة الاخرين . </a:t>
            </a:r>
          </a:p>
          <a:p>
            <a:pPr marL="0" indent="0" algn="just">
              <a:buNone/>
            </a:pPr>
            <a:r>
              <a:rPr lang="ar-IQ" b="1" dirty="0" smtClean="0"/>
              <a:t>أحكام مشتركة </a:t>
            </a:r>
            <a:r>
              <a:rPr lang="ar-IQ" dirty="0" smtClean="0"/>
              <a:t>لجرائم القبض والحجز والخطف بشان اجراءات الدعوى : فاذا ما تزوج الخاطف بالمخطوفة ترتب على ذلك ايقاف تحريك الدعوى اذا لم تحرك بعد , او ايقاف التحقيق فيها اذا كانت في مرحلة التحقيق او ايقاف المحاكمة والاجراءات الاخرى اذا كانت في مرحلة المحاكمة , واذا كان قد صدر حكم تعين وقف تنفيذه , وعليه يجب ان يكون الزواج مشروعا فلا يكفي اعلان الجاني عن رغبته في الزواج من المخطوفة , واذا </a:t>
            </a:r>
            <a:r>
              <a:rPr lang="ar-IQ" dirty="0" err="1" smtClean="0"/>
              <a:t>ماحصل</a:t>
            </a:r>
            <a:r>
              <a:rPr lang="ar-IQ" dirty="0" smtClean="0"/>
              <a:t> طلاق بسب الزوج بغير سبب مشروع او بطلاق حكمت به المحكمة بسبب خطأ الزوج قبل انقضاء ثلاث سنوات على ايقاف اجراءات الدعوى او تنفيذ الحكم , </a:t>
            </a:r>
            <a:r>
              <a:rPr lang="ar-IQ" dirty="0" err="1" smtClean="0"/>
              <a:t>تستانف</a:t>
            </a:r>
            <a:r>
              <a:rPr lang="ar-IQ" dirty="0" smtClean="0"/>
              <a:t> الاجراءات بحق الجاني من المرحلة التي توقفت عندها , او تنفيذ الحكم بحقه في حالة ما اذا كان صادراً قبل الزواج بالمخطوفة .</a:t>
            </a:r>
            <a:endParaRPr lang="en-US" dirty="0"/>
          </a:p>
        </p:txBody>
      </p:sp>
    </p:spTree>
    <p:extLst>
      <p:ext uri="{BB962C8B-B14F-4D97-AF65-F5344CB8AC3E}">
        <p14:creationId xmlns:p14="http://schemas.microsoft.com/office/powerpoint/2010/main" val="233400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179512" y="332656"/>
            <a:ext cx="8784976" cy="6120680"/>
          </a:xfrm>
        </p:spPr>
        <p:txBody>
          <a:bodyPr>
            <a:normAutofit fontScale="92500" lnSpcReduction="10000"/>
          </a:bodyPr>
          <a:lstStyle/>
          <a:p>
            <a:pPr marL="0" indent="0" algn="just">
              <a:buNone/>
            </a:pPr>
            <a:r>
              <a:rPr lang="ar-IQ" b="1" dirty="0" smtClean="0"/>
              <a:t>1- فعل الخطف </a:t>
            </a:r>
            <a:r>
              <a:rPr lang="ar-IQ" dirty="0" smtClean="0"/>
              <a:t>: يراد بالخطف </a:t>
            </a:r>
            <a:r>
              <a:rPr lang="ar-IQ" dirty="0"/>
              <a:t>ا</a:t>
            </a:r>
            <a:r>
              <a:rPr lang="ar-IQ" dirty="0" smtClean="0"/>
              <a:t>نتزاع الحد ( المخطوف) من بيئته وقطع صلته بأهله ومحيطه الذي يعيش فيه وينتمي إليه وذلك بنقله من مكان أخر واحتجازه فيه بقصد اخفائه عمن هو تحت رعايته .</a:t>
            </a:r>
          </a:p>
          <a:p>
            <a:pPr marL="0" indent="0" algn="just">
              <a:buNone/>
            </a:pPr>
            <a:r>
              <a:rPr lang="ar-IQ" b="1" dirty="0" smtClean="0"/>
              <a:t>2- محل الجريمة </a:t>
            </a:r>
            <a:r>
              <a:rPr lang="ar-IQ" dirty="0" smtClean="0"/>
              <a:t>: يلزم لتحقق الخطف بمقتضى المادة ( 422) </a:t>
            </a:r>
            <a:r>
              <a:rPr lang="ar-IQ" dirty="0" err="1" smtClean="0"/>
              <a:t>ق.ع</a:t>
            </a:r>
            <a:r>
              <a:rPr lang="ar-IQ" dirty="0" smtClean="0"/>
              <a:t> أن يكون المجنى عليه حدثاً سواء كان ذكراً أم أنثى . والحدث هو من أتم التاسعة من العمر ولم يتم الثامنة عشر من عمره . وهذا ما بينته المادة (3/ثانياً ) من قانون الاحداث رقم (76) لسنة 1983.</a:t>
            </a:r>
          </a:p>
          <a:p>
            <a:pPr marL="0" indent="0" algn="just">
              <a:buNone/>
            </a:pPr>
            <a:r>
              <a:rPr lang="ar-IQ" b="1" dirty="0" smtClean="0"/>
              <a:t>ثانياً </a:t>
            </a:r>
            <a:r>
              <a:rPr lang="ar-IQ" dirty="0" smtClean="0"/>
              <a:t>: </a:t>
            </a:r>
            <a:r>
              <a:rPr lang="ar-IQ" b="1" dirty="0" smtClean="0"/>
              <a:t>المتطلبات المعنوية </a:t>
            </a:r>
            <a:r>
              <a:rPr lang="ar-IQ" dirty="0" smtClean="0"/>
              <a:t>: إن جريمة الخطف جريمة عمدية , لذا فإن المسؤولية الجزائية عنها تتطلب توافر القصد الجرمي لدى الخاطف بأن يكون قد تعمد اخفاء الحدث عن ذويه أو من تحت رعايته وقطع صلته بهم . ويتجسد القصد الجرمي في علم الخاطف بأنه ينتزع حدثاً من بيئته وقطع صلته بأهله رغم إرادته , مع انصراف ارادته الى انتزاع الحدث من المكان الذي يقيم فيه أو يعيش فيه مع من يكفله وابعاده عنه . </a:t>
            </a:r>
            <a:endParaRPr lang="en-US" dirty="0"/>
          </a:p>
        </p:txBody>
      </p:sp>
    </p:spTree>
    <p:extLst>
      <p:ext uri="{BB962C8B-B14F-4D97-AF65-F5344CB8AC3E}">
        <p14:creationId xmlns:p14="http://schemas.microsoft.com/office/powerpoint/2010/main" val="1728221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107504" y="548680"/>
            <a:ext cx="8712968" cy="5688632"/>
          </a:xfrm>
        </p:spPr>
        <p:txBody>
          <a:bodyPr>
            <a:normAutofit fontScale="85000" lnSpcReduction="20000"/>
          </a:bodyPr>
          <a:lstStyle/>
          <a:p>
            <a:pPr marL="0" indent="0" algn="justLow">
              <a:buNone/>
            </a:pPr>
            <a:r>
              <a:rPr lang="ar-IQ" dirty="0" smtClean="0"/>
              <a:t>وعليه ينتفي القصد بانتفاء العلم مما يترتب عليه انتفاء المسؤولية , كما لو كان الجاني يجهل كون المجنى عليه حدثاً لم يتم الثامنة عشر من عمره كذلك ينتفي القصد وتنتفي المسؤولية إذا لم تتجه إرادة الخاطف الى ابعاد الحدث عن اهله أو من هو تحت رعايتهم . كما لو كان الحدث يقصد استدراج الحدث الى مكان بعيد بقصد سرقة مجوهراته ثم يتركه .</a:t>
            </a:r>
          </a:p>
          <a:p>
            <a:pPr marL="0" indent="0" algn="justLow">
              <a:buNone/>
            </a:pPr>
            <a:r>
              <a:rPr lang="ar-IQ" b="1" dirty="0" smtClean="0"/>
              <a:t>ثالثاً : عقوبة الجريمة </a:t>
            </a:r>
            <a:r>
              <a:rPr lang="ar-IQ" dirty="0" smtClean="0"/>
              <a:t>: أن المشرع قد ساوى في العقوبة بين من خطف بنفسه , وبين من خطف بوساطة غيره فكلاهما فاعل في الجريمة , اذ ان العقوبة مقررة لحماية سلطة القائمين على رعاية الحدث , ولكنه ميز في العقوبة بين ما اذا كان المجني عليه ذكراً أم أنثى , اذ تكون عقوبة السجن مدة لا تزيد على خمسة عشر سنة , اما جريمة الحدث الذكر فعقوبتها السجن مدة لا تزيد على عشر سنين . وعلى نفس الاتجاه سار المشرع في حالة اقتران الجريمة بظرف من الظروف المشددة , أذ شدد عقوبة الجريمة إذا وقعت بطريق الاكراه أو الحيلة . وإذا اقترنت الجريمة بأحد ظروف التشديد المبينة في المادة (421) </a:t>
            </a:r>
            <a:r>
              <a:rPr lang="ar-IQ" dirty="0" err="1" smtClean="0"/>
              <a:t>ق.ع</a:t>
            </a:r>
            <a:r>
              <a:rPr lang="ar-IQ" dirty="0" smtClean="0"/>
              <a:t> المذكورة آنفاً , فجعلها السجن المؤبد اذا كان الحدث المخطوف انثى , اما اذا كان الحدث المخطوف ذكرا فعقوبة الجريمة هي السجن مدة لا تزيد على خمسة عشر سنة وهذا ما بينته المادة (422) </a:t>
            </a:r>
            <a:r>
              <a:rPr lang="ar-IQ" dirty="0" err="1" smtClean="0"/>
              <a:t>ق.ع</a:t>
            </a:r>
            <a:r>
              <a:rPr lang="ar-IQ" smtClean="0"/>
              <a:t> .</a:t>
            </a:r>
            <a:endParaRPr lang="en-US" dirty="0"/>
          </a:p>
        </p:txBody>
      </p:sp>
    </p:spTree>
    <p:extLst>
      <p:ext uri="{BB962C8B-B14F-4D97-AF65-F5344CB8AC3E}">
        <p14:creationId xmlns:p14="http://schemas.microsoft.com/office/powerpoint/2010/main" val="3532732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107504" y="548680"/>
            <a:ext cx="8712968" cy="5688632"/>
          </a:xfrm>
        </p:spPr>
        <p:txBody>
          <a:bodyPr>
            <a:normAutofit/>
          </a:bodyPr>
          <a:lstStyle/>
          <a:p>
            <a:pPr marL="0" indent="0" algn="justLow">
              <a:buNone/>
            </a:pPr>
            <a:r>
              <a:rPr lang="ar-IQ" dirty="0"/>
              <a:t>ك</a:t>
            </a:r>
            <a:r>
              <a:rPr lang="ar-IQ" dirty="0" smtClean="0"/>
              <a:t>ما شدد المشرع عقوبة الجريمة أكثر من ذلك أذ جعلها الاعدام أو السجن المؤبد إذا أدى الاكراه المقترن بالخطف الى موت المخطوف او المخطوفة ينظر نص المادة (242) </a:t>
            </a:r>
            <a:r>
              <a:rPr lang="ar-IQ" dirty="0" err="1" smtClean="0"/>
              <a:t>ق.ع</a:t>
            </a:r>
            <a:r>
              <a:rPr lang="ar-IQ" dirty="0" smtClean="0"/>
              <a:t> , يلاحظ في هذه الحالة من التشدد ان المشرع قد ساوى في العقوبة بين كون الحدث ذكراً أو أنثى باعتبار حالة الوفاة قرر لها أقصى عقوبة مقررة في القانون ويتضح من عقوبة الجريمة ان جريمة خطف الحدث هي من الجنايات .</a:t>
            </a:r>
          </a:p>
          <a:p>
            <a:pPr marL="0" indent="0" algn="justLow">
              <a:buNone/>
            </a:pPr>
            <a:endParaRPr lang="ar-IQ" dirty="0" smtClean="0"/>
          </a:p>
        </p:txBody>
      </p:sp>
    </p:spTree>
    <p:extLst>
      <p:ext uri="{BB962C8B-B14F-4D97-AF65-F5344CB8AC3E}">
        <p14:creationId xmlns:p14="http://schemas.microsoft.com/office/powerpoint/2010/main" val="3532732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3600" dirty="0" smtClean="0"/>
              <a:t>الفرع الثاني </a:t>
            </a:r>
            <a:br>
              <a:rPr lang="ar-IQ" sz="3600" dirty="0" smtClean="0"/>
            </a:br>
            <a:r>
              <a:rPr lang="ar-IQ" sz="3600" dirty="0" smtClean="0"/>
              <a:t>جريمة خطف الانثى التي أتمت الثامنة عشر </a:t>
            </a:r>
            <a:endParaRPr lang="en-US" sz="3600" dirty="0"/>
          </a:p>
        </p:txBody>
      </p:sp>
      <p:sp>
        <p:nvSpPr>
          <p:cNvPr id="3" name="عنصر نائب للمحتوى 2"/>
          <p:cNvSpPr>
            <a:spLocks noGrp="1"/>
          </p:cNvSpPr>
          <p:nvPr>
            <p:ph idx="1"/>
          </p:nvPr>
        </p:nvSpPr>
        <p:spPr/>
        <p:txBody>
          <a:bodyPr>
            <a:normAutofit lnSpcReduction="10000"/>
          </a:bodyPr>
          <a:lstStyle/>
          <a:p>
            <a:pPr marL="0" indent="0" algn="justLow">
              <a:buNone/>
            </a:pPr>
            <a:r>
              <a:rPr lang="ar-IQ" dirty="0" smtClean="0"/>
              <a:t>     بينت المادة (423) </a:t>
            </a:r>
            <a:r>
              <a:rPr lang="ar-IQ" dirty="0" err="1" smtClean="0"/>
              <a:t>ق.ع</a:t>
            </a:r>
            <a:r>
              <a:rPr lang="ar-IQ" dirty="0" smtClean="0"/>
              <a:t> , أحكام هذه الجريمة , أذ انها تقع بخطف انثى بالغة بطريق الحيلة أو الاكراه . </a:t>
            </a:r>
          </a:p>
          <a:p>
            <a:pPr marL="0" indent="0" algn="justLow">
              <a:buNone/>
            </a:pPr>
            <a:r>
              <a:rPr lang="ar-IQ" dirty="0" smtClean="0"/>
              <a:t>أولاً : المتطلبات الموضوعية : تتحقق هذه الجريمة من خلال فعل الخطف الواقع على الانثى وبطريق الحيلة أو الاكراه . </a:t>
            </a:r>
          </a:p>
          <a:p>
            <a:pPr marL="0" indent="0" algn="justLow">
              <a:buNone/>
            </a:pPr>
            <a:r>
              <a:rPr lang="ar-IQ" dirty="0" smtClean="0"/>
              <a:t>1- فعل الخطف : يراد بالخطف بمقتضى المادة (423) </a:t>
            </a:r>
            <a:r>
              <a:rPr lang="ar-IQ" dirty="0" err="1" smtClean="0"/>
              <a:t>ق.ع</a:t>
            </a:r>
            <a:r>
              <a:rPr lang="ar-IQ" dirty="0" smtClean="0"/>
              <a:t> </a:t>
            </a:r>
            <a:r>
              <a:rPr lang="ar-IQ" dirty="0"/>
              <a:t>ا</a:t>
            </a:r>
            <a:r>
              <a:rPr lang="ar-IQ" dirty="0" smtClean="0"/>
              <a:t>نتزاع الانثى التي أتمت الثامنة عشر من العمر من موقعها الطبيعي أياً كان هذا الموقع المتواجدة فيه بمليء حريتها ونقلها الى موقع أخر لم تكن راضية بوجودها فيه , اي تم نقلها اليه قسراً ومن غير ان يكون لإرادتها أي شأن فيه .</a:t>
            </a:r>
            <a:endParaRPr lang="en-US" dirty="0"/>
          </a:p>
        </p:txBody>
      </p:sp>
    </p:spTree>
    <p:extLst>
      <p:ext uri="{BB962C8B-B14F-4D97-AF65-F5344CB8AC3E}">
        <p14:creationId xmlns:p14="http://schemas.microsoft.com/office/powerpoint/2010/main" val="2844861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23528" y="404664"/>
            <a:ext cx="8424936" cy="5760640"/>
          </a:xfrm>
        </p:spPr>
        <p:txBody>
          <a:bodyPr>
            <a:normAutofit fontScale="85000" lnSpcReduction="10000"/>
          </a:bodyPr>
          <a:lstStyle/>
          <a:p>
            <a:pPr marL="0" indent="0" algn="justLow">
              <a:buNone/>
            </a:pPr>
            <a:r>
              <a:rPr lang="ar-IQ" dirty="0" smtClean="0"/>
              <a:t>2- </a:t>
            </a:r>
            <a:r>
              <a:rPr lang="ar-IQ" b="1" dirty="0" smtClean="0"/>
              <a:t>وسيلة الخطف : </a:t>
            </a:r>
            <a:r>
              <a:rPr lang="ar-IQ" dirty="0" smtClean="0"/>
              <a:t>إن العقاب على جريمة خطف الانثى البالغة يكون متعيناً حيث يقع الخطف </a:t>
            </a:r>
            <a:r>
              <a:rPr lang="ar-IQ" dirty="0" smtClean="0"/>
              <a:t>بالإكراه </a:t>
            </a:r>
            <a:r>
              <a:rPr lang="ar-IQ" dirty="0" smtClean="0"/>
              <a:t>أو الحيلة , وهذا ما اكدته المادة (423) </a:t>
            </a:r>
            <a:r>
              <a:rPr lang="ar-IQ" dirty="0" err="1" smtClean="0"/>
              <a:t>ق.ع</a:t>
            </a:r>
            <a:r>
              <a:rPr lang="ar-IQ" dirty="0" smtClean="0"/>
              <a:t> صراحة , وعليه إذا جرى الخطف برضاء الانثى فليس ثمة جريمة , مما يقتضي براءة المتهم من تهمة </a:t>
            </a:r>
            <a:r>
              <a:rPr lang="ar-IQ" dirty="0" smtClean="0"/>
              <a:t> الخطف </a:t>
            </a:r>
            <a:r>
              <a:rPr lang="ar-IQ" dirty="0" smtClean="0"/>
              <a:t>. </a:t>
            </a:r>
          </a:p>
          <a:p>
            <a:pPr marL="0" indent="0" algn="justLow">
              <a:buNone/>
            </a:pPr>
            <a:r>
              <a:rPr lang="ar-IQ" dirty="0" smtClean="0"/>
              <a:t>3- </a:t>
            </a:r>
            <a:r>
              <a:rPr lang="ar-IQ" b="1" dirty="0" smtClean="0"/>
              <a:t>محل الجريمة </a:t>
            </a:r>
            <a:r>
              <a:rPr lang="ar-IQ" b="1" dirty="0" smtClean="0"/>
              <a:t>: </a:t>
            </a:r>
            <a:r>
              <a:rPr lang="ar-IQ" dirty="0" smtClean="0"/>
              <a:t>يلزم لوقوع الجريمة ان يكون المخطوف أنثى أتمت الثامنة عشر من العمر وعليه لو كان المخطوف ذكراً اتم الثامنة عشر من العمر فان الجاني لا يعاقب عن جريمة الخطف وانما يعاقب على جريمة أخرى اذا ما توافرت شروط تطبيق النص بشأنها كجريمة القبض والحجز غير الجائزين قانوناً الواردة بنص المادة (421 ) </a:t>
            </a:r>
            <a:r>
              <a:rPr lang="ar-IQ" dirty="0" err="1" smtClean="0"/>
              <a:t>ق.ع</a:t>
            </a:r>
            <a:r>
              <a:rPr lang="ar-IQ" dirty="0" smtClean="0"/>
              <a:t> . </a:t>
            </a:r>
          </a:p>
          <a:p>
            <a:pPr marL="0" indent="0" algn="justLow">
              <a:buNone/>
            </a:pPr>
            <a:r>
              <a:rPr lang="ar-IQ" b="1" dirty="0" smtClean="0"/>
              <a:t>ثانياً : المتطلبات المعنوية : </a:t>
            </a:r>
            <a:r>
              <a:rPr lang="ar-IQ" dirty="0" smtClean="0"/>
              <a:t>ان جريمة خطف الانثى البالغة من الجرائم العمدية , لذا فالمسؤولية عنها تقتضي توافر القصد الجرمي وذلك بتعمد نقل الانثى البالغة من المكان الذي وجدت فيه ساعة خطفها الى مكان سواه بقصد العبث بها , ويقوم هذا القصد على عنصرين هما العلم والارادة . </a:t>
            </a:r>
            <a:endParaRPr lang="en-US" b="1" dirty="0"/>
          </a:p>
        </p:txBody>
      </p:sp>
    </p:spTree>
    <p:extLst>
      <p:ext uri="{BB962C8B-B14F-4D97-AF65-F5344CB8AC3E}">
        <p14:creationId xmlns:p14="http://schemas.microsoft.com/office/powerpoint/2010/main" val="2844861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23528" y="404664"/>
            <a:ext cx="8424936" cy="5760640"/>
          </a:xfrm>
        </p:spPr>
        <p:txBody>
          <a:bodyPr>
            <a:normAutofit/>
          </a:bodyPr>
          <a:lstStyle/>
          <a:p>
            <a:pPr marL="0" indent="0" algn="justLow">
              <a:buNone/>
            </a:pPr>
            <a:r>
              <a:rPr lang="ar-IQ" b="1" dirty="0" smtClean="0"/>
              <a:t>ثالثاً : عقوبة الجريمة : </a:t>
            </a:r>
            <a:r>
              <a:rPr lang="ar-IQ" dirty="0" smtClean="0"/>
              <a:t>يعاقب مرتكب جريمة خطف الانثى التي أتمت الثامنة عشر من عمرها </a:t>
            </a:r>
            <a:r>
              <a:rPr lang="ar-IQ" dirty="0" err="1" smtClean="0"/>
              <a:t>بالاكراه</a:t>
            </a:r>
            <a:r>
              <a:rPr lang="ar-IQ" dirty="0" smtClean="0"/>
              <a:t> أو الحيلة بالسجن مدة لا تزيد على خمسة عشر سنة وهذا يعني ان للمحكمة ان تقضي بالسجن مدة تتراوح من اكثر من خمس سنوات الى خمسة عشر سنة وعلى اساس هذه العقوبة فان الجريمة هي من صنف الجنايات وقد شدد المشرع العقوبة فجعلها الاعدام أو السجن المؤبد إذا اقترن الخطف </a:t>
            </a:r>
            <a:r>
              <a:rPr lang="ar-IQ" dirty="0" err="1" smtClean="0"/>
              <a:t>بمواقعة</a:t>
            </a:r>
            <a:r>
              <a:rPr lang="ar-IQ" dirty="0" smtClean="0"/>
              <a:t> الانثى المخطوفة أو الشروع في ذلك وهذا ما تضمنته المادة (423) </a:t>
            </a:r>
            <a:r>
              <a:rPr lang="ar-IQ" dirty="0" err="1" smtClean="0"/>
              <a:t>ق.ع</a:t>
            </a:r>
            <a:r>
              <a:rPr lang="ar-IQ" dirty="0" smtClean="0"/>
              <a:t> . وقد جعل المشرع العقوبة الاعدام أو السجن المؤبد إذا افضى الاكراه المقترن بالخطف إلى موت المخطوفة . </a:t>
            </a:r>
          </a:p>
          <a:p>
            <a:pPr marL="0" indent="0" algn="justLow">
              <a:buNone/>
            </a:pPr>
            <a:endParaRPr lang="en-US" b="1" dirty="0"/>
          </a:p>
        </p:txBody>
      </p:sp>
    </p:spTree>
    <p:extLst>
      <p:ext uri="{BB962C8B-B14F-4D97-AF65-F5344CB8AC3E}">
        <p14:creationId xmlns:p14="http://schemas.microsoft.com/office/powerpoint/2010/main" val="2844861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3200" b="1" dirty="0" smtClean="0"/>
              <a:t>الفرع الثالث </a:t>
            </a:r>
            <a:br>
              <a:rPr lang="ar-IQ" sz="3200" b="1" dirty="0" smtClean="0"/>
            </a:br>
            <a:r>
              <a:rPr lang="ar-IQ" sz="3200" b="1" dirty="0" smtClean="0"/>
              <a:t>جريمة اعارة محل للحبس أو الحجز غير الجائزين قانوناً</a:t>
            </a:r>
            <a:endParaRPr lang="en-US" sz="3200" b="1" dirty="0"/>
          </a:p>
        </p:txBody>
      </p:sp>
      <p:sp>
        <p:nvSpPr>
          <p:cNvPr id="3" name="عنصر نائب للمحتوى 2"/>
          <p:cNvSpPr>
            <a:spLocks noGrp="1"/>
          </p:cNvSpPr>
          <p:nvPr>
            <p:ph idx="1"/>
          </p:nvPr>
        </p:nvSpPr>
        <p:spPr/>
        <p:txBody>
          <a:bodyPr>
            <a:normAutofit fontScale="92500" lnSpcReduction="20000"/>
          </a:bodyPr>
          <a:lstStyle/>
          <a:p>
            <a:pPr marL="0" indent="0" algn="just">
              <a:buNone/>
            </a:pPr>
            <a:r>
              <a:rPr lang="ar-IQ" dirty="0" smtClean="0"/>
              <a:t>    إن موضوع اعارة المحل الوارد في نص م ( 425) </a:t>
            </a:r>
            <a:r>
              <a:rPr lang="ar-IQ" dirty="0" err="1" smtClean="0"/>
              <a:t>ق.ع</a:t>
            </a:r>
            <a:r>
              <a:rPr lang="ar-IQ" dirty="0" smtClean="0"/>
              <a:t> يكيف بأنه </a:t>
            </a:r>
            <a:r>
              <a:rPr lang="ar-IQ" dirty="0" err="1" smtClean="0"/>
              <a:t>إشتراك</a:t>
            </a:r>
            <a:r>
              <a:rPr lang="ar-IQ" dirty="0" smtClean="0"/>
              <a:t> بالمساعدة المنصوص عليها في المادة   (48/ 3) </a:t>
            </a:r>
            <a:r>
              <a:rPr lang="ar-IQ" dirty="0" err="1" smtClean="0"/>
              <a:t>ق.ع</a:t>
            </a:r>
            <a:r>
              <a:rPr lang="ar-IQ" dirty="0" smtClean="0"/>
              <a:t> , ولكن النص على العقوبة في المادة (425) </a:t>
            </a:r>
            <a:r>
              <a:rPr lang="ar-IQ" dirty="0" err="1" smtClean="0"/>
              <a:t>ق.ع</a:t>
            </a:r>
            <a:r>
              <a:rPr lang="ar-IQ" dirty="0" smtClean="0"/>
              <a:t> , يعد نصاً يقيد تطبيق القاعدة العامة في العقاب على الاشتراك في الجريمة . </a:t>
            </a:r>
          </a:p>
          <a:p>
            <a:pPr marL="0" indent="0" algn="just">
              <a:buNone/>
            </a:pPr>
            <a:r>
              <a:rPr lang="ar-IQ" b="1" dirty="0" smtClean="0"/>
              <a:t>أولاً : المتطلبات المادية </a:t>
            </a:r>
            <a:r>
              <a:rPr lang="ar-IQ" dirty="0" smtClean="0"/>
              <a:t>: تتحقق الجريمة بمقتضى المادة (425) </a:t>
            </a:r>
            <a:r>
              <a:rPr lang="ar-IQ" dirty="0" err="1" smtClean="0"/>
              <a:t>ق.ع</a:t>
            </a:r>
            <a:r>
              <a:rPr lang="ar-IQ" dirty="0" smtClean="0"/>
              <a:t> و المتمثل بإعارة الجاني محلاً يستخدم لأغراض الحبس أو الحجز غير الجائزين قانوناً . </a:t>
            </a:r>
          </a:p>
          <a:p>
            <a:pPr marL="0" indent="0" algn="just">
              <a:buNone/>
            </a:pPr>
            <a:r>
              <a:rPr lang="ar-IQ" b="1" dirty="0" smtClean="0"/>
              <a:t>ثانياً : المتطلبات المعنوية </a:t>
            </a:r>
            <a:r>
              <a:rPr lang="ar-IQ" dirty="0" smtClean="0"/>
              <a:t>: ان هذه الجريمة عمدية , لذا فان المسؤولية الجزائية عنها تقتضي توافر القصد الجرمي , وذلك بتعمد الجاني اعارة المحل مع علمه أنه سيستعمل لأغراض الحجز او الحبس غير الجائزين قانونا .</a:t>
            </a:r>
            <a:endParaRPr lang="en-US" dirty="0"/>
          </a:p>
        </p:txBody>
      </p:sp>
    </p:spTree>
    <p:extLst>
      <p:ext uri="{BB962C8B-B14F-4D97-AF65-F5344CB8AC3E}">
        <p14:creationId xmlns:p14="http://schemas.microsoft.com/office/powerpoint/2010/main" val="2334007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95536" y="404664"/>
            <a:ext cx="8352928" cy="5760640"/>
          </a:xfrm>
        </p:spPr>
        <p:txBody>
          <a:bodyPr>
            <a:normAutofit fontScale="85000" lnSpcReduction="10000"/>
          </a:bodyPr>
          <a:lstStyle/>
          <a:p>
            <a:pPr marL="0" indent="0" algn="just">
              <a:buNone/>
            </a:pPr>
            <a:r>
              <a:rPr lang="ar-IQ" b="1" dirty="0" smtClean="0"/>
              <a:t>ثالثاً : عقوبة الجريمة </a:t>
            </a:r>
            <a:r>
              <a:rPr lang="ar-IQ" dirty="0" smtClean="0"/>
              <a:t>: نصت المادة (425) </a:t>
            </a:r>
            <a:r>
              <a:rPr lang="ar-IQ" dirty="0" err="1" smtClean="0"/>
              <a:t>ق.ع</a:t>
            </a:r>
            <a:r>
              <a:rPr lang="ar-IQ" dirty="0" smtClean="0"/>
              <a:t> على انه يعاقب بالسجن مدة لا تزيد على سبع سنوات أو بالحبس من أعار محلاً للحبس أو الحجز غير الجائزين قانوناً مع علمه بذلك ان الجريمة بمقتضى هذه العقوبة هي من الجنايات باعتبار ان العقوبة الاشد المقررة لها في النص وهي السجن . </a:t>
            </a:r>
          </a:p>
          <a:p>
            <a:pPr marL="0" indent="0" algn="just">
              <a:buNone/>
            </a:pPr>
            <a:r>
              <a:rPr lang="ar-IQ" b="1" dirty="0" smtClean="0"/>
              <a:t>حالات تخفيف العقوبة والاعفاء منها </a:t>
            </a:r>
            <a:r>
              <a:rPr lang="ar-IQ" dirty="0" smtClean="0"/>
              <a:t>:</a:t>
            </a:r>
          </a:p>
          <a:p>
            <a:pPr marL="0" indent="0" algn="just">
              <a:buNone/>
            </a:pPr>
            <a:r>
              <a:rPr lang="ar-IQ" b="1" dirty="0" smtClean="0"/>
              <a:t>1- تخفيف العقوبة </a:t>
            </a:r>
            <a:r>
              <a:rPr lang="ar-IQ" dirty="0" smtClean="0"/>
              <a:t>:- بمقتضى نص المادة ( 426/ 1) </a:t>
            </a:r>
            <a:r>
              <a:rPr lang="ar-IQ" dirty="0" err="1" smtClean="0"/>
              <a:t>ق.ع</a:t>
            </a:r>
            <a:r>
              <a:rPr lang="ar-IQ" dirty="0" smtClean="0"/>
              <a:t> يعد عذراً مخففاً لعقوبة جريمة الخطف ترك الخاطف للمخطوف ولتطبيق هذا العذر لابد من توافر الشروط الاتية :- </a:t>
            </a:r>
          </a:p>
          <a:p>
            <a:pPr marL="514350" indent="-514350" algn="just">
              <a:buAutoNum type="arabic1Minus"/>
            </a:pPr>
            <a:r>
              <a:rPr lang="ar-IQ" dirty="0" smtClean="0"/>
              <a:t>إن ترك الخاطف المخطوف قبل انتهاء ثمانٍ واربعين ساعة من وقت الخطف في مكان امين يسهل عليه الرجوع الى اهله .</a:t>
            </a:r>
          </a:p>
          <a:p>
            <a:pPr marL="514350" indent="-514350" algn="just">
              <a:buAutoNum type="arabic1Minus"/>
            </a:pPr>
            <a:r>
              <a:rPr lang="ar-IQ" dirty="0" smtClean="0"/>
              <a:t>الا يكون قد اصاب المخطوف بأذى , فاذا ما توافر هذان الشرطان يجب على المحكمة ان تحكم على الجاني بالعقوبة مدة لا تزيد على سنة ومعنى ذلك ان عقوبة الخطف نزلت من عقوبة الجناية الى عقوبة الجنحة بمقتضى عذر التخفيف .</a:t>
            </a:r>
            <a:endParaRPr lang="en-US" dirty="0"/>
          </a:p>
        </p:txBody>
      </p:sp>
    </p:spTree>
    <p:extLst>
      <p:ext uri="{BB962C8B-B14F-4D97-AF65-F5344CB8AC3E}">
        <p14:creationId xmlns:p14="http://schemas.microsoft.com/office/powerpoint/2010/main" val="233400756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1381</Words>
  <Application>Microsoft Office PowerPoint</Application>
  <PresentationFormat>عرض على الشاشة (3:4)‏</PresentationFormat>
  <Paragraphs>34</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المطلب الثاني  جرائم الخطف </vt:lpstr>
      <vt:lpstr>عرض تقديمي في PowerPoint</vt:lpstr>
      <vt:lpstr>عرض تقديمي في PowerPoint</vt:lpstr>
      <vt:lpstr>عرض تقديمي في PowerPoint</vt:lpstr>
      <vt:lpstr>الفرع الثاني  جريمة خطف الانثى التي أتمت الثامنة عشر </vt:lpstr>
      <vt:lpstr>عرض تقديمي في PowerPoint</vt:lpstr>
      <vt:lpstr>عرض تقديمي في PowerPoint</vt:lpstr>
      <vt:lpstr>الفرع الثالث  جريمة اعارة محل للحبس أو الحجز غير الجائزين قانوناً</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المطلب الثاني  جرائم الخطف </dc:title>
  <dc:creator>DELL</dc:creator>
  <cp:lastModifiedBy>نورس الربيعي </cp:lastModifiedBy>
  <cp:revision>22</cp:revision>
  <dcterms:created xsi:type="dcterms:W3CDTF">2020-05-19T12:33:05Z</dcterms:created>
  <dcterms:modified xsi:type="dcterms:W3CDTF">2020-05-20T01:54:17Z</dcterms:modified>
</cp:coreProperties>
</file>