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5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4/3/2019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762000"/>
            <a:ext cx="7406640" cy="3450102"/>
          </a:xfrm>
        </p:spPr>
        <p:txBody>
          <a:bodyPr>
            <a:normAutofit/>
          </a:bodyPr>
          <a:lstStyle/>
          <a:p>
            <a:pPr algn="ctr" rtl="1"/>
            <a:r>
              <a:rPr lang="ar-IQ" b="1" dirty="0" smtClean="0"/>
              <a:t>الدور المتصور للمنظمات الدولية في تسوية منازعات المياه</a:t>
            </a:r>
            <a:r>
              <a:rPr lang="en-US" dirty="0" smtClean="0"/>
              <a:t/>
            </a:r>
            <a:br>
              <a:rPr lang="en-US" dirty="0" smtClean="0"/>
            </a:br>
            <a:r>
              <a:rPr lang="ar-IQ" b="1" dirty="0" smtClean="0"/>
              <a:t>دراسة لحالة المجاري المائية الدولية في العراق</a:t>
            </a:r>
            <a:r>
              <a:rPr lang="en-US" dirty="0" smtClean="0"/>
              <a:t/>
            </a:r>
            <a:br>
              <a:rPr lang="en-US" dirty="0" smtClean="0"/>
            </a:br>
            <a:endParaRPr lang="ar-IQ" dirty="0"/>
          </a:p>
        </p:txBody>
      </p:sp>
      <p:sp>
        <p:nvSpPr>
          <p:cNvPr id="3" name="Subtitle 2"/>
          <p:cNvSpPr>
            <a:spLocks noGrp="1"/>
          </p:cNvSpPr>
          <p:nvPr>
            <p:ph type="subTitle" idx="1"/>
          </p:nvPr>
        </p:nvSpPr>
        <p:spPr>
          <a:xfrm>
            <a:off x="1295400" y="4267200"/>
            <a:ext cx="7406640" cy="1752600"/>
          </a:xfrm>
        </p:spPr>
        <p:txBody>
          <a:bodyPr>
            <a:normAutofit/>
          </a:bodyPr>
          <a:lstStyle/>
          <a:p>
            <a:pPr algn="r" rtl="1"/>
            <a:r>
              <a:rPr lang="ar-IQ" b="1" dirty="0" smtClean="0"/>
              <a:t> </a:t>
            </a:r>
            <a:endParaRPr lang="en-US" dirty="0" smtClean="0"/>
          </a:p>
          <a:p>
            <a:pPr algn="r" rtl="1"/>
            <a:r>
              <a:rPr lang="ar-IQ" b="1" dirty="0" smtClean="0"/>
              <a:t>أ.د حيدر ادهم الطائي</a:t>
            </a:r>
            <a:endParaRPr lang="en-US" dirty="0" smtClean="0"/>
          </a:p>
          <a:p>
            <a:pPr algn="r" rtl="1"/>
            <a:r>
              <a:rPr lang="ar-IQ" b="1" dirty="0" smtClean="0"/>
              <a:t>كلية الحقوق بجامعة النهرين</a:t>
            </a:r>
            <a:endParaRPr lang="en-US" dirty="0" smtClean="0"/>
          </a:p>
          <a:p>
            <a:pPr algn="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498080" cy="609600"/>
          </a:xfrm>
        </p:spPr>
        <p:txBody>
          <a:bodyPr>
            <a:normAutofit fontScale="90000"/>
          </a:bodyPr>
          <a:lstStyle/>
          <a:p>
            <a:pPr algn="ctr"/>
            <a:r>
              <a:rPr lang="ar-IQ" b="1" dirty="0" smtClean="0"/>
              <a:t>مشكلة البحث</a:t>
            </a:r>
            <a:r>
              <a:rPr lang="en-US" dirty="0" smtClean="0"/>
              <a:t/>
            </a:r>
            <a:br>
              <a:rPr lang="en-US" dirty="0" smtClean="0"/>
            </a:br>
            <a:endParaRPr lang="ar-IQ" dirty="0"/>
          </a:p>
        </p:txBody>
      </p:sp>
      <p:sp>
        <p:nvSpPr>
          <p:cNvPr id="3" name="Content Placeholder 2"/>
          <p:cNvSpPr>
            <a:spLocks noGrp="1"/>
          </p:cNvSpPr>
          <p:nvPr>
            <p:ph idx="1"/>
          </p:nvPr>
        </p:nvSpPr>
        <p:spPr>
          <a:xfrm>
            <a:off x="1295400" y="838200"/>
            <a:ext cx="7498080" cy="5715000"/>
          </a:xfrm>
        </p:spPr>
        <p:txBody>
          <a:bodyPr>
            <a:normAutofit fontScale="92500" lnSpcReduction="20000"/>
          </a:bodyPr>
          <a:lstStyle/>
          <a:p>
            <a:pPr algn="just"/>
            <a:r>
              <a:rPr lang="ar-IQ" sz="3500" b="1" dirty="0" smtClean="0"/>
              <a:t>تتجسد مشكلة البحث بوجود تجاوزات على الحقوق التاريخية المكتسبة للعراق في مياه المجاري المائية الدولية حيث لم تنجح المحاولات التي بذلت للوصول الى اطار قانوني ملزم لدول المجرى الاعلى تحترم بموجبه حقوق العراق في هذا المجال فهل يمكن رد الاخفاق المذكور الى وجود نوع من التقصير او التماهي او عدم الكفاءة من جانب الجهات الحكومية العراقية ذات العلاقة بادارة ملف المياه ومتابعته, وبشكل خاص التقصير في اللجوء الى الاليات القانونية التي تتيحها المنظمات الدولية ذات الصلة مما ادى الى ديمومة الازمة واستمرار القلق في الجانب العراقي على المستويات كافة الرسمية !!! والشعبية فهل يمكن تفعيل دور ايجابي للمنظمات الدولية في الميدان المذكور؟</a:t>
            </a:r>
            <a:endParaRPr lang="en-US" sz="3500" b="1" dirty="0" smtClean="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85800"/>
            <a:ext cx="7498080" cy="1143000"/>
          </a:xfrm>
        </p:spPr>
        <p:txBody>
          <a:bodyPr>
            <a:normAutofit fontScale="90000"/>
          </a:bodyPr>
          <a:lstStyle/>
          <a:p>
            <a:pPr algn="ctr"/>
            <a:r>
              <a:rPr lang="ar-IQ" b="1" dirty="0" smtClean="0"/>
              <a:t>المبادئ القانونية الدولية الاساسية المنظمة لاستخدام المجاري المائية الدولية</a:t>
            </a:r>
            <a:r>
              <a:rPr lang="en-US" dirty="0" smtClean="0"/>
              <a:t/>
            </a:r>
            <a:br>
              <a:rPr lang="en-US" dirty="0" smtClean="0"/>
            </a:br>
            <a:endParaRPr lang="ar-IQ" dirty="0"/>
          </a:p>
        </p:txBody>
      </p:sp>
      <p:sp>
        <p:nvSpPr>
          <p:cNvPr id="3" name="Content Placeholder 2"/>
          <p:cNvSpPr>
            <a:spLocks noGrp="1"/>
          </p:cNvSpPr>
          <p:nvPr>
            <p:ph idx="1"/>
          </p:nvPr>
        </p:nvSpPr>
        <p:spPr/>
        <p:txBody>
          <a:bodyPr/>
          <a:lstStyle/>
          <a:p>
            <a:r>
              <a:rPr lang="ar-IQ" b="1" dirty="0" smtClean="0"/>
              <a:t> </a:t>
            </a:r>
            <a:endParaRPr lang="en-US" dirty="0" smtClean="0"/>
          </a:p>
          <a:p>
            <a:r>
              <a:rPr lang="ar-IQ" b="1" dirty="0" smtClean="0"/>
              <a:t>1.مبدا الانتفاع والمشاركة المنصفان والمعقولان</a:t>
            </a:r>
            <a:endParaRPr lang="en-US" dirty="0" smtClean="0"/>
          </a:p>
          <a:p>
            <a:r>
              <a:rPr lang="ar-IQ" b="1" dirty="0" smtClean="0"/>
              <a:t>2.مبدا عدم التعسف في استعمال الحق</a:t>
            </a:r>
            <a:endParaRPr lang="en-US" dirty="0" smtClean="0"/>
          </a:p>
          <a:p>
            <a:r>
              <a:rPr lang="ar-IQ" b="1" dirty="0" smtClean="0"/>
              <a:t>3.الالتزام العام باعمال مبدا التعاون</a:t>
            </a:r>
            <a:endParaRPr lang="en-US" dirty="0" smtClean="0"/>
          </a:p>
          <a:p>
            <a:r>
              <a:rPr lang="ar-IQ" b="1" dirty="0" smtClean="0"/>
              <a:t>4.مبدا الحماية والصيانو والادارة</a:t>
            </a:r>
            <a:endParaRPr lang="en-US" dirty="0" smtClean="0"/>
          </a:p>
          <a:p>
            <a:r>
              <a:rPr lang="ar-IQ" b="1" dirty="0" smtClean="0"/>
              <a:t>5.الالتزام </a:t>
            </a:r>
            <a:r>
              <a:rPr lang="ar-IQ" b="1" dirty="0" smtClean="0"/>
              <a:t>بالضبط</a:t>
            </a:r>
          </a:p>
          <a:p>
            <a:r>
              <a:rPr lang="ar-IQ" b="1" smtClean="0"/>
              <a:t>6.الالتزام بأحترام مبدأ الحقوق المكتسبة</a:t>
            </a:r>
            <a:endParaRPr lang="en-US" dirty="0" smtClean="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33400"/>
            <a:ext cx="7498080" cy="1143000"/>
          </a:xfrm>
        </p:spPr>
        <p:txBody>
          <a:bodyPr>
            <a:normAutofit fontScale="90000"/>
          </a:bodyPr>
          <a:lstStyle/>
          <a:p>
            <a:pPr algn="ctr"/>
            <a:r>
              <a:rPr lang="ar-IQ" b="1" dirty="0" smtClean="0"/>
              <a:t>طرق تسوية منازعات المجاري المائية الدولية في اطار المنظمات الدولية</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7500" lnSpcReduction="20000"/>
          </a:bodyPr>
          <a:lstStyle/>
          <a:p>
            <a:pPr algn="just"/>
            <a:endParaRPr lang="en-US" dirty="0" smtClean="0"/>
          </a:p>
          <a:p>
            <a:pPr algn="just"/>
            <a:r>
              <a:rPr lang="ar-IQ" b="1" dirty="0" smtClean="0"/>
              <a:t>1.التسوية ضمن نشاطات المنظمات الدولية طبقا للطرق المذكورة في المادة (33) من ميثاق الامم المتحدة</a:t>
            </a:r>
            <a:endParaRPr lang="en-US" dirty="0" smtClean="0"/>
          </a:p>
          <a:p>
            <a:pPr algn="just"/>
            <a:r>
              <a:rPr lang="ar-IQ" b="1" dirty="0" smtClean="0"/>
              <a:t>2.اتفاقية استخدام المجاري المائية الدولية للاغراض غير الملاحية لعام 1997 التي اشارت في المادة (33) منها الى ذات الطرق المذكورة في ميثاق الامم المتحدة</a:t>
            </a:r>
            <a:endParaRPr lang="en-US" dirty="0" smtClean="0"/>
          </a:p>
          <a:p>
            <a:pPr algn="just"/>
            <a:r>
              <a:rPr lang="ar-IQ" b="1" dirty="0" smtClean="0"/>
              <a:t>3.اللجوء الى طريقة بعينها مسالة ترجع لارادة الدول الاطراف كما تلعب طبيعة المنازعات وانواعها واسبابها دورا في اختيار اسلوب دون اخر</a:t>
            </a:r>
            <a:endParaRPr lang="en-US" dirty="0" smtClean="0"/>
          </a:p>
          <a:p>
            <a:pPr algn="just"/>
            <a:r>
              <a:rPr lang="ar-IQ" b="1" dirty="0" smtClean="0"/>
              <a:t>4.يمكن اللجوء الى محكمة العدل الدولية لتسوية منازعات متعلقة بالمجاري المائية الدولية حيث اصدرت المحكمة حكما في قضية مشروع غابتشيكوفو- ناغيماروس في 25 ايلول 1997 بين المجر وتشيكيا اشارت فيه الى مجموعة من المبادئ ذات الصلة بهذا النوع من المنازعات</a:t>
            </a:r>
            <a:endParaRPr lang="en-US" dirty="0" smtClean="0"/>
          </a:p>
          <a:p>
            <a:pPr algn="just"/>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09600"/>
            <a:ext cx="7498080" cy="1143000"/>
          </a:xfrm>
        </p:spPr>
        <p:txBody>
          <a:bodyPr>
            <a:normAutofit fontScale="90000"/>
          </a:bodyPr>
          <a:lstStyle/>
          <a:p>
            <a:pPr algn="ctr"/>
            <a:r>
              <a:rPr lang="ar-IQ" b="1" dirty="0" smtClean="0"/>
              <a:t>المنظمات الدولية المعنية بتسوية منازعات المجاري المائية الدولية بالنسبة للعراق</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0000" lnSpcReduction="20000"/>
          </a:bodyPr>
          <a:lstStyle/>
          <a:p>
            <a:r>
              <a:rPr lang="ar-IQ" b="1" dirty="0" smtClean="0"/>
              <a:t> </a:t>
            </a:r>
            <a:endParaRPr lang="en-US" dirty="0" smtClean="0"/>
          </a:p>
          <a:p>
            <a:pPr algn="just"/>
            <a:r>
              <a:rPr lang="ar-IQ" b="1" dirty="0" smtClean="0"/>
              <a:t>1.دور جامعة الدول العربية, وهي منظمة اقليمية انشات منذ العام 1945 ولا يبدو انها تلعب اي دور فعال في مجال منازعات المياه, وبشكل خاص بالنسبة للمياه</a:t>
            </a:r>
            <a:endParaRPr lang="en-US" dirty="0" smtClean="0"/>
          </a:p>
          <a:p>
            <a:pPr algn="just"/>
            <a:r>
              <a:rPr lang="ar-IQ" b="1" dirty="0" smtClean="0"/>
              <a:t>2.منظمة المؤتمر الاسلامي التي تاسست في العام 1974 والتي تعمل طبقا لميثاقها على تعزيز التضامن بين الدول الاسلامية الاعضاء في المنظمة ودعم التعاون فيما بينها فضلا عن دعم السلم والامن ويوجد لديها جهاز قضائي يمكن ان يؤدي وظيفة قضائية من خلال حسم المنازعات التي تقوم بين الدول المعنية فضلا عن امكانية تقديم اراء استشارية, واخيرا فان للمحكمة عن طريق لجنة من الشخصيات المرموقة او من شخصيات يمثلون كبار مسؤوليها ان تقوم بالوساطة والتوفيق والتحكيم في الخلافات التي تقوم بين عضوين او اكثر من اعضاء المنظمة او اذا ابدت الاطراف المتنازعة رغبتها في ذلك, او طلب ذلك مؤتمر القمة او مؤتمر وزراء الخارجية بتوافق الاراء طبقا للمادة (469 من ميثاقها</a:t>
            </a:r>
            <a:endParaRPr lang="en-US" dirty="0" smtClean="0"/>
          </a:p>
          <a:p>
            <a:pPr algn="just"/>
            <a:r>
              <a:rPr lang="ar-IQ" b="1" dirty="0" smtClean="0"/>
              <a:t>3.اللجوء الى الامم المتحدة (مجلس الامن, محكمة العدل الدولية)</a:t>
            </a:r>
            <a:endParaRPr lang="en-US"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1435608" y="2286000"/>
            <a:ext cx="7498080" cy="4800600"/>
          </a:xfrm>
        </p:spPr>
        <p:txBody>
          <a:bodyPr>
            <a:normAutofit/>
          </a:bodyPr>
          <a:lstStyle/>
          <a:p>
            <a:pPr algn="ctr"/>
            <a:r>
              <a:rPr lang="ar-IQ" sz="6000" b="1" dirty="0" smtClean="0"/>
              <a:t>الاستنتاجات والتوصيات</a:t>
            </a:r>
            <a:endParaRPr lang="en-US" sz="6000" dirty="0" smtClean="0"/>
          </a:p>
          <a:p>
            <a:pPr algn="ctr"/>
            <a:endParaRPr lang="ar-IQ" sz="6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381000"/>
            <a:ext cx="7498080" cy="6096000"/>
          </a:xfrm>
        </p:spPr>
        <p:txBody>
          <a:bodyPr>
            <a:noAutofit/>
          </a:bodyPr>
          <a:lstStyle/>
          <a:p>
            <a:r>
              <a:rPr lang="ar-IQ" sz="1500" b="1" dirty="0" smtClean="0"/>
              <a:t>اولا:الاستنتاجات</a:t>
            </a:r>
            <a:endParaRPr lang="en-US" sz="1500" b="1" dirty="0" smtClean="0"/>
          </a:p>
          <a:p>
            <a:pPr algn="just"/>
            <a:r>
              <a:rPr lang="ar-IQ" sz="1500" b="1" dirty="0" smtClean="0"/>
              <a:t>1.يتضمن القانون الدولي مجموعة من القواعد ذات المصدر الاتفاقي والعرفي كما تتوافر مجموعة من المبادئ العامة للقانون التي اقرتها الامم المتمدنة التي تضع نظاما قانونيا يتعلق باستغلال المجاري المائية الدولية للاغراض الملاحية فضلا عن الاغراض غير الملاحية, وهي قائمة على اساس تكريس التعاون بين الدول المتشاطئة لحماية مصالح الكافة الا ان المشكلة تبرز لسبب اخر لا يرتبط بوجود نوع من الفراغ او النقص في الاطار القانوني بقدر ما يتعلق الجانب المذكور بتسييس ملف المياه من قبل دول المجرى الاعلى واستخدامه كاداة للضغط السياسي بقصد تحقيق اهداف متنوعة اقتصادية وسياسية بالدرجة الاولى تقترب الى حد كبير من حالة الطمع بخيرات الاخرين ومحاولة سرقة حقوقهم.</a:t>
            </a:r>
            <a:endParaRPr lang="en-US" sz="1500" b="1" dirty="0" smtClean="0"/>
          </a:p>
          <a:p>
            <a:pPr algn="just"/>
            <a:r>
              <a:rPr lang="ar-IQ" sz="1500" b="1" dirty="0" smtClean="0"/>
              <a:t>2.ان من اسباب نشوء المنظمات الدولية الحكومية تحديدا التي تطورت عن ظاهرة المؤتمرات الدولية في القرن التاسع عشر العمل على ايجاد "منتديات" او "وحدات" قانونية دائمة غير مؤقتة يجري في ظلها تسوية المشاكل العالقة بين الدول عن طريق الحوار البناء المستند الى اعمال مبدا حسن النية, وضمن المعنى المتقدم يمكننا تصور دور مهم للمنظمات الدولية في مجال تسوية منازعات المياه خاصة وان مواثيقها تحتوي على نصوص صريحة تكرس اليات للتسوية السلمية للمنازعات الدولية بمختلف اشكالها بما في ذلك الاليات القضائية.</a:t>
            </a:r>
            <a:endParaRPr lang="en-US" sz="1500" b="1" dirty="0" smtClean="0"/>
          </a:p>
          <a:p>
            <a:pPr algn="just"/>
            <a:r>
              <a:rPr lang="ar-IQ" sz="1500" b="1" dirty="0" smtClean="0"/>
              <a:t>3.لا يمكن انكار وجود نشاط دبلوماسي عراقي يتعلق بموضوع المجاري المائية الدولية مع دول الجوار العراقي "تركيا, ايران, سوريا" لكن الحركة الدبلوماسية العراقية ما زالت قاصرة عن تحقيق اية نتائج ايجابية نظرا لتعنت الاطراف الاخرى وتمسكها بمواقف تتناقض مع قواعد القانون الدولي, مستهدفة تحقيق نوع من ارهاب الدولة الخاص بملف المياه "التعطيش السياسي" ضد العراق, وهذه سياسة درجت دول المجرى المائي الدولي الاعلى على انتهاجها منذ خمسينيات القرن العشرين من دون ان نشهد اي تطوير للمبادرات الدبلوماسية العراقية او الانشطة المتعلقة بالجانب المذكور مما ترتب عليه الاضرار بحقوق العراق نتيجة القضم لحقوق العراق بفعل العامل الزمني الناجم عن ديناميكية نشاط دول المجرى الاعلى وجمود الموقف العراقي داخل مربع ثابت من المواقف والاليات الخاصة بالتعامل مع هذا الملف المهم.</a:t>
            </a:r>
            <a:endParaRPr lang="en-US" sz="1500" b="1" dirty="0" smtClean="0"/>
          </a:p>
          <a:p>
            <a:pPr algn="just"/>
            <a:r>
              <a:rPr lang="ar-IQ" sz="1500" b="1" dirty="0" smtClean="0"/>
              <a:t>4.تعد دول الحوض الاعلى للمجاري المائية الدولية المشتركة مع العراق اعضاء في عدة منظمات دولية عالمية واقليمية مما يوفر اليات تسوية سلمية متنوعة للمنازعات التي قد تنشا بين الاطراف المعنية, فالعراق وسوريا وتركيا وايران دول اعضاء في منظمة الامم المتحدة, ومنظمة المؤتمر الاسلامي, وهذه منظمات تعنى بصورة او باخرى بملف المياه من عدة وجوه بحكم النصوص الملزمة لها طبقا لمواثيقها.</a:t>
            </a:r>
            <a:endParaRPr lang="en-US" sz="1500" b="1" dirty="0" smtClean="0"/>
          </a:p>
          <a:p>
            <a:endParaRPr lang="ar-IQ" sz="15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0"/>
            <a:ext cx="7790688" cy="6705600"/>
          </a:xfrm>
        </p:spPr>
        <p:txBody>
          <a:bodyPr>
            <a:noAutofit/>
          </a:bodyPr>
          <a:lstStyle/>
          <a:p>
            <a:r>
              <a:rPr lang="ar-IQ" sz="1400" b="1" dirty="0" smtClean="0"/>
              <a:t>ثانيا:التوصيات</a:t>
            </a:r>
            <a:endParaRPr lang="en-US" sz="1400" b="1" dirty="0" smtClean="0"/>
          </a:p>
          <a:p>
            <a:pPr algn="just"/>
            <a:r>
              <a:rPr lang="ar-IQ" sz="1400" b="1" dirty="0" smtClean="0"/>
              <a:t>1.ضرورة التعامل مع مشكلة المجاري المائية الدولية المشتركة بين العراق ودول الجوار الجغرافي باعتبارها مسالة مصيرية تتعلق بالامن الوطني العراقي ووجود هذا البلد كوطن شهدت ارضه بزوغ نجم اولى الحضارات في العالم مما يحتم على كافة المؤسسات العراقية  "مجلس الوزراء ومجلس النواب ومؤسسات المجتمع المدني.....الخ" ابداع برنامج عمل او خطة مشتركة وموحدة للتحرك باتجاه وضع الحلول ذات الصلة بالتعامل مع هذا الملف بما في ذلك  دراسة السياسة المصرية المتبعة بخصوص التعامل مع ملف مياه نهر النيل بالنسبة لدول المنبع التي يبدو انها تقوم على اساس تطوير علاقات مع دول تحادد دول المنبع الرئيسية "تنزانيا على سبيل المثال" الامر الذي يتطلب ايضا دراسة تطوير العلاقات مع دول محاددة لتركيا وايران طالما بقيت مواقف الدولتين المذكورتين سلبية من حقوق العراق التاريخية والمكتسبة في مياه المجاري المائية الدولية المشتركة.</a:t>
            </a:r>
            <a:endParaRPr lang="en-US" sz="1400" b="1" dirty="0" smtClean="0"/>
          </a:p>
          <a:p>
            <a:pPr algn="just"/>
            <a:r>
              <a:rPr lang="ar-IQ" sz="1400" b="1" dirty="0" smtClean="0"/>
              <a:t>2.من الضروري اللجوء الى اليات التسوية السلمية للمنازعات الدولية المنصوص عليها في ميثاق منظمة المؤتمر الاسلامي, وهي اليات تتمتع بخصوصية, وقد تساهم في بلورة حل لمشكلة تامين حصة مائية ثابتة للعراق في المجاري المائية الدولية المشتركة باعتباره دولة الحوض الاسفل وذلك في اطار تثبيت مبدا التعاون وبعيدا عن سياسات "التعطيش السياسي" او "ارهاب المياه" وسواء توافرت المكنة القانونية للجوء الى الاليات القضائية في اطار المنظمة المذكورة او عن طريق وساطة تقوم بها دولة معينة كدولة "قطر" على سبيل المثال, وهي تتمتع بعلاقات جيدة مع الجانب التركي والايراني فضلا عن علاقاتها المتميزة مع العراق  او شخصية سياسية مرموقة تحظى بتقدير الاطراف المعنية وتتكفل ببذل جهد حقيقي بقصد التوصل الى حل للمشكلة بدلا من القبول بابقاء النار تحت الرماد وتحويل هذا الكابوس الى الاجيال المقبلة.</a:t>
            </a:r>
            <a:endParaRPr lang="en-US" sz="1400" b="1" dirty="0" smtClean="0"/>
          </a:p>
          <a:p>
            <a:pPr algn="just"/>
            <a:r>
              <a:rPr lang="ar-IQ" sz="1400" b="1" dirty="0" smtClean="0"/>
              <a:t>3. من المهم دراسة امكانية احالة المشكلة المتعلقة بتامين حقوق العراق في المجاري المائية الدولية المشتركة سواء المستخدمة لاغراض الملاحة او تلك المستخدمة للاغراض غير الملاحية الى محكمة العدل الدولية بعد دراسة تثبيت الاختصاص للجهاز القضائي المذكور في اطار الاتفاقيات الدولية ذات الصلة الثنائية او الاقليمية او العالمية بما فيها الاتفاقيات البيئية بعد ان شهد العراق تردي واضح في نوعية المياه الواصلة اليه من دول المجرى الاعلى مما ادى الى الحاق اضرار كبيرة بالجانب العراقي "مياه البزل الايرانية على سبيل المثال" او السعي كخيار اخر الى خلق راي عام دولي يدفع باتجاه الحصول على راي استشاري من محكمة العدل الدولية  عن طريق وكالات متخصصة ذات صلة بهذا الموضوع يقود الى المحافظة على حقوق العراق التاريخية والمكتسبة في المجاري المائية الدولية المشتركة, وهي خطوة ستقود في كل الاحوال الى تقوية الموقف العراقي بصورة او باخرى.</a:t>
            </a:r>
            <a:endParaRPr lang="en-US" sz="1400" b="1" dirty="0" smtClean="0"/>
          </a:p>
          <a:p>
            <a:pPr algn="just"/>
            <a:r>
              <a:rPr lang="ar-IQ" sz="1400" b="1" dirty="0" smtClean="0"/>
              <a:t>4.ضرورة تبني سياسة داخلية تستند الى برنامج عمل وطني يستهدف الاستفادة الى اقصى الحدود من الموارد المائية المتاحة, وترشيد الاستهلاك المحلي للمياه في الاغراض المختلفة, واطلاق برنامج لبناء السدود الصغيرة منها والمتوسطة والكبيرة في المحافظات العراقية التي تتوافر فيها مميزات ترشحها للمشروع المذكور فضلا عن انشاء صندوق لمعالجة حالات الجفاف التي قد يتعرض لها العراق في المستقبل, وكما هو الحال في التجربة الاسترالية بعد دراستها وتقييم مدى الفائدة التي ستتحقق من جراء اتباع سياسات مماثلة في العراق.</a:t>
            </a:r>
            <a:endParaRPr lang="en-US" sz="1400" b="1" dirty="0" smtClean="0"/>
          </a:p>
          <a:p>
            <a:endParaRPr lang="ar-IQ" sz="1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667000"/>
            <a:ext cx="7498080" cy="4800600"/>
          </a:xfrm>
        </p:spPr>
        <p:txBody>
          <a:bodyPr/>
          <a:lstStyle/>
          <a:p>
            <a:pPr algn="ctr"/>
            <a:r>
              <a:rPr lang="ar-IQ" b="1" dirty="0" smtClean="0"/>
              <a:t>شكرا جزيلا لحسن الاصغاء</a:t>
            </a:r>
            <a:endParaRPr lang="en-US" dirty="0" smtClean="0"/>
          </a:p>
          <a:p>
            <a:pPr algn="ct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86</TotalTime>
  <Words>1123</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الدور المتصور للمنظمات الدولية في تسوية منازعات المياه دراسة لحالة المجاري المائية الدولية في العراق </vt:lpstr>
      <vt:lpstr>مشكلة البحث </vt:lpstr>
      <vt:lpstr>المبادئ القانونية الدولية الاساسية المنظمة لاستخدام المجاري المائية الدولية </vt:lpstr>
      <vt:lpstr>طرق تسوية منازعات المجاري المائية الدولية في اطار المنظمات الدولية </vt:lpstr>
      <vt:lpstr>المنظمات الدولية المعنية بتسوية منازعات المجاري المائية الدولية بالنسبة للعراق </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الدور المتصور للمنظمات الدولية في تسوية منازعات المياه دراسة لحالة المجاري المائية الدولية في العراق </dc:title>
  <dc:creator>DELL</dc:creator>
  <cp:lastModifiedBy>DELL</cp:lastModifiedBy>
  <cp:revision>13</cp:revision>
  <dcterms:created xsi:type="dcterms:W3CDTF">2006-08-16T00:00:00Z</dcterms:created>
  <dcterms:modified xsi:type="dcterms:W3CDTF">2019-04-03T06:25:03Z</dcterms:modified>
</cp:coreProperties>
</file>