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26/05/1442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26/05/1442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26/05/1442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26/05/1442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26/05/1442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26/05/1442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26/05/1442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صور المساهمة في الجريمة </a:t>
            </a:r>
            <a:endParaRPr lang="en-US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ar-IQ" dirty="0" smtClean="0"/>
              <a:t>      للمساهمة في الجريمة صورتان هما: </a:t>
            </a:r>
          </a:p>
          <a:p>
            <a:pPr marL="0" indent="0" algn="just">
              <a:buNone/>
            </a:pPr>
            <a:r>
              <a:rPr lang="ar-IQ" dirty="0"/>
              <a:t> </a:t>
            </a:r>
            <a:r>
              <a:rPr lang="ar-IQ" dirty="0" smtClean="0"/>
              <a:t>  </a:t>
            </a:r>
            <a:r>
              <a:rPr lang="ar-IQ" b="1" dirty="0" smtClean="0"/>
              <a:t>  1- المساهمة الأصلية في الجريمة </a:t>
            </a:r>
            <a:r>
              <a:rPr lang="ar-IQ" dirty="0" smtClean="0"/>
              <a:t>: يسمى كل من ساهم بارتكاب الجريمة بالفاعل , ويسمى عمله بالفعل الأصلي في الجريمة . ويتحقق بقيام المساهم بدور أساس في الجريمة . </a:t>
            </a:r>
          </a:p>
          <a:p>
            <a:pPr marL="0" indent="0" algn="just">
              <a:buNone/>
            </a:pPr>
            <a:r>
              <a:rPr lang="ar-IQ" dirty="0"/>
              <a:t> </a:t>
            </a:r>
            <a:r>
              <a:rPr lang="ar-IQ" dirty="0" smtClean="0"/>
              <a:t>   </a:t>
            </a:r>
            <a:r>
              <a:rPr lang="ar-IQ" b="1" dirty="0" smtClean="0"/>
              <a:t>2- المساهمة التبعية في الجريمة </a:t>
            </a:r>
            <a:r>
              <a:rPr lang="ar-IQ" dirty="0" smtClean="0"/>
              <a:t>: يسمى كل من ساهم بارتكاب الجريمة بالشريك في الجريمة , ويسمى عمله بالاشتراك في الجريمة . وتتحقق بقيام المساهم بدور غير أساسي ( ثانوي ) في الجريمة . </a:t>
            </a:r>
          </a:p>
          <a:p>
            <a:pPr marL="0" indent="0" algn="ctr">
              <a:buNone/>
            </a:pPr>
            <a:r>
              <a:rPr lang="ar-IQ" b="1" dirty="0" smtClean="0"/>
              <a:t>المطلب الأول </a:t>
            </a:r>
          </a:p>
          <a:p>
            <a:pPr marL="0" indent="0" algn="ctr">
              <a:buNone/>
            </a:pPr>
            <a:r>
              <a:rPr lang="ar-IQ" b="1" dirty="0" smtClean="0"/>
              <a:t>التمييز بين المساهمة الاصلية والتبعية في الجريمة </a:t>
            </a:r>
          </a:p>
          <a:p>
            <a:pPr marL="0" indent="0">
              <a:buNone/>
            </a:pPr>
            <a:r>
              <a:rPr lang="ar-IQ" b="1" dirty="0"/>
              <a:t> </a:t>
            </a:r>
            <a:r>
              <a:rPr lang="ar-IQ" b="1" dirty="0" smtClean="0"/>
              <a:t>   أن </a:t>
            </a:r>
            <a:r>
              <a:rPr lang="ar-IQ" dirty="0" smtClean="0"/>
              <a:t>مسألة التمييز بين المساهمتين محل خلاف في الفقه , وقد </a:t>
            </a:r>
            <a:r>
              <a:rPr lang="ar-IQ" dirty="0"/>
              <a:t>ا</a:t>
            </a:r>
            <a:r>
              <a:rPr lang="ar-IQ" dirty="0" smtClean="0"/>
              <a:t>نطلقت في هذا المجال نظريتان هما :- </a:t>
            </a:r>
          </a:p>
        </p:txBody>
      </p:sp>
    </p:spTree>
    <p:extLst>
      <p:ext uri="{BB962C8B-B14F-4D97-AF65-F5344CB8AC3E}">
        <p14:creationId xmlns:p14="http://schemas.microsoft.com/office/powerpoint/2010/main" val="1102371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 </a:t>
            </a:r>
            <a:endParaRPr lang="en-US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ar-IQ" dirty="0" smtClean="0"/>
              <a:t>      </a:t>
            </a:r>
            <a:r>
              <a:rPr lang="ar-IQ" b="1" dirty="0" smtClean="0"/>
              <a:t>1- النظرية الشخصية </a:t>
            </a:r>
            <a:r>
              <a:rPr lang="ar-IQ" dirty="0" smtClean="0"/>
              <a:t>: ومعيارها في التمييز بين المساهمة الاصلية والمساهمة التبعية يكمن في الركن المعنوي للجريمة , إذ تميز المساهم الأصلي عن المساهم التبعي بأنه من توافرت لديه نية من نوع خاص , أما نوع العمل الذي يقوم به المساهم فهي لا تهتم به مطلقاً , وبالتالي لا تراه مؤثراً في التمييز بين المساهمتين .   </a:t>
            </a:r>
          </a:p>
          <a:p>
            <a:pPr marL="0" indent="0" algn="just">
              <a:buNone/>
            </a:pPr>
            <a:r>
              <a:rPr lang="ar-IQ" dirty="0"/>
              <a:t> </a:t>
            </a:r>
            <a:r>
              <a:rPr lang="ar-IQ" dirty="0" smtClean="0"/>
              <a:t>   وتعتمد هذه النظرية في التمييز على </a:t>
            </a:r>
            <a:r>
              <a:rPr lang="ar-IQ" dirty="0"/>
              <a:t>ا</a:t>
            </a:r>
            <a:r>
              <a:rPr lang="ar-IQ" dirty="0" smtClean="0"/>
              <a:t>عتبارات شخصية مردها إلى إرادة من اقترف الفعل الذي ساهم به في ارتكاب الجريمة . فالمساهم الاصلي هو من تتوفر فيه نية المساهم الاصلي , أي هو الذي ينظر إلى الجريمة باعتبارها مشروعه الاجرامي , أما المساهم التبعي فهو من تتوفر لديه نية الشريك . أي أنه ينظر للجريمة باعتبارها مشروع غيره . </a:t>
            </a:r>
          </a:p>
          <a:p>
            <a:pPr marL="0" indent="0" algn="just">
              <a:buNone/>
            </a:pPr>
            <a:r>
              <a:rPr lang="ar-IQ" dirty="0"/>
              <a:t> </a:t>
            </a:r>
            <a:r>
              <a:rPr lang="ar-IQ" dirty="0" smtClean="0"/>
              <a:t>   يؤخذ على هذه النظرية بأنها لم توفق في تحديد معيار للتمييز بين صورتي المساهمة الجنائية . </a:t>
            </a:r>
            <a:endParaRPr lang="ar-IQ" dirty="0"/>
          </a:p>
          <a:p>
            <a:pPr marL="0" indent="0" algn="just">
              <a:buNone/>
            </a:pPr>
            <a:r>
              <a:rPr lang="ar-IQ" dirty="0" smtClean="0"/>
              <a:t>    </a:t>
            </a:r>
            <a:r>
              <a:rPr lang="ar-IQ" b="1" dirty="0" smtClean="0"/>
              <a:t>2- النظرية الموضوعية </a:t>
            </a:r>
            <a:r>
              <a:rPr lang="ar-IQ" dirty="0" smtClean="0"/>
              <a:t>:ومعيارها في التمييز بين صورتي المساهمة يكمن في الركن المادي للجريمة أي في نوع السلوك الذي يرتكبه المتهم ومقدار خطورته على الحق الذي يحميه القانون . فالفعل الاكثر خطورة على الحق والأقوى مساهمة في أحداث النتيجة يجعل مقترفه مساهماً أصلياً في الجريمة . أما الأقل خطورة والأضعف مساهمة فيكون مقترفه مساهم تبعي . </a:t>
            </a:r>
          </a:p>
        </p:txBody>
      </p:sp>
    </p:spTree>
    <p:extLst>
      <p:ext uri="{BB962C8B-B14F-4D97-AF65-F5344CB8AC3E}">
        <p14:creationId xmlns:p14="http://schemas.microsoft.com/office/powerpoint/2010/main" val="1102371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0" y="404664"/>
            <a:ext cx="8820472" cy="619268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ar-IQ" dirty="0" smtClean="0"/>
              <a:t>    تمتاز النظرية الموضوعية بوضوحها وسهولة تطبيقها , فهي الافضل من حيث التطبيق , لأنه بواسطتها يمكن التمييز بين المساهمة الاصلية والمساهمة التبعية من خلال الدور الذي يقوم به الجاني من حيث الخطورة التي يتمتع بها فعله . فإذا كان خطرا فهو مساهم أصلي , أما إذا كان أقل خطورة فهو مساهم تبعي .</a:t>
            </a:r>
          </a:p>
          <a:p>
            <a:pPr marL="0" indent="0" algn="ctr">
              <a:buNone/>
            </a:pPr>
            <a:r>
              <a:rPr lang="ar-IQ" b="1" dirty="0" smtClean="0"/>
              <a:t>أهمية التمييز </a:t>
            </a:r>
          </a:p>
          <a:p>
            <a:pPr marL="0" indent="0" algn="just">
              <a:buNone/>
            </a:pPr>
            <a:r>
              <a:rPr lang="ar-IQ" b="1" dirty="0"/>
              <a:t> </a:t>
            </a:r>
            <a:r>
              <a:rPr lang="ar-IQ" b="1" dirty="0" smtClean="0"/>
              <a:t>     </a:t>
            </a:r>
            <a:r>
              <a:rPr lang="ar-IQ" dirty="0" smtClean="0"/>
              <a:t>تظهر أهمية التمييز في عدة وجوه أهمها :- </a:t>
            </a:r>
            <a:r>
              <a:rPr lang="ar-IQ" b="1" dirty="0" smtClean="0"/>
              <a:t>  </a:t>
            </a:r>
          </a:p>
          <a:p>
            <a:pPr marL="0" indent="0" algn="just">
              <a:buNone/>
            </a:pPr>
            <a:r>
              <a:rPr lang="ar-IQ" b="1" dirty="0"/>
              <a:t> </a:t>
            </a:r>
            <a:r>
              <a:rPr lang="ar-IQ" b="1" dirty="0" smtClean="0"/>
              <a:t>   1- من حيث العقاب :- </a:t>
            </a:r>
            <a:r>
              <a:rPr lang="ar-IQ" dirty="0" smtClean="0"/>
              <a:t>تقرر كثير من قوانين العقوبات للمساهم التبعي في الجريمة نفس عقوبة الجريمة المساهم الأصلي , إلا أن هذه المساواة ليست مطلقة , إذ أن هناك حالات يقرر فيها القانون للمساهم التبعي عقوبة تختلف عن عقوبة المساهم الأصلي . وهذا ما أشارت إليه المادة (50) </a:t>
            </a:r>
            <a:r>
              <a:rPr lang="ar-IQ" dirty="0" err="1" smtClean="0"/>
              <a:t>ق.ع</a:t>
            </a:r>
            <a:r>
              <a:rPr lang="ar-IQ" dirty="0" smtClean="0"/>
              <a:t> (1- كل من ساهم بوصفه فاعلا أو شريكا في ارتكاب جريمة يعاقب بالعقوبة المقررة لها مالم ينص القانون على خلاف ذلك .</a:t>
            </a:r>
          </a:p>
          <a:p>
            <a:pPr marL="0" indent="0" algn="just">
              <a:buNone/>
            </a:pPr>
            <a:r>
              <a:rPr lang="ar-IQ" dirty="0" smtClean="0"/>
              <a:t>2- يعاقب الشريك بالعقوبة المقررة المنصوص عليها قانونا ولو كان فاعل الجريمة غير معاقب بسبب عدم توفر القصد الجرمي لديه , أو لأحوال أخرى خاصة به . ) . </a:t>
            </a:r>
          </a:p>
        </p:txBody>
      </p:sp>
    </p:spTree>
    <p:extLst>
      <p:ext uri="{BB962C8B-B14F-4D97-AF65-F5344CB8AC3E}">
        <p14:creationId xmlns:p14="http://schemas.microsoft.com/office/powerpoint/2010/main" val="2145303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107504" y="404664"/>
            <a:ext cx="8712968" cy="619268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ar-IQ" dirty="0" smtClean="0"/>
              <a:t>     </a:t>
            </a:r>
            <a:r>
              <a:rPr lang="ar-IQ" b="1" dirty="0" smtClean="0"/>
              <a:t>2- من حيث اعتبار تعدد الجناة ظرفاً مشدداً </a:t>
            </a:r>
            <a:r>
              <a:rPr lang="ar-IQ" dirty="0" smtClean="0"/>
              <a:t>: يعد تعدد المساهمون الاصليون في الجريمة ظرفاً مشدداً للعقوبة كما هو جريمة السرقة في القانون العراقي , وبالتالي لا يعد الظرف مشدداً أن كان الفاعل الأصلي للجريمة واحداً ساهم معه عدد من المساهمين التبعيين . </a:t>
            </a:r>
          </a:p>
          <a:p>
            <a:pPr marL="0" indent="0" algn="just">
              <a:buNone/>
            </a:pPr>
            <a:r>
              <a:rPr lang="ar-IQ" dirty="0"/>
              <a:t> </a:t>
            </a:r>
            <a:r>
              <a:rPr lang="ar-IQ" dirty="0" smtClean="0"/>
              <a:t>    </a:t>
            </a:r>
            <a:r>
              <a:rPr lang="ar-IQ" b="1" dirty="0" smtClean="0"/>
              <a:t>3- من حيث توافر اركان بعض الجرائم : </a:t>
            </a:r>
            <a:r>
              <a:rPr lang="ar-IQ" dirty="0" smtClean="0"/>
              <a:t>هناك بعض الجرائم لا يتصور ارتكابها إلا من قبل شخص ذي صفة معينة وتصبح هذه الصفة عندئذ ركناً من اركان الجريمة , كجريمة الرشوة حيث لا يرتكبها إلا موظف وجريمة الزنا لا يرتكبها إلا زوج . مما يترتب عليه أن تحقق هذه الصفة في المساهم الأصلي في الجريمة أمر ضروري لقيامها, بخلاف ذلك في المساهم التبعي .</a:t>
            </a:r>
          </a:p>
          <a:p>
            <a:pPr marL="0" indent="0" algn="just">
              <a:buNone/>
            </a:pPr>
            <a:r>
              <a:rPr lang="ar-IQ" dirty="0"/>
              <a:t> </a:t>
            </a:r>
            <a:r>
              <a:rPr lang="ar-IQ" dirty="0" smtClean="0"/>
              <a:t>  </a:t>
            </a:r>
            <a:r>
              <a:rPr lang="ar-IQ" b="1" dirty="0" smtClean="0"/>
              <a:t>4- من حيث تأثير الظروف : </a:t>
            </a:r>
            <a:r>
              <a:rPr lang="ar-IQ" dirty="0" smtClean="0"/>
              <a:t>أن بعض قوانين العقوبات وأن كانت تقضي في الأصل , بمعاقبة المساهم التبعي عقوبة المساهم</a:t>
            </a:r>
            <a:r>
              <a:rPr lang="ar-IQ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45303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107504" y="404664"/>
            <a:ext cx="8712968" cy="61926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IQ" dirty="0" smtClean="0"/>
              <a:t>الأصلي , إلا أنها أحياناً لم تجعل الظروف التي تتوافر المساهم الأصلي حكم الظروف التي تتوافر لدى المساهم التبعي , إذ تجعل لكل منهما أحكاماً تختلف عن الأحكام التي يخضع </a:t>
            </a:r>
            <a:r>
              <a:rPr lang="ar-IQ" smtClean="0"/>
              <a:t>لها الأخر .  </a:t>
            </a:r>
            <a:endParaRPr lang="ar-IQ" dirty="0" smtClean="0"/>
          </a:p>
        </p:txBody>
      </p:sp>
    </p:spTree>
    <p:extLst>
      <p:ext uri="{BB962C8B-B14F-4D97-AF65-F5344CB8AC3E}">
        <p14:creationId xmlns:p14="http://schemas.microsoft.com/office/powerpoint/2010/main" val="2145303081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634</Words>
  <Application>Microsoft Office PowerPoint</Application>
  <PresentationFormat>عرض على الشاشة (3:4)‏</PresentationFormat>
  <Paragraphs>21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صور المساهمة في الجريمة </vt:lpstr>
      <vt:lpstr> 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صور المساهمة في الجريمة </dc:title>
  <dc:creator>DELL</dc:creator>
  <cp:lastModifiedBy>نورس الربيعي </cp:lastModifiedBy>
  <cp:revision>13</cp:revision>
  <dcterms:created xsi:type="dcterms:W3CDTF">2021-01-09T14:31:44Z</dcterms:created>
  <dcterms:modified xsi:type="dcterms:W3CDTF">2021-01-09T22:24:30Z</dcterms:modified>
</cp:coreProperties>
</file>