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08/11/1441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08/11/1441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08/11/1441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08/11/1441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08/11/1441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08/11/1441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08/11/1441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08/11/1441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08/11/1441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08/11/1441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08/11/1441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08/11/1441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الفرع الثالث </a:t>
            </a:r>
            <a:br>
              <a:rPr lang="ar-IQ" dirty="0" smtClean="0"/>
            </a:br>
            <a:r>
              <a:rPr lang="ar-IQ" dirty="0" smtClean="0"/>
              <a:t>جريمة الاخلال بالصك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Low">
              <a:buNone/>
            </a:pPr>
            <a:r>
              <a:rPr lang="ar-IQ" dirty="0" smtClean="0"/>
              <a:t>       تدخل هذه الجريمة ضمن جرائم الاعتداء على الاموال وقد عالجها المشرع العراقي ضمن الفصل الخاص بجرائم الاحتيال وذلك في م (459) </a:t>
            </a:r>
            <a:r>
              <a:rPr lang="ar-IQ" dirty="0" err="1" smtClean="0"/>
              <a:t>ق.ع</a:t>
            </a:r>
            <a:r>
              <a:rPr lang="ar-IQ" dirty="0" smtClean="0"/>
              <a:t> . وقد حظيت هذه الجرائم باهتمام كبير من المشرع حيث تجلى بتشديد العقاب عليها بهدف اسباغ الحماية القانونية على الصك وجعله بمنأى عن العبث .</a:t>
            </a:r>
          </a:p>
          <a:p>
            <a:pPr marL="0" indent="0" algn="justLow">
              <a:buNone/>
            </a:pPr>
            <a:r>
              <a:rPr lang="ar-IQ" b="1" dirty="0" smtClean="0"/>
              <a:t>أولاً : المتطلبات الموضوعية : </a:t>
            </a:r>
            <a:r>
              <a:rPr lang="ar-IQ" dirty="0" smtClean="0"/>
              <a:t>إن جريمة الصك حسب نص المادة (459) </a:t>
            </a:r>
            <a:r>
              <a:rPr lang="ar-IQ" dirty="0" err="1" smtClean="0"/>
              <a:t>ق.ع</a:t>
            </a:r>
            <a:r>
              <a:rPr lang="ar-IQ" dirty="0" smtClean="0"/>
              <a:t> تتحقق من خلال ماديات جوهرها نشاط الجاني ومحل ينصب عليه هذا النشاط . </a:t>
            </a:r>
          </a:p>
          <a:p>
            <a:pPr marL="0" indent="0" algn="justLow">
              <a:buNone/>
            </a:pPr>
            <a:r>
              <a:rPr lang="ar-IQ" b="1" dirty="0" smtClean="0"/>
              <a:t>1- محل الاعتداء : </a:t>
            </a:r>
            <a:r>
              <a:rPr lang="ar-IQ" dirty="0" smtClean="0"/>
              <a:t>يتمثل محل الاعتداء في هذه الجرائم بالصك دون سواه من الاوراق التجارية والصك هو : أمر مكتوب طبقاً لأوضاع حددها القانون , بمقتضاه يطلب منشؤه ( الساحب ) من المسحوب عليه              ( المصرف) أن يدفع له أو لشخص معين أو لحامله لدى الاطلاع مبلغاً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96092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107504" y="404664"/>
            <a:ext cx="8784976" cy="6120680"/>
          </a:xfrm>
        </p:spPr>
        <p:txBody>
          <a:bodyPr>
            <a:normAutofit lnSpcReduction="10000"/>
          </a:bodyPr>
          <a:lstStyle/>
          <a:p>
            <a:pPr marL="0" lvl="0" indent="0" algn="justLow">
              <a:buNone/>
            </a:pPr>
            <a:r>
              <a:rPr lang="ar-IQ" sz="2500" dirty="0" smtClean="0">
                <a:solidFill>
                  <a:prstClr val="black"/>
                </a:solidFill>
              </a:rPr>
              <a:t>معيناً </a:t>
            </a:r>
            <a:r>
              <a:rPr lang="ar-IQ" sz="2500" dirty="0">
                <a:solidFill>
                  <a:prstClr val="black"/>
                </a:solidFill>
              </a:rPr>
              <a:t>من </a:t>
            </a:r>
            <a:r>
              <a:rPr lang="ar-IQ" sz="2500" dirty="0" smtClean="0">
                <a:solidFill>
                  <a:prstClr val="black"/>
                </a:solidFill>
              </a:rPr>
              <a:t>النقود مما أودعه الساحب لديه . </a:t>
            </a:r>
          </a:p>
          <a:p>
            <a:pPr marL="0" lvl="0" indent="0" algn="justLow">
              <a:buNone/>
            </a:pPr>
            <a:r>
              <a:rPr lang="ar-IQ" sz="2500" dirty="0" smtClean="0">
                <a:solidFill>
                  <a:prstClr val="black"/>
                </a:solidFill>
              </a:rPr>
              <a:t>اما المشرع العراقي فقد عرفه في القانون التجاري رقم (30) لسنة 1984 بأنه </a:t>
            </a:r>
          </a:p>
          <a:p>
            <a:pPr marL="0" lvl="0" indent="0" algn="justLow">
              <a:buNone/>
            </a:pPr>
            <a:r>
              <a:rPr lang="ar-IQ" sz="2500" dirty="0" smtClean="0">
                <a:solidFill>
                  <a:prstClr val="black"/>
                </a:solidFill>
              </a:rPr>
              <a:t>( عبارة عن محرر منظم وفق شروط نص عليها القانون بموجبه يأمر الساحب شخصاً أخر ( المسحوب عليه ) بأن يدفع لدى الاطلاع مبلغاً معيناً من النقود لأمره أو لأمر شخص معين أو لحامله (المستفيد ) ويشترط ان يكون المسحوب عليه مصرفاً ) . والصك بهذا المعنى اداة وفاء يقوم في الحياة الاقتصادية بدور النقود في وفاء الديون . </a:t>
            </a:r>
          </a:p>
          <a:p>
            <a:pPr marL="0" lvl="0" indent="0" algn="justLow">
              <a:buNone/>
            </a:pPr>
            <a:r>
              <a:rPr lang="ar-IQ" sz="2500" b="1" dirty="0" smtClean="0">
                <a:solidFill>
                  <a:prstClr val="black"/>
                </a:solidFill>
              </a:rPr>
              <a:t>أ- طبيعة الصك : </a:t>
            </a:r>
            <a:r>
              <a:rPr lang="ar-IQ" sz="2500" dirty="0" smtClean="0">
                <a:solidFill>
                  <a:prstClr val="black"/>
                </a:solidFill>
              </a:rPr>
              <a:t>يتميز الصك بأن له طبيعة قانونية مزدوجة , فمن ناحية هو عمل قانوني مجرد , ومن ناحية أخرى هو عمل قانوني شكلي . </a:t>
            </a:r>
          </a:p>
          <a:p>
            <a:pPr marL="0" lvl="0" indent="0" algn="justLow">
              <a:buNone/>
            </a:pPr>
            <a:r>
              <a:rPr lang="ar-IQ" sz="2500" dirty="0" smtClean="0">
                <a:solidFill>
                  <a:prstClr val="black"/>
                </a:solidFill>
              </a:rPr>
              <a:t>        فالصك باعتباره عمل قانوني مجرد يعني أنه يتضمن في ذاته سببه , فهو قائم فيه ولا يستمده من علاقة قانونية سابقة على اصداره , أو في واقعة أياً كانت مادية أو قانونية مستقلة عنه , الأمر الذي يترتب عليه القول بوجوب البحث عن شروط صحة الصك في ذاته وليس في خارجه . </a:t>
            </a:r>
          </a:p>
          <a:p>
            <a:pPr marL="0" lvl="0" indent="0" algn="justLow">
              <a:buNone/>
            </a:pPr>
            <a:r>
              <a:rPr lang="ar-IQ" sz="2500" dirty="0">
                <a:solidFill>
                  <a:prstClr val="black"/>
                </a:solidFill>
              </a:rPr>
              <a:t> </a:t>
            </a:r>
            <a:r>
              <a:rPr lang="ar-IQ" sz="2500" dirty="0" smtClean="0">
                <a:solidFill>
                  <a:prstClr val="black"/>
                </a:solidFill>
              </a:rPr>
              <a:t>    أما من حيث كون الصك عمل قانوني شكلي , مؤدى ذلك أنه يتعين أن يكون الصك مكتوباً لا يعرف القانون صكاً شفوياً هذا من ناحية , ومن ناحية ثانية يتعين أن يتضمن الصك بيانات إلزامية نص عليها قانون التجارة . </a:t>
            </a:r>
          </a:p>
        </p:txBody>
      </p:sp>
    </p:spTree>
    <p:extLst>
      <p:ext uri="{BB962C8B-B14F-4D97-AF65-F5344CB8AC3E}">
        <p14:creationId xmlns:p14="http://schemas.microsoft.com/office/powerpoint/2010/main" val="3096092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107504" y="404664"/>
            <a:ext cx="8784976" cy="6120680"/>
          </a:xfrm>
        </p:spPr>
        <p:txBody>
          <a:bodyPr>
            <a:normAutofit/>
          </a:bodyPr>
          <a:lstStyle/>
          <a:p>
            <a:pPr marL="0" lvl="0" indent="0" algn="justLow">
              <a:buNone/>
            </a:pPr>
            <a:r>
              <a:rPr lang="ar-IQ" sz="2500" b="1" dirty="0" smtClean="0">
                <a:solidFill>
                  <a:prstClr val="black"/>
                </a:solidFill>
              </a:rPr>
              <a:t>ب- شروط صحة الصك : </a:t>
            </a:r>
            <a:r>
              <a:rPr lang="ar-IQ" sz="2500" dirty="0" smtClean="0">
                <a:solidFill>
                  <a:prstClr val="black"/>
                </a:solidFill>
              </a:rPr>
              <a:t>إن صحة الصك تتوقف على نوعين من الشروط هما : </a:t>
            </a:r>
            <a:endParaRPr lang="ar-IQ" sz="2500" b="1" dirty="0" smtClean="0">
              <a:solidFill>
                <a:prstClr val="black"/>
              </a:solidFill>
            </a:endParaRPr>
          </a:p>
          <a:p>
            <a:pPr marL="0" lvl="0" indent="0" algn="justLow">
              <a:buNone/>
            </a:pPr>
            <a:r>
              <a:rPr lang="ar-IQ" sz="2500" b="1" dirty="0" smtClean="0">
                <a:solidFill>
                  <a:prstClr val="black"/>
                </a:solidFill>
              </a:rPr>
              <a:t>شروط إلزامية : </a:t>
            </a:r>
            <a:r>
              <a:rPr lang="ar-IQ" sz="2500" dirty="0" smtClean="0">
                <a:solidFill>
                  <a:prstClr val="black"/>
                </a:solidFill>
              </a:rPr>
              <a:t>متمثلة في الشروط الشكلية والشروط الموضوعية . </a:t>
            </a:r>
          </a:p>
          <a:p>
            <a:pPr marL="0" lvl="0" indent="0" algn="justLow">
              <a:buNone/>
            </a:pPr>
            <a:r>
              <a:rPr lang="ar-IQ" sz="2500" b="1" dirty="0" smtClean="0">
                <a:solidFill>
                  <a:prstClr val="black"/>
                </a:solidFill>
              </a:rPr>
              <a:t>وشروط </a:t>
            </a:r>
            <a:r>
              <a:rPr lang="ar-IQ" sz="2500" b="1" dirty="0" err="1" smtClean="0">
                <a:solidFill>
                  <a:prstClr val="black"/>
                </a:solidFill>
              </a:rPr>
              <a:t>أختيارية</a:t>
            </a:r>
            <a:r>
              <a:rPr lang="ar-IQ" sz="2500" b="1" dirty="0" smtClean="0">
                <a:solidFill>
                  <a:prstClr val="black"/>
                </a:solidFill>
              </a:rPr>
              <a:t> </a:t>
            </a:r>
            <a:r>
              <a:rPr lang="ar-IQ" sz="2500" dirty="0" smtClean="0">
                <a:solidFill>
                  <a:prstClr val="black"/>
                </a:solidFill>
              </a:rPr>
              <a:t>: تترك لمشيئة أطراف الصك على الا تتعارض مع طبيعة الصك . فيجوز الاتفاق على ذكر شرط الدفع في محل مختار , ويجوز كذلك أن يعين في الصك وصول القيمة باعتبارها سبباً للالتزام , وغيرها من البيانات التي لا تتعارض مع القواعد الآمرة للصك . وهذه البيانات لا تفقد الصك طبيعته ولا تخرجه عن نطاق نص القانون . وفيما يأتي بيان للشروط الإلزامية المتمثلة بالشروط الشكلية والشروط الموضوعية . </a:t>
            </a:r>
          </a:p>
          <a:p>
            <a:pPr marL="0" lvl="0" indent="0" algn="justLow">
              <a:buNone/>
            </a:pPr>
            <a:r>
              <a:rPr lang="ar-IQ" sz="2500" b="1" dirty="0" smtClean="0">
                <a:solidFill>
                  <a:prstClr val="black"/>
                </a:solidFill>
              </a:rPr>
              <a:t>الشروط الشكلية : </a:t>
            </a:r>
            <a:r>
              <a:rPr lang="ar-IQ" sz="2500" dirty="0" smtClean="0">
                <a:solidFill>
                  <a:prstClr val="black"/>
                </a:solidFill>
              </a:rPr>
              <a:t>إن الشروط الشكلية التي ينبغي توافرها في المحرر حتى يصبح صكاً , هي عبارة عن بيانات إلزامية جاءت على ذكرها المادة (138) من قانون التجارة , حيث تطلبت أن يشتمل الصك على البيانات الآتية , و إلا عدت الورقة صكاً ناقصة . </a:t>
            </a:r>
          </a:p>
          <a:p>
            <a:pPr marL="0" lvl="0" indent="0" algn="justLow">
              <a:buNone/>
            </a:pPr>
            <a:r>
              <a:rPr lang="ar-IQ" sz="2500" b="1" dirty="0" smtClean="0">
                <a:solidFill>
                  <a:prstClr val="black"/>
                </a:solidFill>
              </a:rPr>
              <a:t>- لفظ صك في متن المحرر : </a:t>
            </a:r>
            <a:r>
              <a:rPr lang="ar-IQ" sz="2500" dirty="0" smtClean="0">
                <a:solidFill>
                  <a:prstClr val="black"/>
                </a:solidFill>
              </a:rPr>
              <a:t>لابد من ذكر كلمة صك في صلب المحرر وبنفس اللغة التي صدر بها المحرر تفادياً من وقوع الالتباس بين الصك وغيره من الاوراق </a:t>
            </a:r>
            <a:endParaRPr lang="ar-IQ" sz="25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092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323528" y="332657"/>
            <a:ext cx="8640960" cy="5760640"/>
          </a:xfrm>
        </p:spPr>
        <p:txBody>
          <a:bodyPr>
            <a:normAutofit fontScale="92500" lnSpcReduction="10000"/>
          </a:bodyPr>
          <a:lstStyle/>
          <a:p>
            <a:pPr marL="0" indent="0" algn="justLow">
              <a:buNone/>
            </a:pPr>
            <a:r>
              <a:rPr lang="ar-IQ" dirty="0" smtClean="0"/>
              <a:t>التجارية , فالصك </a:t>
            </a:r>
            <a:r>
              <a:rPr lang="ar-IQ" dirty="0" err="1" smtClean="0"/>
              <a:t>إسم</a:t>
            </a:r>
            <a:r>
              <a:rPr lang="ar-IQ" dirty="0" smtClean="0"/>
              <a:t> لورقة تجارية شأنه شأن الحوالة التجارية والسند للأمر يتميز عنهما بهذا الاسم , لذلك يتعين وضع كلمة (صك ) في متن الورقة شأنها شأن لفظ الحوالة والسند للأمر . والصيغة الجارية عادة هي    ( </a:t>
            </a:r>
            <a:r>
              <a:rPr lang="ar-IQ" dirty="0" err="1" smtClean="0"/>
              <a:t>إدفعوا</a:t>
            </a:r>
            <a:r>
              <a:rPr lang="ar-IQ" dirty="0" smtClean="0"/>
              <a:t> بموجب هذا الصك ... ) . علماً أن المشرع لم يصرح بوجوب ذكر لفظ (صك ) في متن الزرقة , كما فعل بالنسبة للحوالة والسند للأمر ولكنه خص الصك بحماية جزائية لم يقرر مثلها للحوالة والسند للأمر . </a:t>
            </a:r>
          </a:p>
          <a:p>
            <a:pPr marL="0" indent="0" algn="justLow">
              <a:buNone/>
            </a:pPr>
            <a:r>
              <a:rPr lang="ar-IQ" dirty="0" smtClean="0"/>
              <a:t>- </a:t>
            </a:r>
            <a:r>
              <a:rPr lang="ar-IQ" b="1" dirty="0" smtClean="0"/>
              <a:t>أمر غير معلق على شرط بأداء مبلغ معين من النقود </a:t>
            </a:r>
            <a:r>
              <a:rPr lang="ar-IQ" dirty="0" smtClean="0"/>
              <a:t>: إن هذا البيان يعد تعبيراً عن وظيفة الصك بحسب معناه الذي يحميه قانون </a:t>
            </a:r>
            <a:r>
              <a:rPr lang="ar-IQ" smtClean="0"/>
              <a:t>العقوبات   ( </a:t>
            </a:r>
            <a:r>
              <a:rPr lang="ar-IQ" dirty="0" smtClean="0"/>
              <a:t>كأداة وفاء ) الأمر الذي يتعين معه ألا يكون الأمر الصادر من الساحب إلى المسحوب عليه بالدفع معلقاً على شرط , وذلك لأن الشرط أو القيد الموضوع من الساحب يؤدي إلى تعطيل وظيفة الصك وعرقلة تداوله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9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251520" y="476673"/>
            <a:ext cx="8568952" cy="5616624"/>
          </a:xfrm>
        </p:spPr>
        <p:txBody>
          <a:bodyPr>
            <a:normAutofit fontScale="85000" lnSpcReduction="20000"/>
          </a:bodyPr>
          <a:lstStyle/>
          <a:p>
            <a:pPr marL="0" indent="0" algn="justLow">
              <a:buNone/>
            </a:pPr>
            <a:r>
              <a:rPr lang="ar-IQ" dirty="0" smtClean="0"/>
              <a:t>ومن ناحية أخرى يشترط القانون أن يكون محل الالتزام في الصك نقوداً , فإذا كان شيئاً آخر كتسليم بضاعة أو القيام بعمل فلا يعد له وجود ومن ثم ليس له قيمة قانونية , وبناءً على ذلك فأنه إذا علق الوفاء بالصك على شرط عد النص على الأجل أو الشرط كأن لم يكن , ولكن الصك يظل صحيحاً , وتطبيقاً لذلك فأن الصك الذي يحمل تأريخين تأريخ سحب الاستحقاق لا يعد باطلاً , و أنما يعد تأريخ السحب هو تأريخ الاستحقاق وإذا قدم الصك للوفاء قبل اليوم المبين فيه كتأريخ لإصداره وجب وفاؤه في يوم تقديمه . </a:t>
            </a:r>
          </a:p>
          <a:p>
            <a:pPr marL="0" indent="0" algn="justLow">
              <a:buNone/>
            </a:pPr>
            <a:r>
              <a:rPr lang="ar-IQ" dirty="0" smtClean="0"/>
              <a:t>- </a:t>
            </a:r>
            <a:r>
              <a:rPr lang="ar-IQ" b="1" dirty="0" smtClean="0"/>
              <a:t>اسم من يؤمر بالأداء ( المسحوب عليه ) </a:t>
            </a:r>
            <a:r>
              <a:rPr lang="ar-IQ" dirty="0" smtClean="0"/>
              <a:t>: يراد به من يطلب إليه الوفاء بقيمة الصك إلى المستفيد , وطبقاً للمادة (140) من قانون التجارة ( الصك الصادر في العراق والمستحق الوفاء فيه , لا يجوز سحبه إلا على مصرف  والورقة المسحوبة في صورة صك على غير مصرف لا تعد صكاً ) وعليه يجب أن يكون المصرف معيناً تعييناً كافياً , أي يتعين بيان </a:t>
            </a:r>
            <a:r>
              <a:rPr lang="ar-IQ" dirty="0" err="1" smtClean="0"/>
              <a:t>إسم</a:t>
            </a:r>
            <a:r>
              <a:rPr lang="ar-IQ" dirty="0" smtClean="0"/>
              <a:t> المصرف على نحو صحيح ,لكي يتمكن الحامل من معرفته بسهولة ومن ثم التقدم إليه لاستيفاء القيمة . ويترتب على ما تقدم أنه إذا كانت الورقة خالية من هذا البيان تجردت من صفتها كصك , وإنما يصح اعتبارها إقراراً عادياً بدين للمستفيد على الساحب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9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251520" y="476673"/>
            <a:ext cx="8568952" cy="5616624"/>
          </a:xfrm>
        </p:spPr>
        <p:txBody>
          <a:bodyPr>
            <a:normAutofit lnSpcReduction="10000"/>
          </a:bodyPr>
          <a:lstStyle/>
          <a:p>
            <a:pPr algn="justLow">
              <a:buFontTx/>
              <a:buChar char="-"/>
            </a:pPr>
            <a:r>
              <a:rPr lang="ar-IQ" b="1" dirty="0" smtClean="0"/>
              <a:t>مكان الاداء </a:t>
            </a:r>
            <a:r>
              <a:rPr lang="ar-IQ" dirty="0" smtClean="0"/>
              <a:t>: يراد به المكان الذي يتم فيه الوفاء , وعلى مقتضى نص المادة ( 138) من قانون التجارة يلزم ان يشتمل الصك على بيان يحدد بدقة مكان الاداء لكي يتمكن الحامل من التوجه اليه لاستيفاء مبلغ الصك . </a:t>
            </a:r>
          </a:p>
          <a:p>
            <a:pPr algn="justLow">
              <a:buFontTx/>
              <a:buChar char="-"/>
            </a:pPr>
            <a:r>
              <a:rPr lang="ar-IQ" b="1" dirty="0" smtClean="0"/>
              <a:t>تأريخ ومكان أنشاء الصك : </a:t>
            </a:r>
            <a:r>
              <a:rPr lang="ar-IQ" dirty="0" smtClean="0"/>
              <a:t>يتعين أن يتضمن الصك بياناً بتأريخ الإنشاء ومكان الإنشاء , فمن تأريخ الإنشاء تبدو أهميته من جهة التحقق من توافر الشروط الموضوعية التي يلزم توافرها في الصك , فمن تأريخ الانشاء يمكن معرفة ما إذا كان الساحب وقت إنشاء الصك متمتعاً بأهلية القيام بهذا التصرف أم لا , فتصرفه يعد باطلاً حيث يكون عديم الأهلية وقت إنشاء الصك , ومن جهة أخرى تبدو أهمية ذكر تأريخ الانشاء في حساب المدة التي يجب تقديم الصك فيها للوفاء 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639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251520" y="476673"/>
            <a:ext cx="8568952" cy="5616624"/>
          </a:xfrm>
        </p:spPr>
        <p:txBody>
          <a:bodyPr>
            <a:normAutofit lnSpcReduction="10000"/>
          </a:bodyPr>
          <a:lstStyle/>
          <a:p>
            <a:pPr algn="justLow">
              <a:buFontTx/>
              <a:buChar char="-"/>
            </a:pPr>
            <a:r>
              <a:rPr lang="ar-IQ" b="1" dirty="0" smtClean="0"/>
              <a:t>اسم وتوقيع الساحب : </a:t>
            </a:r>
            <a:r>
              <a:rPr lang="ar-IQ" dirty="0" smtClean="0"/>
              <a:t>إن توقيع من أنشأ الصك يعد تعبيراً عن التزامه بموجب الصك , وذلك بوصف الساحب هو المدين الأصلي بقيمته والتوقيع كما يكون بالإمضاء يكون ببصمة الابهام , فضلاً عن توقيع الساحب على الصك , لابد من ذكر اسمه ايضاً . وعليه إذا لم تتضمن الورقة توقيع الساحب فإنها لا تعد صكاً لانتفاء أحد العناصر الاساسية في فكرة الصك ومن ثم فالورقة غير ذات قيمة قانونية . </a:t>
            </a:r>
          </a:p>
          <a:p>
            <a:pPr algn="justLow">
              <a:buFontTx/>
              <a:buChar char="-"/>
            </a:pPr>
            <a:r>
              <a:rPr lang="ar-IQ" b="1" dirty="0" err="1" smtClean="0"/>
              <a:t>إسم</a:t>
            </a:r>
            <a:r>
              <a:rPr lang="ar-IQ" b="1" dirty="0" smtClean="0"/>
              <a:t> المستفيد : </a:t>
            </a:r>
            <a:r>
              <a:rPr lang="ar-IQ" dirty="0" smtClean="0"/>
              <a:t>إن الصك قد يكون صادراً لمصلحة شخص مسمى مع النص على شرط الأمر أو بدونه , وقد يكون لمصلحة شخص مسمى مع ذكر عبارة ليس لأمر , وقد يكون الصك لحامله ويجوز ان يكون الساحب هو نفسه المستفيد . وعلى أساس ذلك إذا لم يحدد في الصك اسم المستفيد فهو لا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639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251520" y="476673"/>
            <a:ext cx="8568952" cy="5616624"/>
          </a:xfrm>
        </p:spPr>
        <p:txBody>
          <a:bodyPr>
            <a:normAutofit fontScale="92500" lnSpcReduction="20000"/>
          </a:bodyPr>
          <a:lstStyle/>
          <a:p>
            <a:pPr marL="0" indent="0" algn="justLow">
              <a:buNone/>
            </a:pPr>
            <a:r>
              <a:rPr lang="ar-IQ" dirty="0" smtClean="0"/>
              <a:t>يكون باطلاً إنما يعد صكاً لحامله . </a:t>
            </a:r>
          </a:p>
          <a:p>
            <a:pPr marL="0" indent="0" algn="justLow">
              <a:buNone/>
            </a:pPr>
            <a:r>
              <a:rPr lang="ar-IQ" b="1" dirty="0" smtClean="0"/>
              <a:t>الشروط الموضوعية </a:t>
            </a:r>
            <a:r>
              <a:rPr lang="ar-IQ" dirty="0" smtClean="0"/>
              <a:t>: تتمثل هذه الشروط بـ ( الأهلية , المحل الرضاء , السبب ) . </a:t>
            </a:r>
          </a:p>
          <a:p>
            <a:pPr algn="justLow">
              <a:buFontTx/>
              <a:buChar char="-"/>
            </a:pPr>
            <a:r>
              <a:rPr lang="ar-IQ" b="1" dirty="0" smtClean="0"/>
              <a:t>الاهلية </a:t>
            </a:r>
            <a:r>
              <a:rPr lang="ar-IQ" dirty="0" smtClean="0"/>
              <a:t>: إن اصدار الصك يعد عملاً تجارياً , لذا تخضع أهلية الساحب لأحكام القانون التجاري , مما يتطلب توافر الأهلية التجارية فيه .</a:t>
            </a:r>
          </a:p>
          <a:p>
            <a:pPr algn="justLow">
              <a:buFontTx/>
              <a:buChar char="-"/>
            </a:pPr>
            <a:r>
              <a:rPr lang="ar-IQ" b="1" dirty="0" smtClean="0"/>
              <a:t>المحل</a:t>
            </a:r>
            <a:r>
              <a:rPr lang="ar-IQ" dirty="0" smtClean="0"/>
              <a:t> :يتمثل بمبلغ من النقود معيناً تعييناً نافياً للجهالة , وأن يكون موجوداً ومشروعاً , كما ينبغي أن يكون محدداً من حيث الكمية والنوعية , وبعكسه إذا كان مجهولاً , فأن ظاهر المحرر لا يوحي بأنه صك لأنه يؤدي إلى </a:t>
            </a:r>
            <a:r>
              <a:rPr lang="ar-IQ" dirty="0" err="1" smtClean="0"/>
              <a:t>إنتفاء</a:t>
            </a:r>
            <a:r>
              <a:rPr lang="ar-IQ" dirty="0" smtClean="0"/>
              <a:t> وظيفته كأداة وفاء تكون غير جديرة بالحماية القانونية . </a:t>
            </a:r>
          </a:p>
          <a:p>
            <a:pPr algn="justLow">
              <a:buFontTx/>
              <a:buChar char="-"/>
            </a:pPr>
            <a:r>
              <a:rPr lang="ar-IQ" b="1" dirty="0" smtClean="0"/>
              <a:t>الرضاء</a:t>
            </a:r>
            <a:r>
              <a:rPr lang="ar-IQ" dirty="0" smtClean="0"/>
              <a:t> : يتعين في محل الالتزام </a:t>
            </a:r>
            <a:r>
              <a:rPr lang="ar-IQ" dirty="0" err="1" smtClean="0"/>
              <a:t>الناشيء</a:t>
            </a:r>
            <a:r>
              <a:rPr lang="ar-IQ" dirty="0" smtClean="0"/>
              <a:t> عن العلاقات القانونية أن يكون مبنياً على الرضاء وأن يكون الرضاء صحيحاً خالياً من العيوب , فأن شابه غلط أو إكراه أو تدليس ترتب على ذلك بطلان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9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251520" y="476673"/>
            <a:ext cx="8568952" cy="5616624"/>
          </a:xfrm>
        </p:spPr>
        <p:txBody>
          <a:bodyPr>
            <a:normAutofit/>
          </a:bodyPr>
          <a:lstStyle/>
          <a:p>
            <a:pPr marL="0" indent="0" algn="justLow">
              <a:buNone/>
            </a:pPr>
            <a:r>
              <a:rPr lang="ar-IQ" dirty="0" smtClean="0"/>
              <a:t>الالتزام , ولكن ليس لهذا البطلان أي أثر على قيام جريمة الصك . </a:t>
            </a:r>
          </a:p>
          <a:p>
            <a:pPr marL="0" indent="0" algn="justLow">
              <a:buNone/>
            </a:pPr>
            <a:r>
              <a:rPr lang="ar-IQ" b="1" dirty="0" smtClean="0"/>
              <a:t>- السبب </a:t>
            </a:r>
            <a:r>
              <a:rPr lang="ar-IQ" dirty="0" smtClean="0"/>
              <a:t>: إن السبب هو أساس </a:t>
            </a:r>
            <a:r>
              <a:rPr lang="ar-IQ" dirty="0" err="1" smtClean="0"/>
              <a:t>إلتزام</a:t>
            </a:r>
            <a:r>
              <a:rPr lang="ar-IQ" dirty="0" smtClean="0"/>
              <a:t> الساحب ومن أجله حرر الساحب الصك لمصلحة المستفيد , لذا ينبغي أن يكون السبب فيه مشروعاً وحقيقياً , وعليه يبطل الالتزام بالصك إذا كان السبب غير مشروع أو مخالفاً للنظام العام أو الآداب , ولكن هذا البطلان لا تأثير له في </a:t>
            </a:r>
            <a:r>
              <a:rPr lang="ar-IQ" smtClean="0"/>
              <a:t>المسؤولية الجزائية , فلا يعفى الساحب من العقاب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9213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1309</Words>
  <Application>Microsoft Office PowerPoint</Application>
  <PresentationFormat>عرض على الشاشة (3:4)‏</PresentationFormat>
  <Paragraphs>30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الفرع الثالث  جريمة الاخلال بالصك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الفرع الثالث  جريمة الاخلال بالصك </dc:title>
  <dc:creator>DELL</dc:creator>
  <cp:lastModifiedBy>نورس الربيعي </cp:lastModifiedBy>
  <cp:revision>35</cp:revision>
  <dcterms:created xsi:type="dcterms:W3CDTF">2020-06-27T15:13:39Z</dcterms:created>
  <dcterms:modified xsi:type="dcterms:W3CDTF">2020-06-28T10:09:53Z</dcterms:modified>
</cp:coreProperties>
</file>