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76673"/>
            <a:ext cx="7772400" cy="1944215"/>
          </a:xfrm>
        </p:spPr>
        <p:txBody>
          <a:bodyPr>
            <a:normAutofit fontScale="90000"/>
          </a:bodyPr>
          <a:lstStyle/>
          <a:p>
            <a:pPr lvl="0"/>
            <a:r>
              <a:rPr lang="ar-IQ" b="1" dirty="0">
                <a:solidFill>
                  <a:prstClr val="black"/>
                </a:solidFill>
              </a:rPr>
              <a:t>المبحث الأول </a:t>
            </a:r>
            <a:br>
              <a:rPr lang="ar-IQ" b="1" dirty="0">
                <a:solidFill>
                  <a:prstClr val="black"/>
                </a:solidFill>
              </a:rPr>
            </a:br>
            <a:r>
              <a:rPr lang="ar-IQ" b="1" dirty="0">
                <a:solidFill>
                  <a:prstClr val="black"/>
                </a:solidFill>
              </a:rPr>
              <a:t>الركن المادي للجريمة </a:t>
            </a:r>
            <a:br>
              <a:rPr lang="ar-IQ" b="1" dirty="0">
                <a:solidFill>
                  <a:prstClr val="black"/>
                </a:solidFill>
              </a:rPr>
            </a:br>
            <a:endParaRPr lang="en-US" dirty="0"/>
          </a:p>
        </p:txBody>
      </p:sp>
      <p:sp>
        <p:nvSpPr>
          <p:cNvPr id="3" name="عنوان فرعي 2"/>
          <p:cNvSpPr>
            <a:spLocks noGrp="1"/>
          </p:cNvSpPr>
          <p:nvPr>
            <p:ph type="subTitle" idx="1"/>
          </p:nvPr>
        </p:nvSpPr>
        <p:spPr>
          <a:xfrm>
            <a:off x="539552" y="1772816"/>
            <a:ext cx="8208912" cy="4608512"/>
          </a:xfrm>
        </p:spPr>
        <p:txBody>
          <a:bodyPr>
            <a:normAutofit lnSpcReduction="10000"/>
          </a:bodyPr>
          <a:lstStyle/>
          <a:p>
            <a:pPr lvl="0" algn="just"/>
            <a:r>
              <a:rPr lang="ar-IQ" dirty="0" smtClean="0">
                <a:solidFill>
                  <a:prstClr val="black"/>
                </a:solidFill>
              </a:rPr>
              <a:t>     يقصد </a:t>
            </a:r>
            <a:r>
              <a:rPr lang="ar-IQ" dirty="0">
                <a:solidFill>
                  <a:prstClr val="black"/>
                </a:solidFill>
              </a:rPr>
              <a:t>بالركن المادي للجريمة ( الواقعة الاجرامية ) هو السلوك المادي الخارجي الذي ينص القانون على تجريمه . أي كل ما يدخل في كيان الجريمة وتكون له طبيعة مادية ملموسة .مما يترتب عليه أنه لا يعتبر من قبيل الركن المادي ما يدور في الاذهان </a:t>
            </a:r>
            <a:r>
              <a:rPr lang="ar-IQ" dirty="0" smtClean="0">
                <a:solidFill>
                  <a:prstClr val="black"/>
                </a:solidFill>
              </a:rPr>
              <a:t>من أفكار ورغبات وتطلعات طالما لم تتخذ سبيلها في الحيز الخارجي . وقد عرفت م(28) </a:t>
            </a:r>
            <a:r>
              <a:rPr lang="ar-IQ" dirty="0" err="1" smtClean="0">
                <a:solidFill>
                  <a:prstClr val="black"/>
                </a:solidFill>
              </a:rPr>
              <a:t>ق.ع</a:t>
            </a:r>
            <a:r>
              <a:rPr lang="ar-IQ" dirty="0" smtClean="0">
                <a:solidFill>
                  <a:prstClr val="black"/>
                </a:solidFill>
              </a:rPr>
              <a:t> الركن المادي بأنه ( سلوك اجرامي بارتكاب فعل جرمه القانون أو الامتناع عن فعل أمر به القانون ) . </a:t>
            </a:r>
          </a:p>
          <a:p>
            <a:pPr lvl="0" algn="just"/>
            <a:r>
              <a:rPr lang="ar-IQ" b="1" dirty="0">
                <a:solidFill>
                  <a:prstClr val="black"/>
                </a:solidFill>
              </a:rPr>
              <a:t> </a:t>
            </a:r>
            <a:r>
              <a:rPr lang="ar-IQ" b="1" dirty="0" smtClean="0">
                <a:solidFill>
                  <a:prstClr val="black"/>
                </a:solidFill>
              </a:rPr>
              <a:t>    يتكون </a:t>
            </a:r>
            <a:r>
              <a:rPr lang="ar-IQ" dirty="0" smtClean="0">
                <a:solidFill>
                  <a:prstClr val="black"/>
                </a:solidFill>
              </a:rPr>
              <a:t>الركن المادي من ثلاثة عناصر هي : السلوك الاجرامي والنتيجة الضارة وعلاقة السببية بين السلوك والنتيجة </a:t>
            </a:r>
            <a:endParaRPr lang="en-US" b="1" dirty="0">
              <a:solidFill>
                <a:prstClr val="black"/>
              </a:solidFill>
            </a:endParaRPr>
          </a:p>
          <a:p>
            <a:endParaRPr lang="en-US" dirty="0"/>
          </a:p>
        </p:txBody>
      </p:sp>
    </p:spTree>
    <p:extLst>
      <p:ext uri="{BB962C8B-B14F-4D97-AF65-F5344CB8AC3E}">
        <p14:creationId xmlns:p14="http://schemas.microsoft.com/office/powerpoint/2010/main" val="228299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الثاني </a:t>
            </a:r>
            <a:br>
              <a:rPr lang="ar-IQ" dirty="0" smtClean="0"/>
            </a:br>
            <a:r>
              <a:rPr lang="ar-IQ" dirty="0" smtClean="0"/>
              <a:t>الركن النفسي للجريمة </a:t>
            </a:r>
            <a:endParaRPr lang="en-US" dirty="0"/>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IQ" dirty="0"/>
              <a:t> </a:t>
            </a:r>
            <a:r>
              <a:rPr lang="ar-IQ" dirty="0" smtClean="0"/>
              <a:t>    يصف بعض الكتاب الركن النفسي بأنه ركن المسؤولية الجزائية , والذين يشترطون لتحققه عنصران</a:t>
            </a:r>
            <a:r>
              <a:rPr lang="ar-IQ" b="1" dirty="0" smtClean="0"/>
              <a:t> الاول </a:t>
            </a:r>
            <a:r>
              <a:rPr lang="ar-IQ" dirty="0" smtClean="0"/>
              <a:t>تحقق الارادة أي حرية الاختيار , ويراد بها قدرة الانسان على توجيه نفسه إلى عمل معين أو الامتناع عنه , وهذه القدرة لا تتوفر لدى شخص إذا انعدمت المؤثرات التي تعمل في إرادته وتفرض عليه اتباع وجهة خاصة . </a:t>
            </a:r>
            <a:r>
              <a:rPr lang="ar-IQ" b="1" dirty="0" smtClean="0"/>
              <a:t>الثاني </a:t>
            </a:r>
            <a:r>
              <a:rPr lang="ar-IQ" dirty="0" smtClean="0"/>
              <a:t>تحقق الإدراك أي التمييز , ويراد به استعداد الشخص أو قدرته على فهم ماهية أفعاله وتقدير نتائجها . وعليه تعد الارادة ( حرية الاختيار ) هي العنصر اللازم لتوافر الركن النفسي للجريمة , أ</a:t>
            </a:r>
            <a:r>
              <a:rPr lang="ar-IQ" b="1" dirty="0" smtClean="0"/>
              <a:t>ما الادراك </a:t>
            </a:r>
            <a:r>
              <a:rPr lang="ar-IQ" dirty="0" smtClean="0"/>
              <a:t>وكما يسميه البعض الأهلية فهو عنصر لازم لتحقق المسؤولية الجزائية ( العقابية ) , أذ هو في الواقع حالة أو وصف يوجد في الفاعل متى أتضح أن ملكاته الذهنية طبيعية وقت ارتكاب الجريمة . </a:t>
            </a:r>
            <a:endParaRPr lang="en-US" b="1" dirty="0"/>
          </a:p>
        </p:txBody>
      </p:sp>
    </p:spTree>
    <p:extLst>
      <p:ext uri="{BB962C8B-B14F-4D97-AF65-F5344CB8AC3E}">
        <p14:creationId xmlns:p14="http://schemas.microsoft.com/office/powerpoint/2010/main" val="254873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الثاني </a:t>
            </a:r>
            <a:br>
              <a:rPr lang="ar-IQ" dirty="0" smtClean="0"/>
            </a:br>
            <a:r>
              <a:rPr lang="ar-IQ" dirty="0" smtClean="0"/>
              <a:t>الركن النفسي للجريمة </a:t>
            </a:r>
            <a:endParaRPr lang="en-US" dirty="0"/>
          </a:p>
        </p:txBody>
      </p:sp>
      <p:sp>
        <p:nvSpPr>
          <p:cNvPr id="3" name="عنصر نائب للمحتوى 2"/>
          <p:cNvSpPr>
            <a:spLocks noGrp="1"/>
          </p:cNvSpPr>
          <p:nvPr>
            <p:ph idx="1"/>
          </p:nvPr>
        </p:nvSpPr>
        <p:spPr/>
        <p:txBody>
          <a:bodyPr>
            <a:normAutofit/>
          </a:bodyPr>
          <a:lstStyle/>
          <a:p>
            <a:pPr marL="0" indent="0" algn="just">
              <a:buNone/>
            </a:pPr>
            <a:r>
              <a:rPr lang="ar-IQ" b="1" dirty="0"/>
              <a:t> </a:t>
            </a:r>
            <a:r>
              <a:rPr lang="ar-IQ" b="1" dirty="0" smtClean="0"/>
              <a:t>    </a:t>
            </a:r>
            <a:r>
              <a:rPr lang="ar-IQ" dirty="0" smtClean="0"/>
              <a:t>ومن الأهمية بمكان تعيين أي السببين هو الذي حال دون قيام المسؤولية الجزائية , فإذا كان السبب هو انعدام الارادة فإن الفعل لا يدل على أن صاحبه يخشى منه خطر لعدم وجود جريمة أصلاً لعدم تحقق الركن المعنوي , وهو سبب عدم قيام المسؤولية , أما إذا كان السبب هو انعدام الأهلية فإن من الجائز اتخاذ تدبير وقائي ( احترازي) رغم عدم تحقق المسؤولية أو عدم وجود وجه لإقامة الدعوى لأن عدم تحقق المسؤولية هنا أساسه أمر آخر مختلف وهو قيام مانع من موانع المسؤولية . </a:t>
            </a:r>
            <a:endParaRPr lang="en-US" b="1" dirty="0"/>
          </a:p>
        </p:txBody>
      </p:sp>
    </p:spTree>
    <p:extLst>
      <p:ext uri="{BB962C8B-B14F-4D97-AF65-F5344CB8AC3E}">
        <p14:creationId xmlns:p14="http://schemas.microsoft.com/office/powerpoint/2010/main" val="2548731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المبحث الثالث </a:t>
            </a:r>
            <a:br>
              <a:rPr lang="ar-IQ" b="1" dirty="0" smtClean="0"/>
            </a:br>
            <a:r>
              <a:rPr lang="ar-IQ" b="1" dirty="0" smtClean="0"/>
              <a:t>الركن الشرعي للجريمة </a:t>
            </a:r>
            <a:endParaRPr lang="en-US" b="1" dirty="0"/>
          </a:p>
        </p:txBody>
      </p:sp>
      <p:sp>
        <p:nvSpPr>
          <p:cNvPr id="3" name="عنصر نائب للمحتوى 2"/>
          <p:cNvSpPr>
            <a:spLocks noGrp="1"/>
          </p:cNvSpPr>
          <p:nvPr>
            <p:ph idx="1"/>
          </p:nvPr>
        </p:nvSpPr>
        <p:spPr/>
        <p:txBody>
          <a:bodyPr>
            <a:normAutofit fontScale="92500" lnSpcReduction="20000"/>
          </a:bodyPr>
          <a:lstStyle/>
          <a:p>
            <a:pPr marL="0" indent="0" algn="just">
              <a:buNone/>
            </a:pPr>
            <a:r>
              <a:rPr lang="ar-IQ" dirty="0" smtClean="0"/>
              <a:t>      الجريمة في جوهرها سلوك غير مشروع , وتتأتى عدم المشروعية من انطباق السلوك , وسواء كان فعلاً أو امتناعاً مع النص الجرمي الوارد في القانون العقابي . </a:t>
            </a:r>
          </a:p>
          <a:p>
            <a:pPr marL="0" indent="0" algn="just">
              <a:buNone/>
            </a:pPr>
            <a:r>
              <a:rPr lang="ar-IQ" dirty="0"/>
              <a:t> </a:t>
            </a:r>
            <a:r>
              <a:rPr lang="ar-IQ" dirty="0" smtClean="0"/>
              <a:t>    والركن الشرعي للجريمة هو هذه الصفة غير المشروعة فهو أذن مجرد وصف أو تكييف يضيفه القانون على السلوك وبهذا يتميز الركن الشرعي عن كل من الركن المادي والركن النفسي . </a:t>
            </a:r>
          </a:p>
          <a:p>
            <a:pPr marL="0" indent="0" algn="just">
              <a:buNone/>
            </a:pPr>
            <a:r>
              <a:rPr lang="ar-IQ" dirty="0"/>
              <a:t> </a:t>
            </a:r>
            <a:r>
              <a:rPr lang="ar-IQ" dirty="0" smtClean="0"/>
              <a:t>    للركن الشرعي عنصرين هما :- </a:t>
            </a:r>
          </a:p>
          <a:p>
            <a:pPr marL="0" indent="0" algn="just">
              <a:buNone/>
            </a:pPr>
            <a:r>
              <a:rPr lang="ar-IQ" dirty="0" smtClean="0"/>
              <a:t>1- انطباق السلوك على قاعدة قانونية جزائية إيجابية , أي على نص تجريم . </a:t>
            </a:r>
          </a:p>
          <a:p>
            <a:pPr marL="0" indent="0" algn="just">
              <a:buNone/>
            </a:pPr>
            <a:r>
              <a:rPr lang="ar-IQ" dirty="0" smtClean="0"/>
              <a:t>2- عدم توافر سبب من أسباب الإباحة بالنسبة لهذا السلوك , أي عدم انطباق قاعدة </a:t>
            </a:r>
            <a:r>
              <a:rPr lang="ar-IQ" dirty="0" err="1" smtClean="0"/>
              <a:t>مبيحة</a:t>
            </a:r>
            <a:r>
              <a:rPr lang="ar-IQ" smtClean="0"/>
              <a:t> له . </a:t>
            </a:r>
            <a:endParaRPr lang="en-US" dirty="0"/>
          </a:p>
        </p:txBody>
      </p:sp>
    </p:spTree>
    <p:extLst>
      <p:ext uri="{BB962C8B-B14F-4D97-AF65-F5344CB8AC3E}">
        <p14:creationId xmlns:p14="http://schemas.microsoft.com/office/powerpoint/2010/main" val="265794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lnSpcReduction="10000"/>
          </a:bodyPr>
          <a:lstStyle/>
          <a:p>
            <a:pPr marL="0" indent="0" algn="just">
              <a:buNone/>
            </a:pPr>
            <a:r>
              <a:rPr lang="ar-IQ" dirty="0" smtClean="0"/>
              <a:t>     أما السلوك الاجرامي فيراد به : النشاط المادي الخارجي المكون للجريمة . فلا جريمة من دونه , لان القانون لا يعاقب على مجرد النوايا والرغبات . يختلف النشاط الاجرامي من جريمة لأخرى , ففي جريمة القتل يتمثل بإزهاق روح المجنى عليه , وفي السرقة بفعل الاختلاس , وفي الضرب والجرح بفعل المساس بسلامة الجسم , وفي السب بفعل اسناد الامور المشينة وفي الحريق بفعل اشعال النار , يكون السلوك الاجرامي على نوعين اما نشاطاً ايجابياً اي يتمثل بارتكاب الجاني عمل يحرمه القانون كإطلاق الرصاص أو الضرب أو السرقة وهو حال غالبية الجرائم , وقد يكون موقفاً سلبياً أي تركاً ويتحقق عند أمتناع الجاني عن القيام بعمل يوجبه القانون ويعاقبه إذا أمتنع عن القيام به , كامتناع الشاهد عن الحضور أمام المحكمة لأداء الشهادة والامتناع عن تقديم بيان الولادة أو الوفاة إلى السلطات المختصة . </a:t>
            </a:r>
            <a:endParaRPr lang="en-US" dirty="0"/>
          </a:p>
        </p:txBody>
      </p:sp>
    </p:spTree>
    <p:extLst>
      <p:ext uri="{BB962C8B-B14F-4D97-AF65-F5344CB8AC3E}">
        <p14:creationId xmlns:p14="http://schemas.microsoft.com/office/powerpoint/2010/main" val="2466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fontScale="92500" lnSpcReduction="10000"/>
          </a:bodyPr>
          <a:lstStyle/>
          <a:p>
            <a:pPr marL="0" indent="0" algn="just">
              <a:buNone/>
            </a:pPr>
            <a:r>
              <a:rPr lang="ar-IQ" dirty="0" smtClean="0"/>
              <a:t>     أما النتيجة الضارة : فيراد بها التغيير الذي يحدث في العالم الخارجي كأثر للسلوك الإجرامي ، فيحقق عدواناً ينال مصلحة أو حقاً قدر الشارع جدارته بالحماية الجزائية , مما يعني أن للنتيجة الضارة مدلولين أحدهما مادي , وهو التغيير الناتج عن السلوك الاجرامي في العالم الخارجي , والآخر قانوني وهو العدوان الذي ينال مصلحة أو حقا يحميه القانون . </a:t>
            </a:r>
          </a:p>
          <a:p>
            <a:pPr marL="0" indent="0" algn="just">
              <a:buNone/>
            </a:pPr>
            <a:r>
              <a:rPr lang="ar-IQ" dirty="0"/>
              <a:t> </a:t>
            </a:r>
            <a:r>
              <a:rPr lang="ar-IQ" dirty="0" smtClean="0"/>
              <a:t>     ففي جريمة القتل تكون النتيجة الضارة هي الوفاة وهي عدوان على الحق في الحياة , وفي جريمة السرقة تكون النتيجة الضارة انتقال المال إلى حيازة الجاني وهو عدوان على الحق في الحيازة , والنتيجة الضارة كعنصر من عناصر الركن المادي للجريمة , ليست ضرورية التحقق في جميع الجرائم لتمام تحقق الركن المادي فيها , إذ أن هناك جرائم يتحقق ركنها المادي بمجرد حصول السلوك الاجرامي فيها دون حاجة لوقوع نتيجة ضارة كالجرائم السلبية , فهي تتحقق بمجرد تحقق الموقف السلبي من قبل الجاني كامتناع القاضي عن الحكم في الدعوى  </a:t>
            </a:r>
            <a:endParaRPr lang="en-US" dirty="0"/>
          </a:p>
        </p:txBody>
      </p:sp>
    </p:spTree>
    <p:extLst>
      <p:ext uri="{BB962C8B-B14F-4D97-AF65-F5344CB8AC3E}">
        <p14:creationId xmlns:p14="http://schemas.microsoft.com/office/powerpoint/2010/main" val="2466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fontScale="85000" lnSpcReduction="10000"/>
          </a:bodyPr>
          <a:lstStyle/>
          <a:p>
            <a:pPr marL="0" indent="0" algn="just">
              <a:buNone/>
            </a:pPr>
            <a:r>
              <a:rPr lang="ar-IQ" dirty="0" smtClean="0"/>
              <a:t>    أما بالنسبة لعلاقة السببية : يراد بها الصلة التي تربط ما بين السلوك الاجرامي والنتيجة الجرمية الضارة كرابطة العلة بالمعلول , بحيث تثبت أن السلوك الاجرامي الواقع هو الذي أدى إلى حدوث النتيجة الضارة , وللسببية هذه أهميتها فهي التي تربط بين عنصري الركن المادي فتقيم بذلك وحدته وكيانه , وعليه فإن مرتكب السلوك لا يسأل إلا عن شروع في الجريمة إذا كانت الجريمة عمدية ( مقصودة ) , أما إذا كانت غير عمدية , فلا يسأل إطلاقاً لأنه لا شروع في الجرائم غير العمدية . </a:t>
            </a:r>
          </a:p>
          <a:p>
            <a:pPr marL="0" indent="0" algn="ctr">
              <a:buNone/>
            </a:pPr>
            <a:r>
              <a:rPr lang="ar-IQ" b="1" dirty="0" smtClean="0"/>
              <a:t>* معيار تحقق علاقة السببية *</a:t>
            </a:r>
          </a:p>
          <a:p>
            <a:pPr marL="0" indent="0" algn="just">
              <a:buNone/>
            </a:pPr>
            <a:r>
              <a:rPr lang="ar-IQ" b="1" dirty="0" smtClean="0"/>
              <a:t>      </a:t>
            </a:r>
            <a:r>
              <a:rPr lang="ar-IQ" dirty="0" smtClean="0"/>
              <a:t>تظهر أهمية وضع معيار لمعرفة تحقق قيام علاقة السببية عندما تساهم مع سلوك الجاني في إحداث النتيجة الجرمية عوامل أخرى , وهنا يثار التساؤل عما إذا كان تدخل هذه العوامل ينفي علاقة السببية أو يتركها قائمة . كما لو أطلق شخص عياراً نارياً على آخر فأصابه بجراح خطيرة ثم مات المجنى عليه لأن الطبيب ارتكب خطأ فاحشاً أو خطأ يسيراً أثناء علاجه , أو لأن المجنى عليه قصر في العناية بجروحه أو عهد بالعلاج إلى شخص آخر لا اختصاص له بالطب ... الخ . </a:t>
            </a:r>
            <a:endParaRPr lang="en-US" b="1" dirty="0"/>
          </a:p>
        </p:txBody>
      </p:sp>
    </p:spTree>
    <p:extLst>
      <p:ext uri="{BB962C8B-B14F-4D97-AF65-F5344CB8AC3E}">
        <p14:creationId xmlns:p14="http://schemas.microsoft.com/office/powerpoint/2010/main" val="2466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fontScale="77500" lnSpcReduction="20000"/>
          </a:bodyPr>
          <a:lstStyle/>
          <a:p>
            <a:pPr marL="0" indent="0" algn="just">
              <a:buNone/>
            </a:pPr>
            <a:r>
              <a:rPr lang="ar-IQ" b="1" dirty="0" smtClean="0"/>
              <a:t>بمعنى أخر </a:t>
            </a:r>
            <a:r>
              <a:rPr lang="ar-IQ" dirty="0" smtClean="0"/>
              <a:t>هل تتوافر علاقة السببية بين السلوك الاجرامي والنتيجة لمجرد كون السلوك الاجرامي عاملاً من بين العوامل التي أحدثت النتيجة أم أنه يجب أن يكون عامل ذا أهميته تميزه عن غيره في المساهمة ؟ . للإجابة عن هذا السؤال ظهرت عدة نظريات أهمها :- </a:t>
            </a:r>
          </a:p>
          <a:p>
            <a:pPr marL="0" indent="0" algn="just">
              <a:buNone/>
            </a:pPr>
            <a:r>
              <a:rPr lang="ar-IQ" b="1" dirty="0" smtClean="0"/>
              <a:t>1- نظرية تعادل الأسباب :- </a:t>
            </a:r>
            <a:r>
              <a:rPr lang="ar-IQ" dirty="0" smtClean="0"/>
              <a:t>تذهب هذه النظرية إلى المساواة ما بين جميع العوامل التي ساهمت في إحداث النتيجة الجرمية , مما يعني قيام علاقة السببية بين كل منها وبين النتيجة . مما يعني أن العوامل التي تتدخل في التسلسل السببي لا تحول دون القول بتوافر هذه العلاقة فخطأ الطبيب المعالج وأن كان فاحش أو </a:t>
            </a:r>
            <a:r>
              <a:rPr lang="ar-IQ" dirty="0"/>
              <a:t>ا</a:t>
            </a:r>
            <a:r>
              <a:rPr lang="ar-IQ" dirty="0" smtClean="0"/>
              <a:t>صابة المجنى عليه بمرض لاحق أو </a:t>
            </a:r>
            <a:r>
              <a:rPr lang="ar-IQ" dirty="0"/>
              <a:t>ا</a:t>
            </a:r>
            <a:r>
              <a:rPr lang="ar-IQ" dirty="0" smtClean="0"/>
              <a:t>حتراقه  في المستشفى الذي نقل إليه كل ذلك لا ينفي علاقة السببية .</a:t>
            </a:r>
          </a:p>
          <a:p>
            <a:pPr marL="0" indent="0" algn="just">
              <a:buNone/>
            </a:pPr>
            <a:r>
              <a:rPr lang="ar-IQ" b="1" dirty="0" smtClean="0"/>
              <a:t>2- نظرية السبب الملائم الكافي :- </a:t>
            </a:r>
            <a:r>
              <a:rPr lang="ar-IQ" dirty="0" smtClean="0"/>
              <a:t>تنكر هذه النظرية فكرة تعادل الاسباب , ولها اتجاه مغاير تماما , وهو عدم تعادل الأسباب , فأصحاب هذه النظرية يقولون بأن علاقة السببية لا يمكن أن تعد متوافرة بين السلوك الإجرامي والنتيجة الجرمية إلا إذا ثبت أن مقدار مساهمة السلوك الاجرامي يمثل بالنسبة للعوامل الأخرى , قدراً معيناً من الاهمية . وهنا لا بد من التمييز ما بين العوامل المألوفة والشاذة , فبالنسبة للعوامل الشاذة مثل أطلاق النار على شخص وتم نقله إلى المستشفى فيشب حريقاً فيموت المجنى عليه بالحريق وليس </a:t>
            </a:r>
            <a:r>
              <a:rPr lang="ar-IQ" dirty="0" err="1" smtClean="0"/>
              <a:t>باطلاق</a:t>
            </a:r>
            <a:r>
              <a:rPr lang="ar-IQ" dirty="0" smtClean="0"/>
              <a:t> النار فهنا تنقط علاقة السببية ما بين اطلاق النار والحريق , لكون الاخير عامل شاذ , أما في حالة ما إذا تقصير الطبيب مع المريض أو خطا الطبيب في علاجه خطأ يسيراً فهنا تكون علاقة السببية متوافره  </a:t>
            </a:r>
            <a:endParaRPr lang="en-US" b="1" dirty="0"/>
          </a:p>
        </p:txBody>
      </p:sp>
    </p:spTree>
    <p:extLst>
      <p:ext uri="{BB962C8B-B14F-4D97-AF65-F5344CB8AC3E}">
        <p14:creationId xmlns:p14="http://schemas.microsoft.com/office/powerpoint/2010/main" val="2466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fontScale="92500"/>
          </a:bodyPr>
          <a:lstStyle/>
          <a:p>
            <a:pPr marL="0" indent="0" algn="just">
              <a:buNone/>
            </a:pPr>
            <a:r>
              <a:rPr lang="ar-IQ" dirty="0" smtClean="0"/>
              <a:t>لأن اهمال الطبيب او تقصيره أو خطئه يعد من العوامل المألوفة .</a:t>
            </a:r>
          </a:p>
          <a:p>
            <a:pPr marL="0" indent="0" algn="just">
              <a:buNone/>
            </a:pPr>
            <a:r>
              <a:rPr lang="ar-IQ" b="1" dirty="0"/>
              <a:t> </a:t>
            </a:r>
            <a:r>
              <a:rPr lang="ar-IQ" b="1" dirty="0" smtClean="0"/>
              <a:t>   خلاصة القول : </a:t>
            </a:r>
            <a:r>
              <a:rPr lang="ar-IQ" dirty="0" smtClean="0"/>
              <a:t>أن نظرية السببية الملائمة تتحقق عندما يشترك عاملان أو أكثر في احداث النتيجة الجرمية وكان أحد العاملين مألوفاً أو منتجاً يصلح في العادة في إحداث النتيجة والأخر عارضاً أو غير مألوف لا يصلح بطبيعته لأحداث النتيجة في المعتاد وعليه لابد من استبعاد الظرف الشاذ واستبقاء العامل المنتج لها في المألوف باعتباره مسئولاً عنها .</a:t>
            </a:r>
          </a:p>
          <a:p>
            <a:pPr marL="0" indent="0" algn="ctr">
              <a:buNone/>
            </a:pPr>
            <a:r>
              <a:rPr lang="ar-IQ" dirty="0"/>
              <a:t> </a:t>
            </a:r>
            <a:r>
              <a:rPr lang="ar-IQ" dirty="0" smtClean="0"/>
              <a:t>    </a:t>
            </a:r>
            <a:r>
              <a:rPr lang="ar-IQ" b="1" dirty="0" smtClean="0"/>
              <a:t>* علاقة السببية في القانون العراقي * </a:t>
            </a:r>
          </a:p>
          <a:p>
            <a:pPr marL="0" indent="0" algn="just">
              <a:buNone/>
            </a:pPr>
            <a:r>
              <a:rPr lang="ar-IQ" dirty="0"/>
              <a:t> </a:t>
            </a:r>
            <a:r>
              <a:rPr lang="ar-IQ" dirty="0" smtClean="0"/>
              <a:t>     نص قانون العقوبات العراقي في المادة (29) على علاقة السببية بالقول (لا يسال شخص عن جريمة لم تكن نتيجة لسلوكه الاجرامي لكنه يسأل عن الجريمة ولو كان قد ساهم مع سلوكه الاجرامي في إحداثها سبب آخر سابق أو معاصر أو لاحق ولو كان يجهله ) . </a:t>
            </a:r>
            <a:endParaRPr lang="en-US" dirty="0"/>
          </a:p>
        </p:txBody>
      </p:sp>
    </p:spTree>
    <p:extLst>
      <p:ext uri="{BB962C8B-B14F-4D97-AF65-F5344CB8AC3E}">
        <p14:creationId xmlns:p14="http://schemas.microsoft.com/office/powerpoint/2010/main" val="2466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fontScale="92500"/>
          </a:bodyPr>
          <a:lstStyle/>
          <a:p>
            <a:pPr marL="0" indent="0" algn="just">
              <a:buNone/>
            </a:pPr>
            <a:r>
              <a:rPr lang="ar-IQ" dirty="0" smtClean="0"/>
              <a:t>2- أما إذا كان ذلك السبب وحده كافيا لإحداث نتيجة الجريمة فلا يسأل الفاعل في هذه الحالة إلا عن الفعل الذي ارتكبه . </a:t>
            </a:r>
          </a:p>
          <a:p>
            <a:pPr marL="0" indent="0" algn="just">
              <a:buNone/>
            </a:pPr>
            <a:r>
              <a:rPr lang="ar-IQ" dirty="0"/>
              <a:t> </a:t>
            </a:r>
            <a:r>
              <a:rPr lang="ar-IQ" dirty="0" smtClean="0"/>
              <a:t>     أن الفقرة الاولى من المادة أعلاه تقرر قاعدة أساسها أن مساهمة عوامل أخرى مع سلوك الجاني في أحداث النتيجة الجرمية لا تنفي علاقة السببية بينهما سواء كانت هذه العوامل سابقة أو معاصرة أو لاحقة للسلوك الاجرامي وسواء علم بها صاحب السلوك أو لم يعلم بها , مما يعني أنه يكفي بحسب هذا النص لتوافر العلاقة السببية بين السلوك والنتيجة أن يكون السلوك قد ساهم ولو بنصيب ما في احداثها وساهمت معه عوامل أخرى بنصيب أكبر , وهذا يعني أن المشرع العراقي قد أخذ في الفقرة الاولى بنظرية تعادل الأسباب . </a:t>
            </a:r>
          </a:p>
          <a:p>
            <a:pPr marL="0" indent="0" algn="just">
              <a:buNone/>
            </a:pPr>
            <a:r>
              <a:rPr lang="ar-IQ" dirty="0"/>
              <a:t> </a:t>
            </a:r>
            <a:r>
              <a:rPr lang="ar-IQ" dirty="0" smtClean="0"/>
              <a:t>   أما الفقرة الثانية من نفس المادة فقد جاءت لتؤكد </a:t>
            </a:r>
            <a:r>
              <a:rPr lang="ar-IQ" dirty="0" err="1" smtClean="0"/>
              <a:t>أقرار</a:t>
            </a:r>
            <a:r>
              <a:rPr lang="ar-IQ" dirty="0" smtClean="0"/>
              <a:t> قانون العقوبات لنظرية تعادل الاسباب بعد أن ضيقت بعض الشيء من نطاقها </a:t>
            </a:r>
            <a:endParaRPr lang="en-US" dirty="0"/>
          </a:p>
        </p:txBody>
      </p:sp>
    </p:spTree>
    <p:extLst>
      <p:ext uri="{BB962C8B-B14F-4D97-AF65-F5344CB8AC3E}">
        <p14:creationId xmlns:p14="http://schemas.microsoft.com/office/powerpoint/2010/main" val="2466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251520" y="476672"/>
            <a:ext cx="8640960" cy="5976664"/>
          </a:xfrm>
        </p:spPr>
        <p:txBody>
          <a:bodyPr>
            <a:normAutofit/>
          </a:bodyPr>
          <a:lstStyle/>
          <a:p>
            <a:pPr marL="0" indent="0" algn="just">
              <a:buNone/>
            </a:pPr>
            <a:r>
              <a:rPr lang="ar-IQ" dirty="0" smtClean="0"/>
              <a:t>وذلك بأن نفت قيام علاقة السببية بين السلوك الاجرامي والنتيجة الجرمية في بعض الحالات التي تقر في الأصل نظرية تعادل الأسباب قيام علاقة السببية فيها . </a:t>
            </a:r>
          </a:p>
          <a:p>
            <a:pPr marL="0" indent="0" algn="just">
              <a:buNone/>
            </a:pPr>
            <a:r>
              <a:rPr lang="ar-IQ" dirty="0" smtClean="0"/>
              <a:t>خلاصة القول : اعتمد قانون العقوبات العراقي معيار نظرية تعادل الاسباب مع بعض التضييق من نطاقها , وذلك لأنه قيد انتفاء علاقة السببية بين السلوك والنتيجة بشرط كفاية السبب الطارئ وحده لإحداث النتيجة الجرمية دون أن يضيف لذلك شرط استقلال السبب الذي تضيفه نظرية تعادل الاسباب إلى شرط الكفاية . </a:t>
            </a:r>
          </a:p>
        </p:txBody>
      </p:sp>
    </p:spTree>
    <p:extLst>
      <p:ext uri="{BB962C8B-B14F-4D97-AF65-F5344CB8AC3E}">
        <p14:creationId xmlns:p14="http://schemas.microsoft.com/office/powerpoint/2010/main" val="2466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الثاني </a:t>
            </a:r>
            <a:br>
              <a:rPr lang="ar-IQ" dirty="0" smtClean="0"/>
            </a:br>
            <a:r>
              <a:rPr lang="ar-IQ" dirty="0" smtClean="0"/>
              <a:t>الركن النفسي للجريمة </a:t>
            </a:r>
            <a:endParaRPr lang="en-US" dirty="0"/>
          </a:p>
        </p:txBody>
      </p:sp>
      <p:sp>
        <p:nvSpPr>
          <p:cNvPr id="3" name="عنصر نائب للمحتوى 2"/>
          <p:cNvSpPr>
            <a:spLocks noGrp="1"/>
          </p:cNvSpPr>
          <p:nvPr>
            <p:ph idx="1"/>
          </p:nvPr>
        </p:nvSpPr>
        <p:spPr/>
        <p:txBody>
          <a:bodyPr>
            <a:normAutofit fontScale="85000" lnSpcReduction="10000"/>
          </a:bodyPr>
          <a:lstStyle/>
          <a:p>
            <a:pPr marL="0" indent="0" algn="just">
              <a:buNone/>
            </a:pPr>
            <a:r>
              <a:rPr lang="ar-IQ" dirty="0" smtClean="0"/>
              <a:t>     أن الركن النفسي في جوهره ( قوة نفسية ) من شأنها السيطرة , وهذه القوة هي الارادة , ولا إرادة لمن لا </a:t>
            </a:r>
            <a:r>
              <a:rPr lang="ar-IQ" dirty="0"/>
              <a:t>ا</a:t>
            </a:r>
            <a:r>
              <a:rPr lang="ar-IQ" dirty="0" smtClean="0"/>
              <a:t>ختيار له أي لمن لا حرية له في الاختيار , وحيث تتجه الارادة الانسانية هذه نحو الجريمة تكون إرادة جرمية , أو كما يسميها البعض   ( إرادة آثمة ) . والارادة الجرمية دليل على خطورة شخصية الجاني , وهي التي تربط بين ماديات الجريمة وشخصية الجاني الأمر الذي يكشف عن دور الركن المعنوي في توجيه العقوبة إلى أغراضها الاجتماعية , وأهمها أن تكون العقوبة علاجاً لما تنطوي عليه شخصية الجاني من خطورة . </a:t>
            </a:r>
          </a:p>
          <a:p>
            <a:pPr marL="0" indent="0" algn="just">
              <a:buNone/>
            </a:pPr>
            <a:r>
              <a:rPr lang="ar-IQ" dirty="0"/>
              <a:t> </a:t>
            </a:r>
            <a:r>
              <a:rPr lang="ar-IQ" dirty="0" smtClean="0"/>
              <a:t>   يرتكز الركن النفسي على الارادة الآثمة والتي تشترط توافر الأهلية الجزائية , أي الأهلية للمسؤولية الجزائية , أو كما يسميها البعض المسؤولية العقابية أو المسؤولية الجنائية التي قوامها الادراك ( التمييز ) .  </a:t>
            </a:r>
            <a:endParaRPr lang="en-US" dirty="0"/>
          </a:p>
        </p:txBody>
      </p:sp>
    </p:spTree>
    <p:extLst>
      <p:ext uri="{BB962C8B-B14F-4D97-AF65-F5344CB8AC3E}">
        <p14:creationId xmlns:p14="http://schemas.microsoft.com/office/powerpoint/2010/main" val="254873119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1599</Words>
  <Application>Microsoft Office PowerPoint</Application>
  <PresentationFormat>عرض على الشاشة (3:4)‏</PresentationFormat>
  <Paragraphs>34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المبحث الأول  الركن المادي للجريمة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المبحث الثاني  الركن النفسي للجريمة </vt:lpstr>
      <vt:lpstr>المبحث الثاني  الركن النفسي للجريمة </vt:lpstr>
      <vt:lpstr>المبحث الثاني  الركن النفسي للجريمة </vt:lpstr>
      <vt:lpstr>المبحث الثالث  الركن الشرعي للجريمة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الأول  الركن المادي للجريمة  </dc:title>
  <dc:creator>DELL</dc:creator>
  <cp:lastModifiedBy>نورس الربيعي </cp:lastModifiedBy>
  <cp:revision>26</cp:revision>
  <dcterms:created xsi:type="dcterms:W3CDTF">2020-12-23T20:17:22Z</dcterms:created>
  <dcterms:modified xsi:type="dcterms:W3CDTF">2020-12-28T11:38:23Z</dcterms:modified>
</cp:coreProperties>
</file>