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64" r:id="rId4"/>
    <p:sldId id="265" r:id="rId5"/>
    <p:sldId id="258" r:id="rId6"/>
    <p:sldId id="259" r:id="rId7"/>
    <p:sldId id="260"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617B2894-71FC-4273-A4FC-631DBA7837E5}" type="datetimeFigureOut">
              <a:rPr lang="ar-IQ" smtClean="0"/>
              <a:t>18/02/1443</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C893BFDD-4BA2-464C-AC88-174E8994DDE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893BFDD-4BA2-464C-AC88-174E8994DD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893BFDD-4BA2-464C-AC88-174E8994DD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893BFDD-4BA2-464C-AC88-174E8994DDEC}" type="slidenum">
              <a:rPr lang="ar-IQ" smtClean="0"/>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893BFDD-4BA2-464C-AC88-174E8994DDEC}" type="slidenum">
              <a:rPr lang="ar-IQ" smtClean="0"/>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893BFDD-4BA2-464C-AC88-174E8994DDEC}" type="slidenum">
              <a:rPr lang="ar-IQ" smtClean="0"/>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C893BFDD-4BA2-464C-AC88-174E8994DD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C893BFDD-4BA2-464C-AC88-174E8994DDEC}" type="slidenum">
              <a:rPr lang="ar-IQ" smtClean="0"/>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617B2894-71FC-4273-A4FC-631DBA7837E5}" type="datetimeFigureOut">
              <a:rPr lang="ar-IQ" smtClean="0"/>
              <a:t>18/02/1443</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C893BFDD-4BA2-464C-AC88-174E8994DD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617B2894-71FC-4273-A4FC-631DBA7837E5}" type="datetimeFigureOut">
              <a:rPr lang="ar-IQ" smtClean="0"/>
              <a:t>18/02/1443</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893BFDD-4BA2-464C-AC88-174E8994DD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617B2894-71FC-4273-A4FC-631DBA7837E5}" type="datetimeFigureOut">
              <a:rPr lang="ar-IQ" smtClean="0"/>
              <a:t>18/02/1443</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C893BFDD-4BA2-464C-AC88-174E8994DDEC}" type="slidenum">
              <a:rPr lang="ar-IQ" smtClean="0"/>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17B2894-71FC-4273-A4FC-631DBA7837E5}" type="datetimeFigureOut">
              <a:rPr lang="ar-IQ" smtClean="0"/>
              <a:t>18/02/1443</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893BFDD-4BA2-464C-AC88-174E8994DD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قانون الضمان الاجتماعي </a:t>
            </a:r>
            <a:endParaRPr lang="ar-IQ" dirty="0"/>
          </a:p>
        </p:txBody>
      </p:sp>
      <p:sp>
        <p:nvSpPr>
          <p:cNvPr id="3" name="عنوان فرعي 2"/>
          <p:cNvSpPr>
            <a:spLocks noGrp="1"/>
          </p:cNvSpPr>
          <p:nvPr>
            <p:ph type="subTitle" idx="1"/>
          </p:nvPr>
        </p:nvSpPr>
        <p:spPr/>
        <p:txBody>
          <a:bodyPr>
            <a:normAutofit/>
          </a:bodyPr>
          <a:lstStyle/>
          <a:p>
            <a:r>
              <a:rPr lang="ar-IQ" b="1" dirty="0" smtClean="0">
                <a:solidFill>
                  <a:srgbClr val="FF0000"/>
                </a:solidFill>
              </a:rPr>
              <a:t>كلية الحقوق – جامعة النهرين </a:t>
            </a:r>
          </a:p>
          <a:p>
            <a:r>
              <a:rPr lang="ar-IQ" b="1" dirty="0" smtClean="0">
                <a:solidFill>
                  <a:srgbClr val="FF0000"/>
                </a:solidFill>
              </a:rPr>
              <a:t>المرحلة الثالثة </a:t>
            </a:r>
            <a:endParaRPr lang="ar-IQ" b="1" dirty="0">
              <a:solidFill>
                <a:srgbClr val="FF0000"/>
              </a:solidFill>
            </a:endParaRPr>
          </a:p>
        </p:txBody>
      </p:sp>
    </p:spTree>
    <p:extLst>
      <p:ext uri="{BB962C8B-B14F-4D97-AF65-F5344CB8AC3E}">
        <p14:creationId xmlns:p14="http://schemas.microsoft.com/office/powerpoint/2010/main" val="1328860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109728" indent="0" algn="just">
              <a:buNone/>
            </a:pPr>
            <a:r>
              <a:rPr lang="ar-IQ" sz="2800" dirty="0" smtClean="0">
                <a:solidFill>
                  <a:srgbClr val="FF0000"/>
                </a:solidFill>
              </a:rPr>
              <a:t>مصادر تمويل الضمان الاجتماعي في العراق</a:t>
            </a:r>
          </a:p>
          <a:p>
            <a:pPr marL="109728" indent="0" algn="just">
              <a:buNone/>
            </a:pPr>
            <a:r>
              <a:rPr lang="ar-IQ" sz="2800" dirty="0"/>
              <a:t>1</a:t>
            </a:r>
            <a:r>
              <a:rPr lang="ar-IQ" sz="2800" dirty="0" smtClean="0"/>
              <a:t>. </a:t>
            </a:r>
            <a:r>
              <a:rPr lang="ar-IQ" sz="2800" dirty="0" smtClean="0"/>
              <a:t>الموجودات النقدية والعينية التي الت الى صندوق تقاعد وضمان العمال المنشأ بموجب قانون وزارة العمل والشؤون الاجتماعية رقم 29 لسنة 1987 من المؤسسة العامة للتقاعد والضمان الاجتماعي للعمال الملغاة.</a:t>
            </a:r>
          </a:p>
          <a:p>
            <a:pPr marL="109728" indent="0" algn="just">
              <a:buNone/>
            </a:pPr>
            <a:r>
              <a:rPr lang="ar-IQ" sz="2800" dirty="0">
                <a:solidFill>
                  <a:srgbClr val="FF0000"/>
                </a:solidFill>
              </a:rPr>
              <a:t>2</a:t>
            </a:r>
            <a:r>
              <a:rPr lang="ar-IQ" sz="2800" dirty="0" smtClean="0">
                <a:solidFill>
                  <a:srgbClr val="FF0000"/>
                </a:solidFill>
              </a:rPr>
              <a:t>. </a:t>
            </a:r>
            <a:r>
              <a:rPr lang="ar-IQ" sz="2800" dirty="0" smtClean="0">
                <a:solidFill>
                  <a:srgbClr val="FF0000"/>
                </a:solidFill>
              </a:rPr>
              <a:t>مصادر تمويل دورية تتحدد اساسا بما يلي: </a:t>
            </a:r>
          </a:p>
          <a:p>
            <a:pPr algn="just"/>
            <a:r>
              <a:rPr lang="ar-IQ" sz="2800" dirty="0" smtClean="0"/>
              <a:t>أ. الاشتراكات التي يلتزم بدفعها العمال واصحاب العمل.</a:t>
            </a:r>
          </a:p>
          <a:p>
            <a:pPr algn="just"/>
            <a:r>
              <a:rPr lang="ar-IQ" sz="2800" dirty="0" smtClean="0"/>
              <a:t>ب. حصة الصندوق من الارباح وفقا </a:t>
            </a:r>
            <a:r>
              <a:rPr lang="ar-IQ" sz="2800" dirty="0" err="1" smtClean="0"/>
              <a:t>لاحكام</a:t>
            </a:r>
            <a:r>
              <a:rPr lang="ar-IQ" sz="2800" dirty="0" smtClean="0"/>
              <a:t> القانون رقم 101 لسنة 1964 والبالغة 14% من الارباح.</a:t>
            </a:r>
          </a:p>
        </p:txBody>
      </p:sp>
      <p:sp>
        <p:nvSpPr>
          <p:cNvPr id="2" name="عنوان 1"/>
          <p:cNvSpPr>
            <a:spLocks noGrp="1"/>
          </p:cNvSpPr>
          <p:nvPr>
            <p:ph type="title"/>
          </p:nvPr>
        </p:nvSpPr>
        <p:spPr/>
        <p:txBody>
          <a:bodyPr/>
          <a:lstStyle/>
          <a:p>
            <a:pPr algn="ctr"/>
            <a:r>
              <a:rPr lang="ar-IQ" dirty="0" smtClean="0"/>
              <a:t>المحاضرة الثالثة</a:t>
            </a:r>
            <a:endParaRPr lang="ar-IQ" dirty="0"/>
          </a:p>
        </p:txBody>
      </p:sp>
    </p:spTree>
    <p:extLst>
      <p:ext uri="{BB962C8B-B14F-4D97-AF65-F5344CB8AC3E}">
        <p14:creationId xmlns:p14="http://schemas.microsoft.com/office/powerpoint/2010/main" val="67779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616623"/>
          </a:xfrm>
        </p:spPr>
        <p:txBody>
          <a:bodyPr>
            <a:normAutofit fontScale="55000" lnSpcReduction="20000"/>
          </a:bodyPr>
          <a:lstStyle/>
          <a:p>
            <a:pPr marL="109728" indent="0" algn="just">
              <a:buNone/>
            </a:pPr>
            <a:r>
              <a:rPr lang="ar-IQ" sz="4500" dirty="0" smtClean="0"/>
              <a:t>ج. عائد استثمار فائض اموال الصندوق .</a:t>
            </a:r>
          </a:p>
          <a:p>
            <a:pPr marL="109728" indent="0" algn="just">
              <a:buNone/>
            </a:pPr>
            <a:r>
              <a:rPr lang="ar-IQ" sz="4500" dirty="0" smtClean="0"/>
              <a:t>د. الغرامات القضائية التي تفرض على المخالفين </a:t>
            </a:r>
            <a:r>
              <a:rPr lang="ar-IQ" sz="4500" dirty="0" smtClean="0"/>
              <a:t>لأحكام </a:t>
            </a:r>
            <a:r>
              <a:rPr lang="ar-IQ" sz="4500" dirty="0" smtClean="0"/>
              <a:t>قانون الضمان والفوائد </a:t>
            </a:r>
            <a:r>
              <a:rPr lang="ar-IQ" sz="4500" dirty="0" smtClean="0"/>
              <a:t>التأخيرية </a:t>
            </a:r>
            <a:r>
              <a:rPr lang="ar-IQ" sz="4500" dirty="0" smtClean="0"/>
              <a:t>المترتبة على اصحاب العمل الذين يتأخرون عن تأدية الاشتراكات .</a:t>
            </a:r>
          </a:p>
          <a:p>
            <a:pPr marL="109728" indent="0" algn="just">
              <a:buNone/>
            </a:pPr>
            <a:endParaRPr lang="ar-IQ" sz="4500" dirty="0"/>
          </a:p>
          <a:p>
            <a:pPr marL="109728" indent="0" algn="just">
              <a:buNone/>
            </a:pPr>
            <a:r>
              <a:rPr lang="ar-IQ" sz="4500" dirty="0" smtClean="0">
                <a:solidFill>
                  <a:srgbClr val="FF0000"/>
                </a:solidFill>
              </a:rPr>
              <a:t>اساليب تحقيق التوازن الفني لنظم التأمين الاجتماعي :</a:t>
            </a:r>
          </a:p>
          <a:p>
            <a:pPr marL="109728" indent="0" algn="just">
              <a:buNone/>
            </a:pPr>
            <a:r>
              <a:rPr lang="ar-IQ" sz="4500" dirty="0" smtClean="0">
                <a:solidFill>
                  <a:srgbClr val="FF0000"/>
                </a:solidFill>
              </a:rPr>
              <a:t>1. اسلوب التراكم المرحلي: </a:t>
            </a:r>
            <a:r>
              <a:rPr lang="ar-IQ" sz="4500" dirty="0" smtClean="0"/>
              <a:t>يقوم على تحقيق التوازن بين موارد النظام لفترة زمنية معينة غالبا </a:t>
            </a:r>
            <a:r>
              <a:rPr lang="ar-IQ" sz="4500" dirty="0" smtClean="0"/>
              <a:t>ما تكون </a:t>
            </a:r>
            <a:r>
              <a:rPr lang="ar-IQ" sz="4500" dirty="0" smtClean="0"/>
              <a:t>سنة واحدة وبين </a:t>
            </a:r>
            <a:r>
              <a:rPr lang="ar-IQ" sz="4500" dirty="0" smtClean="0"/>
              <a:t>ما يدفع </a:t>
            </a:r>
            <a:r>
              <a:rPr lang="ar-IQ" sz="4500" dirty="0" smtClean="0"/>
              <a:t>خلال هذه الفترة الى المستفيدين من المستحقات .</a:t>
            </a:r>
          </a:p>
          <a:p>
            <a:pPr marL="109728" indent="0" algn="just">
              <a:buNone/>
            </a:pPr>
            <a:r>
              <a:rPr lang="ar-IQ" sz="4500" dirty="0" smtClean="0">
                <a:solidFill>
                  <a:srgbClr val="FF0000"/>
                </a:solidFill>
              </a:rPr>
              <a:t>2. اسلوب التراكم المالي: </a:t>
            </a:r>
            <a:r>
              <a:rPr lang="ar-IQ" sz="4500" dirty="0" smtClean="0"/>
              <a:t>يقوم على اساس ايجاد التوازن بين موارد النظام والتزاماته الحالية والمستقبلية ومن ثم فان هذا النظام يستلزم تحقيق احتياطي اكتواري يحتسب باستخدام قواعد الاحتمالات ومعدلات الوفاة والحياة ومعدلات سعر الفائدة بحيث تكفي هذه الاحتياطات لدفع مستحقات المؤمن عليهم حين تبدأ الفترة التي يتوقفون فيها عن اداء الاشتراكات .</a:t>
            </a:r>
          </a:p>
          <a:p>
            <a:pPr marL="109728" indent="0" algn="just">
              <a:buNone/>
            </a:pPr>
            <a:r>
              <a:rPr lang="ar-IQ" sz="4500" dirty="0" smtClean="0"/>
              <a:t>ويتميز الاسلوب الاول ببساطته وابتعاده عن الكثير من المشكلات والتعقيدات التي يثيرها الاسلوب الثاني واما صعوبة ادارة واستثمار الاحتياطي ، وتعرض</a:t>
            </a:r>
          </a:p>
          <a:p>
            <a:pPr marL="109728" indent="0">
              <a:buNone/>
            </a:pPr>
            <a:endParaRPr lang="ar-IQ" dirty="0"/>
          </a:p>
          <a:p>
            <a:pPr marL="109728" indent="0">
              <a:buNone/>
            </a:pPr>
            <a:r>
              <a:rPr lang="ar-IQ" dirty="0" smtClean="0"/>
              <a:t> </a:t>
            </a:r>
          </a:p>
          <a:p>
            <a:pPr marL="109728" indent="0">
              <a:buNone/>
            </a:pPr>
            <a:endParaRPr lang="ar-IQ" dirty="0" smtClean="0"/>
          </a:p>
          <a:p>
            <a:pPr marL="109728" indent="0">
              <a:buNone/>
            </a:pPr>
            <a:endParaRPr lang="ar-IQ" dirty="0"/>
          </a:p>
        </p:txBody>
      </p:sp>
    </p:spTree>
    <p:extLst>
      <p:ext uri="{BB962C8B-B14F-4D97-AF65-F5344CB8AC3E}">
        <p14:creationId xmlns:p14="http://schemas.microsoft.com/office/powerpoint/2010/main" val="2262150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332656"/>
            <a:ext cx="8229600" cy="5674635"/>
          </a:xfrm>
        </p:spPr>
        <p:txBody>
          <a:bodyPr/>
          <a:lstStyle/>
          <a:p>
            <a:pPr marL="109728" indent="0" algn="just">
              <a:buNone/>
            </a:pPr>
            <a:r>
              <a:rPr lang="ar-IQ" dirty="0" smtClean="0"/>
              <a:t>قيمة النقد الى النقصان المستمر بسبب انخفاض القوة الشرائية للمبالغ المدخرة في مقابل زيادة الالتزامات المالية لهيئات التأمينات الاجتماعية </a:t>
            </a:r>
          </a:p>
          <a:p>
            <a:pPr marL="109728" indent="0" algn="just">
              <a:buNone/>
            </a:pPr>
            <a:r>
              <a:rPr lang="ar-IQ" dirty="0" smtClean="0"/>
              <a:t>وقد اخذ المشرع العراقي في قانون الضمان الاجتماعي رقم 39 لسنة 1971 المعدل </a:t>
            </a:r>
            <a:r>
              <a:rPr lang="ar-IQ" dirty="0" err="1" smtClean="0"/>
              <a:t>باسلوب</a:t>
            </a:r>
            <a:r>
              <a:rPr lang="ar-IQ" dirty="0" smtClean="0"/>
              <a:t> التراكم المالي .</a:t>
            </a:r>
          </a:p>
          <a:p>
            <a:pPr marL="109728" indent="0" algn="just">
              <a:buNone/>
            </a:pPr>
            <a:endParaRPr lang="ar-IQ" dirty="0"/>
          </a:p>
          <a:p>
            <a:pPr marL="109728" indent="0" algn="just">
              <a:buNone/>
            </a:pPr>
            <a:r>
              <a:rPr lang="ar-IQ" dirty="0" smtClean="0">
                <a:solidFill>
                  <a:srgbClr val="FF0000"/>
                </a:solidFill>
              </a:rPr>
              <a:t>تعريف الاشتراك واسس تحديد مقداره </a:t>
            </a:r>
          </a:p>
          <a:p>
            <a:pPr marL="109728" indent="0" algn="just">
              <a:buNone/>
            </a:pPr>
            <a:r>
              <a:rPr lang="ar-IQ" dirty="0" smtClean="0">
                <a:solidFill>
                  <a:srgbClr val="FF0000"/>
                </a:solidFill>
              </a:rPr>
              <a:t>اولا : تعريف الاشتراك وطبيعته القانونية .</a:t>
            </a:r>
          </a:p>
          <a:p>
            <a:pPr marL="109728" indent="0" algn="just">
              <a:buNone/>
            </a:pPr>
            <a:r>
              <a:rPr lang="ar-IQ" dirty="0" smtClean="0"/>
              <a:t>يقصد </a:t>
            </a:r>
            <a:r>
              <a:rPr lang="ar-IQ" dirty="0" smtClean="0">
                <a:solidFill>
                  <a:srgbClr val="00B050"/>
                </a:solidFill>
              </a:rPr>
              <a:t>بالاشتراك: </a:t>
            </a:r>
            <a:r>
              <a:rPr lang="ar-IQ" dirty="0" smtClean="0"/>
              <a:t>اقتطاع نقدي اجباري يتحمله الممول بدفعه مساهمة منه في تمويل التأمينات الاجتماعية . وقد عرفته المادة الاولى من قانون الضمان الاجتماعي بانه</a:t>
            </a:r>
            <a:r>
              <a:rPr lang="ar-IQ" dirty="0">
                <a:sym typeface="Wingdings" pitchFamily="2" charset="2"/>
              </a:rPr>
              <a:t> </a:t>
            </a:r>
            <a:r>
              <a:rPr lang="ar-IQ" dirty="0" smtClean="0">
                <a:sym typeface="Wingdings" pitchFamily="2" charset="2"/>
              </a:rPr>
              <a:t>( المبلغ الواجب دفعه على الجهات التي يحددها القانون لقاء اي من الخدمات او التعويضات او </a:t>
            </a:r>
            <a:r>
              <a:rPr lang="ar-IQ" dirty="0" err="1" smtClean="0">
                <a:sym typeface="Wingdings" pitchFamily="2" charset="2"/>
              </a:rPr>
              <a:t>المكافأت</a:t>
            </a:r>
            <a:r>
              <a:rPr lang="ar-IQ" dirty="0" smtClean="0">
                <a:sym typeface="Wingdings" pitchFamily="2" charset="2"/>
              </a:rPr>
              <a:t> او الرواتب التي تقدمها المؤسسة للشخص المضمون وفقا </a:t>
            </a:r>
            <a:r>
              <a:rPr lang="ar-IQ" dirty="0" err="1" smtClean="0">
                <a:sym typeface="Wingdings" pitchFamily="2" charset="2"/>
              </a:rPr>
              <a:t>لاحكام</a:t>
            </a:r>
            <a:r>
              <a:rPr lang="ar-IQ" dirty="0" smtClean="0">
                <a:sym typeface="Wingdings" pitchFamily="2" charset="2"/>
              </a:rPr>
              <a:t> هذا القانون) </a:t>
            </a:r>
            <a:endParaRPr lang="ar-IQ" dirty="0"/>
          </a:p>
        </p:txBody>
      </p:sp>
    </p:spTree>
    <p:extLst>
      <p:ext uri="{BB962C8B-B14F-4D97-AF65-F5344CB8AC3E}">
        <p14:creationId xmlns:p14="http://schemas.microsoft.com/office/powerpoint/2010/main" val="4046224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7620000" cy="6068144"/>
          </a:xfrm>
        </p:spPr>
        <p:txBody>
          <a:bodyPr>
            <a:normAutofit lnSpcReduction="10000"/>
          </a:bodyPr>
          <a:lstStyle/>
          <a:p>
            <a:pPr marL="109728" indent="0" algn="just">
              <a:buNone/>
            </a:pPr>
            <a:r>
              <a:rPr lang="ar-IQ" sz="2800" dirty="0" smtClean="0"/>
              <a:t>والجهات التي عناها النص هي العمال واصحاب العمل حيث يأخذ القانون العراقي بمبدأ فرض الاشتراك الاجباري على طرفي العمل الا انه لابد من ملاحظة عامة هي ان القانون </a:t>
            </a:r>
            <a:r>
              <a:rPr lang="ar-IQ" sz="2800" dirty="0" err="1" smtClean="0"/>
              <a:t>لايلزم</a:t>
            </a:r>
            <a:r>
              <a:rPr lang="ar-IQ" sz="2800" dirty="0" smtClean="0"/>
              <a:t> العمال الا بالمساهمة في تمويل التقاعد في حين يلزم الادارات واصحاب العمل بتمويل ضمان جميع المخاطر المقررة. </a:t>
            </a:r>
          </a:p>
          <a:p>
            <a:pPr marL="109728" indent="0" algn="just">
              <a:buNone/>
            </a:pPr>
            <a:endParaRPr lang="ar-IQ" sz="2800" dirty="0"/>
          </a:p>
          <a:p>
            <a:pPr marL="109728" indent="0" algn="just">
              <a:buNone/>
            </a:pPr>
            <a:r>
              <a:rPr lang="ar-IQ" sz="2800" dirty="0" smtClean="0">
                <a:solidFill>
                  <a:srgbClr val="FF0000"/>
                </a:solidFill>
              </a:rPr>
              <a:t>ثانيا: اسس تحديد مقدار الاشتراكات </a:t>
            </a:r>
          </a:p>
          <a:p>
            <a:pPr marL="109728" indent="0" algn="just">
              <a:buNone/>
            </a:pPr>
            <a:r>
              <a:rPr lang="ar-IQ" sz="2800" dirty="0" smtClean="0">
                <a:solidFill>
                  <a:srgbClr val="FF0000"/>
                </a:solidFill>
              </a:rPr>
              <a:t>1. نظام الاشتراك الموحد القيمة : </a:t>
            </a:r>
            <a:r>
              <a:rPr lang="ar-IQ" sz="2800" dirty="0" smtClean="0"/>
              <a:t>يقوم هذا النظام على تحديد مقدار الاشتراك بمبلغ نقدي ثابت وموحد لكل الاشخاص الخاضعين للنظام بصرف النظر عن مقدار دخولهم او اي مزايا او اختلافات اخرى وليست من هذا الاسلوب من ميزة ترجحه على غيره سوى بساطته ولهذا فأن الاخذ به </a:t>
            </a:r>
            <a:r>
              <a:rPr lang="ar-IQ" sz="2800" dirty="0" err="1" smtClean="0"/>
              <a:t>لايحتاج</a:t>
            </a:r>
            <a:r>
              <a:rPr lang="ar-IQ" sz="2800" dirty="0" smtClean="0"/>
              <a:t> الى جهاز فني متخصص ذي خبرة كما انه لا يثير في التطبيق ما </a:t>
            </a:r>
            <a:r>
              <a:rPr lang="ar-IQ" sz="2800" dirty="0" err="1" smtClean="0"/>
              <a:t>لاتثيره</a:t>
            </a:r>
            <a:r>
              <a:rPr lang="ar-IQ" sz="2800" dirty="0" smtClean="0"/>
              <a:t> الاساليب الاخرى الاكثر تعقيدا من مشكلات بشأن تحديد مقدار </a:t>
            </a:r>
          </a:p>
          <a:p>
            <a:pPr marL="624078" indent="-514350">
              <a:buFont typeface="+mj-lt"/>
              <a:buAutoNum type="arabicPeriod"/>
            </a:pPr>
            <a:endParaRPr lang="ar-IQ" dirty="0" smtClean="0"/>
          </a:p>
          <a:p>
            <a:pPr marL="571500" indent="-457200">
              <a:buFont typeface="+mj-lt"/>
              <a:buAutoNum type="arabicPeriod"/>
            </a:pPr>
            <a:endParaRPr lang="ar-IQ" dirty="0" smtClean="0"/>
          </a:p>
        </p:txBody>
      </p:sp>
    </p:spTree>
    <p:extLst>
      <p:ext uri="{BB962C8B-B14F-4D97-AF65-F5344CB8AC3E}">
        <p14:creationId xmlns:p14="http://schemas.microsoft.com/office/powerpoint/2010/main" val="4222512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a:bodyPr>
          <a:lstStyle/>
          <a:p>
            <a:pPr marL="109728" indent="0">
              <a:buNone/>
            </a:pPr>
            <a:r>
              <a:rPr lang="ar-IQ" dirty="0" smtClean="0"/>
              <a:t>الاشتراك الواجب دفعه في كل حالة .غير ان هذا الاسلوب ينطوي على عيوب جوهرية اهمها اغفاله مبدأ العدالة في توزيع عبئ تمويل التأمين الاجتماعي وعدم مراعاته لمبدأ القدرة على الدفع.</a:t>
            </a:r>
          </a:p>
          <a:p>
            <a:pPr marL="109728" indent="0">
              <a:buNone/>
            </a:pPr>
            <a:r>
              <a:rPr lang="ar-IQ" sz="2800" dirty="0" smtClean="0">
                <a:solidFill>
                  <a:srgbClr val="FF0000"/>
                </a:solidFill>
              </a:rPr>
              <a:t>2. نظام الاشتراك وفقا لمقدار الاجر : </a:t>
            </a:r>
            <a:r>
              <a:rPr lang="ar-IQ" sz="2800" dirty="0" smtClean="0"/>
              <a:t>ويقوم هذا النظام على اساس اعتبار الاجر او الدخل وعاء للاشتراك ومن ثم تحديد مقدار الاشتراك اما على اساس </a:t>
            </a:r>
            <a:r>
              <a:rPr lang="ar-IQ" sz="2800" dirty="0" err="1" smtClean="0"/>
              <a:t>نسبئة</a:t>
            </a:r>
            <a:r>
              <a:rPr lang="ar-IQ" sz="2800" dirty="0" smtClean="0"/>
              <a:t> مئوية موحدة لكل المشمولين بالقانون او على اساس نسبة تصاعدية بحيث تزيد نسبة الاشتراك تبعا لتزايد مقدار الاجر وتعتبر طريقة احتساب الاجر على اساس نسبة تصاعدية تحقق العدالة </a:t>
            </a:r>
            <a:r>
              <a:rPr lang="ar-IQ" sz="2800" dirty="0" err="1" smtClean="0"/>
              <a:t>لانها</a:t>
            </a:r>
            <a:r>
              <a:rPr lang="ar-IQ" sz="2800" dirty="0" smtClean="0"/>
              <a:t> تضع مبدأ القدرة على الدفع في اعتبارها فتزيد </a:t>
            </a:r>
            <a:r>
              <a:rPr lang="ar-IQ" sz="2800" dirty="0" err="1" smtClean="0"/>
              <a:t>العبئ</a:t>
            </a:r>
            <a:r>
              <a:rPr lang="ar-IQ" sz="2800" dirty="0" smtClean="0"/>
              <a:t> المالي على الاشخاص الاكثر قدرة على الدفع .</a:t>
            </a:r>
            <a:endParaRPr lang="ar-IQ" sz="2800" dirty="0"/>
          </a:p>
        </p:txBody>
      </p:sp>
    </p:spTree>
    <p:extLst>
      <p:ext uri="{BB962C8B-B14F-4D97-AF65-F5344CB8AC3E}">
        <p14:creationId xmlns:p14="http://schemas.microsoft.com/office/powerpoint/2010/main" val="819362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620688"/>
            <a:ext cx="8229600" cy="5386603"/>
          </a:xfrm>
        </p:spPr>
        <p:txBody>
          <a:bodyPr>
            <a:normAutofit/>
          </a:bodyPr>
          <a:lstStyle/>
          <a:p>
            <a:pPr marL="109728" indent="0" algn="just">
              <a:buNone/>
            </a:pPr>
            <a:r>
              <a:rPr lang="ar-IQ" dirty="0" smtClean="0">
                <a:solidFill>
                  <a:srgbClr val="FF0000"/>
                </a:solidFill>
              </a:rPr>
              <a:t>3. نظام الاشتراكات على اساس المخاطر : </a:t>
            </a:r>
            <a:r>
              <a:rPr lang="ar-IQ" dirty="0" smtClean="0"/>
              <a:t>يقوم هذا النظام على اساس تحديد مقدار الاشتراك </a:t>
            </a:r>
            <a:r>
              <a:rPr lang="ar-IQ" smtClean="0"/>
              <a:t>تبعا </a:t>
            </a:r>
            <a:r>
              <a:rPr lang="ar-IQ" smtClean="0"/>
              <a:t>لإجمالي </a:t>
            </a:r>
            <a:r>
              <a:rPr lang="ar-IQ" dirty="0" smtClean="0"/>
              <a:t>المخاطر التي يتعرض لها الافراد المشمولون بالنظام بحيث يتناسب مقدار الاشتراك مع درجة تعرض كل من المؤمن عليهم او كل فئة من الفئات المؤمن عليها للخطر المؤمن ضده ويتشابه هذا النظام مع سابقه في ان كل منهما يفرض الاشتراك تبعا لمقدار الاجر الا ان النظام الاخير يتميز بانه يدخل عنصر الخطر ومدى تحققه كعنصر هام في تحديد نسبة الاشتراك .</a:t>
            </a:r>
          </a:p>
        </p:txBody>
      </p:sp>
    </p:spTree>
    <p:extLst>
      <p:ext uri="{BB962C8B-B14F-4D97-AF65-F5344CB8AC3E}">
        <p14:creationId xmlns:p14="http://schemas.microsoft.com/office/powerpoint/2010/main" val="3250685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273</TotalTime>
  <Words>647</Words>
  <Application>Microsoft Office PowerPoint</Application>
  <PresentationFormat>عرض على الشاشة (3:4)‏</PresentationFormat>
  <Paragraphs>31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ملتقى</vt:lpstr>
      <vt:lpstr>قانون الضمان الاجتماعي </vt:lpstr>
      <vt:lpstr>المحاضرة الثالثة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الضمان الاجتماعي</dc:title>
  <dc:creator>ابن الديار</dc:creator>
  <cp:lastModifiedBy>ابن الديار</cp:lastModifiedBy>
  <cp:revision>19</cp:revision>
  <dcterms:created xsi:type="dcterms:W3CDTF">2021-09-25T14:13:13Z</dcterms:created>
  <dcterms:modified xsi:type="dcterms:W3CDTF">2021-09-25T20:28:32Z</dcterms:modified>
</cp:coreProperties>
</file>