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300" r:id="rId3"/>
    <p:sldId id="301" r:id="rId4"/>
    <p:sldId id="302" r:id="rId5"/>
    <p:sldId id="303" r:id="rId6"/>
    <p:sldId id="304" r:id="rId7"/>
    <p:sldId id="305" r:id="rId8"/>
    <p:sldId id="306" r:id="rId9"/>
    <p:sldId id="307" r:id="rId10"/>
    <p:sldId id="30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C0FF"/>
    <a:srgbClr val="168BB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p:scale>
          <a:sx n="70" d="100"/>
          <a:sy n="70" d="100"/>
        </p:scale>
        <p:origin x="-13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A6EF6514-E42F-42F0-B522-06B6CA79CEE7}" type="datetimeFigureOut">
              <a:rPr lang="en-US" smtClean="0"/>
              <a:t>9/26/2021</a:t>
            </a:fld>
            <a:endParaRPr lang="en-GB"/>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GB"/>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54FEEF6A-29E4-45A9-B0BA-B5150684AB12}" type="slidenum">
              <a:rPr lang="en-GB" smtClean="0"/>
              <a:t>‹#›</a:t>
            </a:fld>
            <a:endParaRPr lang="en-GB"/>
          </a:p>
        </p:txBody>
      </p:sp>
    </p:spTree>
    <p:extLst>
      <p:ext uri="{BB962C8B-B14F-4D97-AF65-F5344CB8AC3E}">
        <p14:creationId xmlns:p14="http://schemas.microsoft.com/office/powerpoint/2010/main" val="639278178"/>
      </p:ext>
    </p:extLst>
  </p:cSld>
  <p:clrMapOvr>
    <a:overrideClrMapping bg1="lt1" tx1="dk1" bg2="lt2" tx2="dk2" accent1="accent1" accent2="accent2" accent3="accent3" accent4="accent4" accent5="accent5" accent6="accent6" hlink="hlink" folHlink="folHlink"/>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EF6514-E42F-42F0-B522-06B6CA79CEE7}" type="datetimeFigureOut">
              <a:rPr lang="en-US" smtClean="0"/>
              <a:t>9/26/2021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FEEF6A-29E4-45A9-B0BA-B5150684AB12}" type="slidenum">
              <a:rPr lang="en-GB" smtClean="0"/>
              <a:t>‹#›</a:t>
            </a:fld>
            <a:endParaRPr lang="en-GB"/>
          </a:p>
        </p:txBody>
      </p:sp>
    </p:spTree>
    <p:extLst>
      <p:ext uri="{BB962C8B-B14F-4D97-AF65-F5344CB8AC3E}">
        <p14:creationId xmlns:p14="http://schemas.microsoft.com/office/powerpoint/2010/main" val="490399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EF6514-E42F-42F0-B522-06B6CA79CEE7}" type="datetimeFigureOut">
              <a:rPr lang="en-US" smtClean="0"/>
              <a:t>9/26/2021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FEEF6A-29E4-45A9-B0BA-B5150684AB12}" type="slidenum">
              <a:rPr lang="en-GB" smtClean="0"/>
              <a:t>‹#›</a:t>
            </a:fld>
            <a:endParaRPr lang="en-GB"/>
          </a:p>
        </p:txBody>
      </p:sp>
    </p:spTree>
    <p:extLst>
      <p:ext uri="{BB962C8B-B14F-4D97-AF65-F5344CB8AC3E}">
        <p14:creationId xmlns:p14="http://schemas.microsoft.com/office/powerpoint/2010/main" val="3932663406"/>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EF6514-E42F-42F0-B522-06B6CA79CEE7}" type="datetimeFigureOut">
              <a:rPr lang="en-US" smtClean="0"/>
              <a:t>9/26/2021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FEEF6A-29E4-45A9-B0BA-B5150684AB12}" type="slidenum">
              <a:rPr lang="en-GB" smtClean="0"/>
              <a:t>‹#›</a:t>
            </a:fld>
            <a:endParaRPr lang="en-GB"/>
          </a:p>
        </p:txBody>
      </p:sp>
    </p:spTree>
    <p:extLst>
      <p:ext uri="{BB962C8B-B14F-4D97-AF65-F5344CB8AC3E}">
        <p14:creationId xmlns:p14="http://schemas.microsoft.com/office/powerpoint/2010/main" val="1674942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A6EF6514-E42F-42F0-B522-06B6CA79CEE7}" type="datetimeFigureOut">
              <a:rPr lang="en-US" smtClean="0"/>
              <a:t>9/26/2021</a:t>
            </a:fld>
            <a:endParaRPr lang="en-GB"/>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GB"/>
          </a:p>
        </p:txBody>
      </p:sp>
      <p:sp>
        <p:nvSpPr>
          <p:cNvPr id="6" name="Slide Number Placeholder 5"/>
          <p:cNvSpPr>
            <a:spLocks noGrp="1"/>
          </p:cNvSpPr>
          <p:nvPr>
            <p:ph type="sldNum" sz="quarter" idx="12"/>
          </p:nvPr>
        </p:nvSpPr>
        <p:spPr>
          <a:xfrm>
            <a:off x="6453378" y="5211060"/>
            <a:ext cx="1584198" cy="228600"/>
          </a:xfrm>
        </p:spPr>
        <p:txBody>
          <a:bodyPr/>
          <a:lstStyle/>
          <a:p>
            <a:fld id="{54FEEF6A-29E4-45A9-B0BA-B5150684AB12}" type="slidenum">
              <a:rPr lang="en-GB" smtClean="0"/>
              <a:t>‹#›</a:t>
            </a:fld>
            <a:endParaRPr lang="en-GB"/>
          </a:p>
        </p:txBody>
      </p:sp>
    </p:spTree>
    <p:extLst>
      <p:ext uri="{BB962C8B-B14F-4D97-AF65-F5344CB8AC3E}">
        <p14:creationId xmlns:p14="http://schemas.microsoft.com/office/powerpoint/2010/main" val="283169588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EF6514-E42F-42F0-B522-06B6CA79CEE7}" type="datetimeFigureOut">
              <a:rPr lang="en-US" smtClean="0"/>
              <a:t>9/26/2021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FEEF6A-29E4-45A9-B0BA-B5150684AB12}" type="slidenum">
              <a:rPr lang="en-GB" smtClean="0"/>
              <a:t>‹#›</a:t>
            </a:fld>
            <a:endParaRPr lang="en-GB"/>
          </a:p>
        </p:txBody>
      </p:sp>
    </p:spTree>
    <p:extLst>
      <p:ext uri="{BB962C8B-B14F-4D97-AF65-F5344CB8AC3E}">
        <p14:creationId xmlns:p14="http://schemas.microsoft.com/office/powerpoint/2010/main" val="3068578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EF6514-E42F-42F0-B522-06B6CA79CEE7}" type="datetimeFigureOut">
              <a:rPr lang="en-US" smtClean="0"/>
              <a:t>9/26/2021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FEEF6A-29E4-45A9-B0BA-B5150684AB12}" type="slidenum">
              <a:rPr lang="en-GB" smtClean="0"/>
              <a:t>‹#›</a:t>
            </a:fld>
            <a:endParaRPr lang="en-GB"/>
          </a:p>
        </p:txBody>
      </p:sp>
    </p:spTree>
    <p:extLst>
      <p:ext uri="{BB962C8B-B14F-4D97-AF65-F5344CB8AC3E}">
        <p14:creationId xmlns:p14="http://schemas.microsoft.com/office/powerpoint/2010/main" val="3181805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EF6514-E42F-42F0-B522-06B6CA79CEE7}" type="datetimeFigureOut">
              <a:rPr lang="en-US" smtClean="0"/>
              <a:t>9/26/2021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FEEF6A-29E4-45A9-B0BA-B5150684AB12}" type="slidenum">
              <a:rPr lang="en-GB" smtClean="0"/>
              <a:t>‹#›</a:t>
            </a:fld>
            <a:endParaRPr lang="en-GB"/>
          </a:p>
        </p:txBody>
      </p:sp>
    </p:spTree>
    <p:extLst>
      <p:ext uri="{BB962C8B-B14F-4D97-AF65-F5344CB8AC3E}">
        <p14:creationId xmlns:p14="http://schemas.microsoft.com/office/powerpoint/2010/main" val="2575513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F6514-E42F-42F0-B522-06B6CA79CEE7}" type="datetimeFigureOut">
              <a:rPr lang="en-US" smtClean="0"/>
              <a:t>9/26/2021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FEEF6A-29E4-45A9-B0BA-B5150684AB12}" type="slidenum">
              <a:rPr lang="en-GB" smtClean="0"/>
              <a:t>‹#›</a:t>
            </a:fld>
            <a:endParaRPr lang="en-GB"/>
          </a:p>
        </p:txBody>
      </p:sp>
    </p:spTree>
    <p:extLst>
      <p:ext uri="{BB962C8B-B14F-4D97-AF65-F5344CB8AC3E}">
        <p14:creationId xmlns:p14="http://schemas.microsoft.com/office/powerpoint/2010/main" val="2952222872"/>
      </p:ext>
    </p:extLst>
  </p:cSld>
  <p:clrMapOvr>
    <a:masterClrMapping/>
  </p:clrMapOvr>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6EF6514-E42F-42F0-B522-06B6CA79CEE7}" type="datetimeFigureOut">
              <a:rPr lang="en-US" smtClean="0"/>
              <a:t>9/26/2021</a:t>
            </a:fld>
            <a:endParaRPr lang="en-GB"/>
          </a:p>
        </p:txBody>
      </p:sp>
      <p:sp>
        <p:nvSpPr>
          <p:cNvPr id="9" name="Footer Placeholder 8"/>
          <p:cNvSpPr>
            <a:spLocks noGrp="1"/>
          </p:cNvSpPr>
          <p:nvPr>
            <p:ph type="ftr" sz="quarter" idx="11"/>
          </p:nvPr>
        </p:nvSpPr>
        <p:spPr/>
        <p:txBody>
          <a:bodyPr/>
          <a:lstStyle>
            <a:lvl1pPr algn="r">
              <a:defRPr/>
            </a:lvl1pPr>
          </a:lstStyle>
          <a:p>
            <a:endParaRPr lang="en-GB"/>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54FEEF6A-29E4-45A9-B0BA-B5150684AB12}" type="slidenum">
              <a:rPr lang="en-GB" smtClean="0"/>
              <a:t>‹#›</a:t>
            </a:fld>
            <a:endParaRPr lang="en-GB"/>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15515005"/>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6EF6514-E42F-42F0-B522-06B6CA79CEE7}" type="datetimeFigureOut">
              <a:rPr lang="en-US" smtClean="0"/>
              <a:t>9/26/2021</a:t>
            </a:fld>
            <a:endParaRPr lang="en-GB"/>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GB"/>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54FEEF6A-29E4-45A9-B0BA-B5150684AB12}" type="slidenum">
              <a:rPr lang="en-GB" smtClean="0"/>
              <a:t>‹#›</a:t>
            </a:fld>
            <a:endParaRPr lang="en-GB"/>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7464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A6EF6514-E42F-42F0-B522-06B6CA79CEE7}" type="datetimeFigureOut">
              <a:rPr lang="en-US" smtClean="0"/>
              <a:t>9/26/2021</a:t>
            </a:fld>
            <a:endParaRPr lang="en-GB"/>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54FEEF6A-29E4-45A9-B0BA-B5150684AB12}" type="slidenum">
              <a:rPr lang="en-GB" smtClean="0"/>
              <a:t>‹#›</a:t>
            </a:fld>
            <a:endParaRPr lang="en-GB"/>
          </a:p>
        </p:txBody>
      </p:sp>
    </p:spTree>
    <p:extLst>
      <p:ext uri="{BB962C8B-B14F-4D97-AF65-F5344CB8AC3E}">
        <p14:creationId xmlns:p14="http://schemas.microsoft.com/office/powerpoint/2010/main" val="413816296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9289" y="1412776"/>
            <a:ext cx="6803432" cy="3960440"/>
          </a:xfrm>
          <a:solidFill>
            <a:schemeClr val="bg2"/>
          </a:solidFill>
        </p:spPr>
        <p:txBody>
          <a:bodyPr>
            <a:noAutofit/>
          </a:bodyPr>
          <a:lstStyle/>
          <a:p>
            <a:pPr rtl="1"/>
            <a:r>
              <a:rPr lang="ar-SA" sz="4000" b="1" spc="0" dirty="0">
                <a:latin typeface="Times New Roman" pitchFamily="18" charset="0"/>
                <a:cs typeface="Times New Roman" pitchFamily="18" charset="0"/>
              </a:rPr>
              <a:t/>
            </a:r>
            <a:br>
              <a:rPr lang="ar-SA" sz="4000" b="1" spc="0" dirty="0">
                <a:latin typeface="Times New Roman" pitchFamily="18" charset="0"/>
                <a:cs typeface="Times New Roman" pitchFamily="18" charset="0"/>
              </a:rPr>
            </a:br>
            <a:r>
              <a:rPr lang="ar-SA" sz="4000" b="1" spc="0" dirty="0" smtClean="0">
                <a:latin typeface="Times New Roman" pitchFamily="18" charset="0"/>
                <a:cs typeface="Times New Roman" pitchFamily="18" charset="0"/>
              </a:rPr>
              <a:t/>
            </a:r>
            <a:br>
              <a:rPr lang="ar-SA" sz="4000" b="1" spc="0" dirty="0" smtClean="0">
                <a:latin typeface="Times New Roman" pitchFamily="18" charset="0"/>
                <a:cs typeface="Times New Roman" pitchFamily="18" charset="0"/>
              </a:rPr>
            </a:br>
            <a:r>
              <a:rPr lang="ar-IQ" sz="4000" b="1" spc="0" dirty="0">
                <a:latin typeface="Times New Roman" pitchFamily="18" charset="0"/>
                <a:cs typeface="Times New Roman" pitchFamily="18" charset="0"/>
              </a:rPr>
              <a:t>وقفات لسانيَّة مع اللغة </a:t>
            </a:r>
            <a:r>
              <a:rPr lang="ar-IQ" sz="4000" b="1" spc="0" dirty="0" smtClean="0">
                <a:latin typeface="Times New Roman" pitchFamily="18" charset="0"/>
                <a:cs typeface="Times New Roman" pitchFamily="18" charset="0"/>
              </a:rPr>
              <a:t>القانونيَّة</a:t>
            </a:r>
            <a:br>
              <a:rPr lang="ar-IQ" sz="4000" b="1" spc="0" dirty="0" smtClean="0">
                <a:latin typeface="Times New Roman" pitchFamily="18" charset="0"/>
                <a:cs typeface="Times New Roman" pitchFamily="18" charset="0"/>
              </a:rPr>
            </a:br>
            <a:r>
              <a:rPr lang="en-US" sz="3600" b="1" spc="0" dirty="0">
                <a:latin typeface="Times New Roman" pitchFamily="18" charset="0"/>
                <a:cs typeface="Times New Roman" pitchFamily="18" charset="0"/>
              </a:rPr>
              <a:t/>
            </a:r>
            <a:br>
              <a:rPr lang="en-US" sz="3600" b="1" spc="0" dirty="0">
                <a:latin typeface="Times New Roman" pitchFamily="18" charset="0"/>
                <a:cs typeface="Times New Roman" pitchFamily="18" charset="0"/>
              </a:rPr>
            </a:br>
            <a:r>
              <a:rPr lang="ar-IQ" sz="4000" b="1" spc="0" dirty="0">
                <a:latin typeface="Times New Roman" pitchFamily="18" charset="0"/>
                <a:cs typeface="Times New Roman" pitchFamily="18" charset="0"/>
              </a:rPr>
              <a:t>أ.م.د. أنور شناوي ذياب</a:t>
            </a:r>
            <a:r>
              <a:rPr lang="en-US" sz="4000" b="1" spc="0" dirty="0">
                <a:latin typeface="Times New Roman" pitchFamily="18" charset="0"/>
                <a:cs typeface="Times New Roman" pitchFamily="18" charset="0"/>
              </a:rPr>
              <a:t/>
            </a:r>
            <a:br>
              <a:rPr lang="en-US" sz="4000" b="1" spc="0" dirty="0">
                <a:latin typeface="Times New Roman" pitchFamily="18" charset="0"/>
                <a:cs typeface="Times New Roman" pitchFamily="18" charset="0"/>
              </a:rPr>
            </a:br>
            <a:r>
              <a:rPr lang="ar-IQ" sz="4000" b="1" spc="0" dirty="0">
                <a:latin typeface="Times New Roman" pitchFamily="18" charset="0"/>
                <a:cs typeface="Times New Roman" pitchFamily="18" charset="0"/>
              </a:rPr>
              <a:t>استاذ </a:t>
            </a:r>
            <a:r>
              <a:rPr lang="ar-IQ" sz="4000" b="1" spc="0" dirty="0" smtClean="0">
                <a:latin typeface="Times New Roman" pitchFamily="18" charset="0"/>
                <a:cs typeface="Times New Roman" pitchFamily="18" charset="0"/>
              </a:rPr>
              <a:t>اللسانيات</a:t>
            </a:r>
            <a:br>
              <a:rPr lang="ar-IQ" sz="4000" b="1" spc="0" dirty="0" smtClean="0">
                <a:latin typeface="Times New Roman" pitchFamily="18" charset="0"/>
                <a:cs typeface="Times New Roman" pitchFamily="18" charset="0"/>
              </a:rPr>
            </a:br>
            <a:r>
              <a:rPr lang="ar-IQ" sz="4000" b="1" spc="0" dirty="0" smtClean="0">
                <a:latin typeface="Times New Roman" pitchFamily="18" charset="0"/>
                <a:cs typeface="Times New Roman" pitchFamily="18" charset="0"/>
              </a:rPr>
              <a:t> في </a:t>
            </a:r>
            <a:r>
              <a:rPr lang="en-US" sz="4000" b="1" spc="0" dirty="0" smtClean="0">
                <a:latin typeface="Times New Roman" pitchFamily="18" charset="0"/>
                <a:cs typeface="Times New Roman" pitchFamily="18" charset="0"/>
              </a:rPr>
              <a:t/>
            </a:r>
            <a:br>
              <a:rPr lang="en-US" sz="4000" b="1" spc="0" dirty="0" smtClean="0">
                <a:latin typeface="Times New Roman" pitchFamily="18" charset="0"/>
                <a:cs typeface="Times New Roman" pitchFamily="18" charset="0"/>
              </a:rPr>
            </a:br>
            <a:r>
              <a:rPr lang="ar-IQ" sz="4000" b="1" spc="0" dirty="0" smtClean="0">
                <a:latin typeface="Times New Roman" pitchFamily="18" charset="0"/>
                <a:cs typeface="Times New Roman" pitchFamily="18" charset="0"/>
              </a:rPr>
              <a:t> </a:t>
            </a:r>
            <a:r>
              <a:rPr lang="ar-IQ" sz="4000" b="1" spc="0" dirty="0">
                <a:latin typeface="Times New Roman" pitchFamily="18" charset="0"/>
                <a:cs typeface="Times New Roman" pitchFamily="18" charset="0"/>
              </a:rPr>
              <a:t>كلية الحقوق/ جامعة النهرين</a:t>
            </a:r>
            <a:r>
              <a:rPr lang="en-US" sz="4000" b="1" spc="0" dirty="0">
                <a:latin typeface="Times New Roman" pitchFamily="18" charset="0"/>
                <a:cs typeface="Times New Roman" pitchFamily="18" charset="0"/>
              </a:rPr>
              <a:t/>
            </a:r>
            <a:br>
              <a:rPr lang="en-US" sz="4000" b="1" spc="0" dirty="0">
                <a:latin typeface="Times New Roman" pitchFamily="18" charset="0"/>
                <a:cs typeface="Times New Roman" pitchFamily="18" charset="0"/>
              </a:rPr>
            </a:br>
            <a:r>
              <a:rPr lang="en-GB" sz="4000" b="1" spc="0" dirty="0">
                <a:latin typeface="Times New Roman" pitchFamily="18" charset="0"/>
                <a:cs typeface="Times New Roman" pitchFamily="18" charset="0"/>
              </a:rPr>
              <a:t/>
            </a:r>
            <a:br>
              <a:rPr lang="en-GB" sz="4000" b="1" spc="0" dirty="0">
                <a:latin typeface="Times New Roman" pitchFamily="18" charset="0"/>
                <a:cs typeface="Times New Roman" pitchFamily="18" charset="0"/>
              </a:rPr>
            </a:br>
            <a:endParaRPr lang="en-GB" sz="4000" b="1" spc="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916832"/>
            <a:ext cx="7680960" cy="3024336"/>
          </a:xfrm>
        </p:spPr>
        <p:txBody>
          <a:bodyPr>
            <a:noAutofit/>
          </a:bodyPr>
          <a:lstStyle/>
          <a:p>
            <a:pPr marL="457200" lvl="0" indent="-457200" algn="just" rtl="1">
              <a:buFont typeface="+mj-lt"/>
              <a:buAutoNum type="arabicParenR"/>
            </a:pPr>
            <a:r>
              <a:rPr lang="ar-IQ" sz="2000" dirty="0">
                <a:latin typeface="Times New Roman" pitchFamily="18" charset="0"/>
                <a:cs typeface="Times New Roman" pitchFamily="18" charset="0"/>
              </a:rPr>
              <a:t>إضافة ساعات اضافية للدراسات الاولية للغة العربية وعدم الاقتصار على ساعة واحدة ولمرحلة واحدة فقط طوال السنوات الاربع</a:t>
            </a:r>
            <a:r>
              <a:rPr lang="ar-IQ" sz="2000" dirty="0" smtClean="0">
                <a:latin typeface="Times New Roman" pitchFamily="18" charset="0"/>
                <a:cs typeface="Times New Roman" pitchFamily="18" charset="0"/>
              </a:rPr>
              <a:t>.</a:t>
            </a:r>
          </a:p>
          <a:p>
            <a:pPr marL="457200" lvl="0" indent="-457200" algn="just" rtl="1">
              <a:buFont typeface="+mj-lt"/>
              <a:buAutoNum type="arabicParenR"/>
            </a:pPr>
            <a:endParaRPr lang="en-US" sz="2000" dirty="0">
              <a:latin typeface="Times New Roman" pitchFamily="18" charset="0"/>
              <a:cs typeface="Times New Roman" pitchFamily="18" charset="0"/>
            </a:endParaRPr>
          </a:p>
          <a:p>
            <a:pPr marL="457200" lvl="0" indent="-457200" algn="just" rtl="1">
              <a:buFont typeface="+mj-lt"/>
              <a:buAutoNum type="arabicParenR"/>
            </a:pPr>
            <a:r>
              <a:rPr lang="ar-IQ" sz="2000" dirty="0">
                <a:latin typeface="Times New Roman" pitchFamily="18" charset="0"/>
                <a:cs typeface="Times New Roman" pitchFamily="18" charset="0"/>
              </a:rPr>
              <a:t>ادخال مادة (اللسانيات القانونية ) من ضمن مفردات الدراسات العليا لكليات القانون, ولو في فصل واحد في الاقل, ويدرّسها استاذ لغوي متخصّص, له إسهامات في هذا المجال.</a:t>
            </a:r>
            <a:endParaRPr lang="en-US" sz="2000" dirty="0">
              <a:latin typeface="Times New Roman" pitchFamily="18" charset="0"/>
              <a:cs typeface="Times New Roman" pitchFamily="18" charset="0"/>
            </a:endParaRPr>
          </a:p>
          <a:p>
            <a:pPr marL="457200" lvl="0" indent="-457200" algn="just" rtl="1">
              <a:buFont typeface="+mj-lt"/>
              <a:buAutoNum type="arabicParenR"/>
            </a:pPr>
            <a:endParaRPr lang="en-US" sz="2000" dirty="0">
              <a:latin typeface="Times New Roman" pitchFamily="18" charset="0"/>
              <a:cs typeface="Times New Roman" pitchFamily="18" charset="0"/>
            </a:endParaRPr>
          </a:p>
        </p:txBody>
      </p:sp>
      <p:sp>
        <p:nvSpPr>
          <p:cNvPr id="4" name="Title 1">
            <a:extLst>
              <a:ext uri="{FF2B5EF4-FFF2-40B4-BE49-F238E27FC236}">
                <a16:creationId xmlns="" xmlns:a16="http://schemas.microsoft.com/office/drawing/2014/main" id="{825EEEE0-BB86-46AF-9BEA-7EF2B3B00C89}"/>
              </a:ext>
            </a:extLst>
          </p:cNvPr>
          <p:cNvSpPr>
            <a:spLocks noGrp="1"/>
          </p:cNvSpPr>
          <p:nvPr>
            <p:ph type="title"/>
          </p:nvPr>
        </p:nvSpPr>
        <p:spPr>
          <a:xfrm>
            <a:off x="755576" y="548680"/>
            <a:ext cx="7680960" cy="842190"/>
          </a:xfrm>
          <a:solidFill>
            <a:schemeClr val="accent1">
              <a:lumMod val="40000"/>
              <a:lumOff val="60000"/>
            </a:schemeClr>
          </a:solidFill>
        </p:spPr>
        <p:txBody>
          <a:bodyPr vert="horz" lIns="91440" tIns="45720" rIns="91440" bIns="45720" rtlCol="0" anchor="ctr">
            <a:noAutofit/>
          </a:bodyPr>
          <a:lstStyle/>
          <a:p>
            <a:pPr algn="r" rtl="1"/>
            <a:r>
              <a:rPr lang="ar-IQ" sz="2800" b="1" u="sng" dirty="0" smtClean="0">
                <a:latin typeface="Times New Roman" pitchFamily="18" charset="0"/>
                <a:cs typeface="Times New Roman" pitchFamily="18" charset="0"/>
              </a:rPr>
              <a:t>المقترحات</a:t>
            </a:r>
            <a:r>
              <a:rPr lang="ar-IQ" sz="2800" b="1" dirty="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158350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5EEEE0-BB86-46AF-9BEA-7EF2B3B00C89}"/>
              </a:ext>
            </a:extLst>
          </p:cNvPr>
          <p:cNvSpPr>
            <a:spLocks noGrp="1"/>
          </p:cNvSpPr>
          <p:nvPr>
            <p:ph type="title"/>
          </p:nvPr>
        </p:nvSpPr>
        <p:spPr>
          <a:xfrm>
            <a:off x="731520" y="642594"/>
            <a:ext cx="7680960" cy="842190"/>
          </a:xfrm>
          <a:solidFill>
            <a:schemeClr val="accent1">
              <a:lumMod val="40000"/>
              <a:lumOff val="60000"/>
            </a:schemeClr>
          </a:solidFill>
        </p:spPr>
        <p:txBody>
          <a:bodyPr vert="horz" lIns="91440" tIns="45720" rIns="91440" bIns="45720" rtlCol="0" anchor="ctr">
            <a:normAutofit fontScale="90000"/>
          </a:bodyPr>
          <a:lstStyle/>
          <a:p>
            <a:pPr algn="r"/>
            <a:r>
              <a:rPr lang="ar-IQ" b="1" dirty="0" smtClean="0">
                <a:latin typeface="Times New Roman" panose="02020603050405020304" pitchFamily="18" charset="0"/>
                <a:cs typeface="Times New Roman" panose="02020603050405020304" pitchFamily="18" charset="0"/>
              </a:rPr>
              <a:t>محاضرة رقم 1</a:t>
            </a:r>
            <a:br>
              <a:rPr lang="ar-IQ" b="1" dirty="0" smtClean="0">
                <a:latin typeface="Times New Roman" panose="02020603050405020304" pitchFamily="18" charset="0"/>
                <a:cs typeface="Times New Roman" panose="02020603050405020304" pitchFamily="18" charset="0"/>
              </a:rPr>
            </a:br>
            <a:r>
              <a:rPr lang="ar-IQ" b="1" dirty="0" smtClean="0">
                <a:latin typeface="Times New Roman" panose="02020603050405020304" pitchFamily="18" charset="0"/>
                <a:cs typeface="Times New Roman" panose="02020603050405020304" pitchFamily="18" charset="0"/>
              </a:rPr>
              <a:t>ال</a:t>
            </a:r>
            <a:r>
              <a:rPr lang="ar-IQ" b="1" dirty="0" smtClean="0">
                <a:latin typeface="Times New Roman" panose="02020603050405020304" pitchFamily="18" charset="0"/>
                <a:cs typeface="Times New Roman" panose="02020603050405020304" pitchFamily="18" charset="0"/>
              </a:rPr>
              <a:t>مقدمة</a:t>
            </a:r>
            <a:r>
              <a:rPr lang="ar-IQ" b="1" dirty="0" smtClean="0">
                <a:latin typeface="Times New Roman" panose="02020603050405020304" pitchFamily="18" charset="0"/>
                <a:cs typeface="Times New Roman" panose="02020603050405020304" pitchFamily="18" charset="0"/>
              </a:rPr>
              <a:t>:</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24A2968D-FAB4-40E6-B6C8-A5947FF30071}"/>
              </a:ext>
            </a:extLst>
          </p:cNvPr>
          <p:cNvSpPr>
            <a:spLocks noGrp="1"/>
          </p:cNvSpPr>
          <p:nvPr>
            <p:ph idx="1"/>
          </p:nvPr>
        </p:nvSpPr>
        <p:spPr>
          <a:xfrm>
            <a:off x="731520" y="1628800"/>
            <a:ext cx="7680960" cy="1800200"/>
          </a:xfrm>
        </p:spPr>
        <p:txBody>
          <a:bodyPr>
            <a:noAutofit/>
          </a:bodyPr>
          <a:lstStyle/>
          <a:p>
            <a:pPr algn="just" rtl="1">
              <a:buFont typeface="Wingdings" pitchFamily="2" charset="2"/>
              <a:buChar char="q"/>
            </a:pPr>
            <a:r>
              <a:rPr lang="ar-IQ" sz="2000" dirty="0" smtClean="0">
                <a:latin typeface="Times New Roman" pitchFamily="18" charset="0"/>
                <a:cs typeface="Times New Roman" pitchFamily="18" charset="0"/>
              </a:rPr>
              <a:t>تهدف </a:t>
            </a:r>
            <a:r>
              <a:rPr lang="ar-IQ" sz="2000" smtClean="0">
                <a:latin typeface="Times New Roman" pitchFamily="18" charset="0"/>
                <a:cs typeface="Times New Roman" pitchFamily="18" charset="0"/>
              </a:rPr>
              <a:t>هذه المحاضرة الى </a:t>
            </a:r>
            <a:r>
              <a:rPr lang="ar-IQ" sz="2000" dirty="0">
                <a:latin typeface="Times New Roman" pitchFamily="18" charset="0"/>
                <a:cs typeface="Times New Roman" pitchFamily="18" charset="0"/>
              </a:rPr>
              <a:t>الكشف عن </a:t>
            </a:r>
            <a:r>
              <a:rPr lang="ar-IQ" sz="2000" dirty="0" err="1">
                <a:latin typeface="Times New Roman" pitchFamily="18" charset="0"/>
                <a:cs typeface="Times New Roman" pitchFamily="18" charset="0"/>
              </a:rPr>
              <a:t>التواشج</a:t>
            </a:r>
            <a:r>
              <a:rPr lang="ar-IQ" sz="2000" dirty="0">
                <a:latin typeface="Times New Roman" pitchFamily="18" charset="0"/>
                <a:cs typeface="Times New Roman" pitchFamily="18" charset="0"/>
              </a:rPr>
              <a:t> والترابط بين اللغة والقانون, وهو من ضمن سلسلة بحوث ودراسات تلقي الضوء عن الترابط بين العلوم وتضافرها فيما بينها, فكما يوجد علاقة بين اللغة وعلم الاجتماع وهو ما يسمى باللسانيات الاجتماعية او علاقة بين اللغة والاقتصاد والتاريخ والطب وغيرها من العلوم, توجد علاقة وثيقة بين اللغة والقانون، بل تكاد هذه العلاقة لا تنفك لأن القانون نفسه لا يعد له قيمة اعتبارية وواقعية إذا لم يكن مكتوبا ومدونا بلغة من اللغات.</a:t>
            </a:r>
            <a:endParaRPr lang="en-US" sz="2000" dirty="0">
              <a:latin typeface="Times New Roman" pitchFamily="18" charset="0"/>
              <a:cs typeface="Times New Roman" pitchFamily="18" charset="0"/>
            </a:endParaRPr>
          </a:p>
          <a:p>
            <a:pPr algn="just"/>
            <a:endParaRPr lang="en-GB" sz="2000" dirty="0">
              <a:latin typeface="Times New Roman" pitchFamily="18" charset="0"/>
              <a:cs typeface="Times New Roman" pitchFamily="18" charset="0"/>
            </a:endParaRPr>
          </a:p>
        </p:txBody>
      </p:sp>
      <p:sp>
        <p:nvSpPr>
          <p:cNvPr id="7" name="Content Placeholder 2"/>
          <p:cNvSpPr txBox="1">
            <a:spLocks/>
          </p:cNvSpPr>
          <p:nvPr/>
        </p:nvSpPr>
        <p:spPr>
          <a:xfrm>
            <a:off x="731520" y="4047336"/>
            <a:ext cx="7680960" cy="1685920"/>
          </a:xfrm>
          <a:prstGeom prst="rect">
            <a:avLst/>
          </a:prstGeom>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just" rtl="1">
              <a:buFont typeface="Wingdings" pitchFamily="2" charset="2"/>
              <a:buChar char="q"/>
            </a:pPr>
            <a:r>
              <a:rPr lang="ar-IQ" sz="2000" dirty="0" smtClean="0">
                <a:latin typeface="Times New Roman" pitchFamily="18" charset="0"/>
                <a:cs typeface="Times New Roman" pitchFamily="18" charset="0"/>
              </a:rPr>
              <a:t>إذ بدأ العلماء في بيان هذه العلاقة في العقود الاخيرة فرأوا ثمة وظيفة مهمة للغة في مساعدة القانون وقد وظفوا اللغة في تحقيق الغاية، وهي تنظيم العلاقات بين افراد المجتمع وتحقيق العدالة، وعلى سبيل المثال لا الحصر ظهور علم (اللغة الجنائي) إذ يرمي هذا العلم الى مساعدة  علم الادلة الجنائي في الكشف على الجناة الحقيقيين وتحقيق العدالة.</a:t>
            </a:r>
            <a:endParaRPr lang="en-US" sz="2000" dirty="0" smtClean="0">
              <a:latin typeface="Times New Roman" pitchFamily="18" charset="0"/>
              <a:cs typeface="Times New Roman" pitchFamily="18" charset="0"/>
            </a:endParaRPr>
          </a:p>
          <a:p>
            <a:pPr algn="just" rtl="1"/>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2277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825EEEE0-BB86-46AF-9BEA-7EF2B3B00C89}"/>
              </a:ext>
            </a:extLst>
          </p:cNvPr>
          <p:cNvSpPr>
            <a:spLocks noGrp="1"/>
          </p:cNvSpPr>
          <p:nvPr>
            <p:ph type="title"/>
          </p:nvPr>
        </p:nvSpPr>
        <p:spPr>
          <a:xfrm>
            <a:off x="731520" y="642594"/>
            <a:ext cx="7680960" cy="842190"/>
          </a:xfrm>
          <a:solidFill>
            <a:schemeClr val="accent1">
              <a:lumMod val="40000"/>
              <a:lumOff val="60000"/>
            </a:schemeClr>
          </a:solidFill>
        </p:spPr>
        <p:txBody>
          <a:bodyPr vert="horz" lIns="91440" tIns="45720" rIns="91440" bIns="45720" rtlCol="0" anchor="ctr">
            <a:normAutofit/>
          </a:bodyPr>
          <a:lstStyle/>
          <a:p>
            <a:pPr algn="r" rtl="1"/>
            <a:r>
              <a:rPr lang="ar-IQ" sz="2000" b="1" dirty="0">
                <a:latin typeface="Times New Roman" pitchFamily="18" charset="0"/>
                <a:cs typeface="Times New Roman" pitchFamily="18" charset="0"/>
              </a:rPr>
              <a:t>اللسانيات الجنائية أو علم اللغة الجنائي </a:t>
            </a:r>
            <a:r>
              <a:rPr lang="en-US" sz="2000" b="1" dirty="0">
                <a:latin typeface="Times New Roman" pitchFamily="18" charset="0"/>
                <a:cs typeface="Times New Roman" pitchFamily="18" charset="0"/>
              </a:rPr>
              <a:t>(Forensic Linguistics</a:t>
            </a:r>
            <a:r>
              <a:rPr lang="en-US" sz="2000" b="1" dirty="0" smtClean="0">
                <a:latin typeface="Times New Roman" pitchFamily="18" charset="0"/>
                <a:cs typeface="Times New Roman" pitchFamily="18" charset="0"/>
              </a:rPr>
              <a:t>)</a:t>
            </a:r>
            <a:r>
              <a:rPr lang="ar-IQ" sz="2000" b="1" dirty="0" smtClean="0">
                <a:latin typeface="Times New Roman" pitchFamily="18" charset="0"/>
                <a:cs typeface="Times New Roman" pitchFamily="18" charset="0"/>
              </a:rPr>
              <a:t>:</a:t>
            </a:r>
            <a:endParaRPr lang="en-GB" sz="20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731520" y="1772816"/>
            <a:ext cx="7680960" cy="1973952"/>
          </a:xfrm>
        </p:spPr>
        <p:txBody>
          <a:bodyPr>
            <a:normAutofit/>
          </a:bodyPr>
          <a:lstStyle/>
          <a:p>
            <a:pPr marL="0" indent="0" algn="just" rtl="1">
              <a:buNone/>
            </a:pPr>
            <a:r>
              <a:rPr lang="ar-IQ" sz="2000" dirty="0">
                <a:latin typeface="Times New Roman" pitchFamily="18" charset="0"/>
                <a:cs typeface="Times New Roman" pitchFamily="18" charset="0"/>
              </a:rPr>
              <a:t>يقوم هذا العلم على تحليل دقيق ومنهجي للخصائص الصوتية والبصرية والاجتماعية التي تتميز بها لغة شخصٍ معينٍ يكون مرتبطا بإحدى القضايا القضائية. ويعمل على استخراج نتائج هذا التحليل مجموعة من المتخصصين في حقول لسانية شتى.</a:t>
            </a:r>
            <a:endParaRPr lang="en-US" sz="2000" dirty="0">
              <a:latin typeface="Times New Roman" pitchFamily="18" charset="0"/>
              <a:cs typeface="Times New Roman" pitchFamily="18" charset="0"/>
            </a:endParaRPr>
          </a:p>
          <a:p>
            <a:pPr marL="0" indent="0" algn="just" rtl="1">
              <a:buNone/>
            </a:pPr>
            <a:r>
              <a:rPr lang="ar-IQ" sz="2000" dirty="0">
                <a:latin typeface="Times New Roman" pitchFamily="18" charset="0"/>
                <a:cs typeface="Times New Roman" pitchFamily="18" charset="0"/>
              </a:rPr>
              <a:t>ويساعد هذا التحليل في تضييق دائرة المشتبه </a:t>
            </a:r>
            <a:r>
              <a:rPr lang="ar-IQ" sz="2000" dirty="0" smtClean="0">
                <a:latin typeface="Times New Roman" pitchFamily="18" charset="0"/>
                <a:cs typeface="Times New Roman" pitchFamily="18" charset="0"/>
              </a:rPr>
              <a:t>بهم، </a:t>
            </a:r>
            <a:r>
              <a:rPr lang="ar-IQ" sz="2000" dirty="0">
                <a:latin typeface="Times New Roman" pitchFamily="18" charset="0"/>
                <a:cs typeface="Times New Roman" pitchFamily="18" charset="0"/>
              </a:rPr>
              <a:t>واهم تطبيقاته (تقييم الاستجوابات والتصريحات القضائية) لدى الشرطة وفي المحاكم.</a:t>
            </a:r>
            <a:endParaRPr lang="en-US" sz="2000" dirty="0">
              <a:latin typeface="Times New Roman" pitchFamily="18" charset="0"/>
              <a:cs typeface="Times New Roman" pitchFamily="18" charset="0"/>
            </a:endParaRPr>
          </a:p>
          <a:p>
            <a:pPr algn="just" rtl="1"/>
            <a:endParaRPr lang="en-US" sz="2000" dirty="0">
              <a:latin typeface="Times New Roman" pitchFamily="18" charset="0"/>
              <a:cs typeface="Times New Roman" pitchFamily="18" charset="0"/>
            </a:endParaRPr>
          </a:p>
        </p:txBody>
      </p:sp>
      <p:sp>
        <p:nvSpPr>
          <p:cNvPr id="6" name="Rectangle 5"/>
          <p:cNvSpPr/>
          <p:nvPr/>
        </p:nvSpPr>
        <p:spPr>
          <a:xfrm>
            <a:off x="755576" y="3796005"/>
            <a:ext cx="7560840" cy="2554545"/>
          </a:xfrm>
          <a:prstGeom prst="rect">
            <a:avLst/>
          </a:prstGeom>
        </p:spPr>
        <p:txBody>
          <a:bodyPr wrap="square">
            <a:spAutoFit/>
          </a:bodyPr>
          <a:lstStyle/>
          <a:p>
            <a:pPr algn="just" rtl="1"/>
            <a:r>
              <a:rPr lang="ar-IQ" sz="2000" b="1" dirty="0">
                <a:latin typeface="Times New Roman" pitchFamily="18" charset="0"/>
                <a:cs typeface="Times New Roman" pitchFamily="18" charset="0"/>
              </a:rPr>
              <a:t>ومن امثلة </a:t>
            </a:r>
            <a:r>
              <a:rPr lang="ar-IQ" sz="2000" b="1" dirty="0" smtClean="0">
                <a:latin typeface="Times New Roman" pitchFamily="18" charset="0"/>
                <a:cs typeface="Times New Roman" pitchFamily="18" charset="0"/>
              </a:rPr>
              <a:t>ذلك:</a:t>
            </a:r>
            <a:endParaRPr lang="en-US" sz="2000" b="1" dirty="0">
              <a:latin typeface="Times New Roman" pitchFamily="18" charset="0"/>
              <a:cs typeface="Times New Roman" pitchFamily="18" charset="0"/>
            </a:endParaRPr>
          </a:p>
          <a:p>
            <a:pPr algn="just" rtl="1"/>
            <a:r>
              <a:rPr lang="ar-IQ" sz="2000" dirty="0">
                <a:latin typeface="Times New Roman" pitchFamily="18" charset="0"/>
                <a:cs typeface="Times New Roman" pitchFamily="18" charset="0"/>
              </a:rPr>
              <a:t>البصمة اللغوية ان لكل فرد لديه صفات خاصة صوتية تميزه عن الآخر، وهو </a:t>
            </a:r>
            <a:r>
              <a:rPr lang="ar-IQ" sz="2000" dirty="0" err="1">
                <a:latin typeface="Times New Roman" pitchFamily="18" charset="0"/>
                <a:cs typeface="Times New Roman" pitchFamily="18" charset="0"/>
              </a:rPr>
              <a:t>مايسميه</a:t>
            </a:r>
            <a:r>
              <a:rPr lang="ar-IQ" sz="2000" dirty="0">
                <a:latin typeface="Times New Roman" pitchFamily="18" charset="0"/>
                <a:cs typeface="Times New Roman" pitchFamily="18" charset="0"/>
              </a:rPr>
              <a:t> اللغويون ب(</a:t>
            </a:r>
            <a:r>
              <a:rPr lang="ar-IQ" sz="2000" b="1" dirty="0" err="1">
                <a:latin typeface="Times New Roman" pitchFamily="18" charset="0"/>
                <a:cs typeface="Times New Roman" pitchFamily="18" charset="0"/>
              </a:rPr>
              <a:t>اللغديَّة</a:t>
            </a:r>
            <a:r>
              <a:rPr lang="ar-IQ" sz="2000" dirty="0">
                <a:latin typeface="Times New Roman" pitchFamily="18" charset="0"/>
                <a:cs typeface="Times New Roman" pitchFamily="18" charset="0"/>
              </a:rPr>
              <a:t>) وهو مصطلح يشير الى اللغة الفردية نحو: المفردات التي يتقنها, سلوكه اللفظي، طريقته في التعبير، ويقابل هذا المصطلح (</a:t>
            </a:r>
            <a:r>
              <a:rPr lang="ar-IQ" sz="2000" b="1" dirty="0">
                <a:latin typeface="Times New Roman" pitchFamily="18" charset="0"/>
                <a:cs typeface="Times New Roman" pitchFamily="18" charset="0"/>
              </a:rPr>
              <a:t>لهجة اجتماعية</a:t>
            </a:r>
            <a:r>
              <a:rPr lang="ar-IQ" sz="2000" dirty="0">
                <a:latin typeface="Times New Roman" pitchFamily="18" charset="0"/>
                <a:cs typeface="Times New Roman" pitchFamily="18" charset="0"/>
              </a:rPr>
              <a:t>)، ويستعمل للكشف عن الخصائص المميزة للهجةٍ ما او لغةٍ ما تربطهم بيئة اجتماعية معينة، نحو: (لغة الشارع السرية لتداول المخدرات أو لغة البغاء، وغيرهما).وهذان المصطلحان يعدان المادة الخام التي يعتمد عليها بوصفها دليلا جنائيا لإثبات الشبهة على احد مرتكبي الجرائم ولاسيما الذين يتبعون رسائل التهديد لاقتناص ضحاياهم.</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63626788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404664"/>
            <a:ext cx="7680960" cy="1253872"/>
          </a:xfrm>
        </p:spPr>
        <p:txBody>
          <a:bodyPr>
            <a:normAutofit/>
          </a:bodyPr>
          <a:lstStyle/>
          <a:p>
            <a:pPr algn="just" rtl="1">
              <a:buFont typeface="Wingdings" pitchFamily="2" charset="2"/>
              <a:buChar char="q"/>
            </a:pPr>
            <a:r>
              <a:rPr lang="ar-IQ" sz="2000" dirty="0">
                <a:latin typeface="Times New Roman" pitchFamily="18" charset="0"/>
                <a:cs typeface="Times New Roman" pitchFamily="18" charset="0"/>
              </a:rPr>
              <a:t>وفي ذاك يقول رائد اللسانيات الجنائية الالماني (ريموند </a:t>
            </a:r>
            <a:r>
              <a:rPr lang="ar-IQ" sz="2000" dirty="0" err="1">
                <a:latin typeface="Times New Roman" pitchFamily="18" charset="0"/>
                <a:cs typeface="Times New Roman" pitchFamily="18" charset="0"/>
              </a:rPr>
              <a:t>دروميل</a:t>
            </a:r>
            <a:r>
              <a:rPr lang="ar-IQ" sz="2000" dirty="0">
                <a:latin typeface="Times New Roman" pitchFamily="18" charset="0"/>
                <a:cs typeface="Times New Roman" pitchFamily="18" charset="0"/>
              </a:rPr>
              <a:t>): في كثيرٍ من الحالات تكفي عينة من الادلة اللغوية لفتح قضية جنائية ضد مشتبه به مثل لهجة شخصية أو استخدام المشتبه به لنوعٍ من الكلمات والعبارات او لتركيبٍ معينٍ يتكرر لديه بصورةٍ خاصة.</a:t>
            </a:r>
            <a:endParaRPr lang="en-US" sz="2000" dirty="0">
              <a:latin typeface="Times New Roman" pitchFamily="18" charset="0"/>
              <a:cs typeface="Times New Roman" pitchFamily="18" charset="0"/>
            </a:endParaRPr>
          </a:p>
          <a:p>
            <a:pPr algn="just" rtl="1">
              <a:buFont typeface="Wingdings" pitchFamily="2" charset="2"/>
              <a:buChar char="q"/>
            </a:pPr>
            <a:endParaRPr lang="en-US" sz="2000" dirty="0">
              <a:latin typeface="Times New Roman" pitchFamily="18" charset="0"/>
              <a:cs typeface="Times New Roman" pitchFamily="18" charset="0"/>
            </a:endParaRPr>
          </a:p>
        </p:txBody>
      </p:sp>
      <p:sp>
        <p:nvSpPr>
          <p:cNvPr id="5" name="Content Placeholder 2"/>
          <p:cNvSpPr txBox="1">
            <a:spLocks/>
          </p:cNvSpPr>
          <p:nvPr/>
        </p:nvSpPr>
        <p:spPr>
          <a:xfrm>
            <a:off x="883920" y="1772816"/>
            <a:ext cx="7680960" cy="2952328"/>
          </a:xfrm>
          <a:prstGeom prst="rect">
            <a:avLst/>
          </a:prstGeom>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just" rtl="1">
              <a:buFont typeface="Wingdings" pitchFamily="2" charset="2"/>
              <a:buChar char="q"/>
            </a:pPr>
            <a:r>
              <a:rPr lang="ar-IQ" sz="2000" dirty="0">
                <a:latin typeface="Times New Roman" pitchFamily="18" charset="0"/>
                <a:cs typeface="Times New Roman" pitchFamily="18" charset="0"/>
              </a:rPr>
              <a:t>ظهور المصطلح عام 1968 لدى استاذ اللسانيات (جان </a:t>
            </a:r>
            <a:r>
              <a:rPr lang="ar-IQ" sz="2000" dirty="0" err="1">
                <a:latin typeface="Times New Roman" pitchFamily="18" charset="0"/>
                <a:cs typeface="Times New Roman" pitchFamily="18" charset="0"/>
              </a:rPr>
              <a:t>سفارتفيك</a:t>
            </a:r>
            <a:r>
              <a:rPr lang="ar-IQ" sz="2000" dirty="0">
                <a:latin typeface="Times New Roman" pitchFamily="18" charset="0"/>
                <a:cs typeface="Times New Roman" pitchFamily="18" charset="0"/>
              </a:rPr>
              <a:t>) في إعادة تصريحات (جون </a:t>
            </a:r>
            <a:r>
              <a:rPr lang="ar-IQ" sz="2000" dirty="0" err="1">
                <a:latin typeface="Times New Roman" pitchFamily="18" charset="0"/>
                <a:cs typeface="Times New Roman" pitchFamily="18" charset="0"/>
              </a:rPr>
              <a:t>ايفانز</a:t>
            </a:r>
            <a:r>
              <a:rPr lang="ar-IQ" sz="2000" dirty="0">
                <a:latin typeface="Times New Roman" pitchFamily="18" charset="0"/>
                <a:cs typeface="Times New Roman" pitchFamily="18" charset="0"/>
              </a:rPr>
              <a:t>) المشتبه به بجريمة قتل زوجته وابنته التي حكمت عليه المحكمة بالموت شنقا وبعد التنفيذ بثلاث سنوات درس (جان) تصريحات المعدوم ولاحظ علامات اسلوبية مختلفة بين التصريح الاساسي الذي اعلن فيه إقدامه على القتل وتصريحاته الاخرى, ما جعلها متناقضة من حيث(العلاقات الاسنادية ,والجمل الموصولة, وغيرها)ولاحظ ان الجمل في الاعتراف الاساسي بالقتل يكثر فيها استعمال ادوات الربط وحروف العطف مع ابقاء المسند اليه مستترا ,وكأن </a:t>
            </a:r>
            <a:r>
              <a:rPr lang="ar-IQ" sz="2000" dirty="0" err="1">
                <a:latin typeface="Times New Roman" pitchFamily="18" charset="0"/>
                <a:cs typeface="Times New Roman" pitchFamily="18" charset="0"/>
              </a:rPr>
              <a:t>ايفانز</a:t>
            </a:r>
            <a:r>
              <a:rPr lang="ar-IQ" sz="2000" dirty="0">
                <a:latin typeface="Times New Roman" pitchFamily="18" charset="0"/>
                <a:cs typeface="Times New Roman" pitchFamily="18" charset="0"/>
              </a:rPr>
              <a:t> كان يحاول إخفاء الفاعل الحقيقي .وبعد استجواب جاره(جون كريستي) وهو القاتل الحقيقي اعترف بقتل ست نساء ومن ضمنها زوجته, وقد اعترف بقتل زوجة </a:t>
            </a:r>
            <a:r>
              <a:rPr lang="ar-IQ" sz="2000" dirty="0" err="1">
                <a:latin typeface="Times New Roman" pitchFamily="18" charset="0"/>
                <a:cs typeface="Times New Roman" pitchFamily="18" charset="0"/>
              </a:rPr>
              <a:t>ايفانز</a:t>
            </a:r>
            <a:r>
              <a:rPr lang="ar-IQ"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rtl="1">
              <a:buFont typeface="Wingdings" pitchFamily="2" charset="2"/>
              <a:buChar char="q"/>
            </a:pPr>
            <a:endParaRPr lang="en-US" sz="2000" dirty="0" smtClean="0">
              <a:latin typeface="Times New Roman" pitchFamily="18" charset="0"/>
              <a:cs typeface="Times New Roman" pitchFamily="18" charset="0"/>
            </a:endParaRPr>
          </a:p>
          <a:p>
            <a:pPr algn="just" rtl="1">
              <a:buFont typeface="Wingdings" pitchFamily="2" charset="2"/>
              <a:buChar char="q"/>
            </a:pPr>
            <a:endParaRPr lang="en-US" sz="2000" dirty="0">
              <a:latin typeface="Times New Roman" pitchFamily="18" charset="0"/>
              <a:cs typeface="Times New Roman" pitchFamily="18" charset="0"/>
            </a:endParaRPr>
          </a:p>
        </p:txBody>
      </p:sp>
      <p:sp>
        <p:nvSpPr>
          <p:cNvPr id="6" name="Content Placeholder 2"/>
          <p:cNvSpPr txBox="1">
            <a:spLocks/>
          </p:cNvSpPr>
          <p:nvPr/>
        </p:nvSpPr>
        <p:spPr>
          <a:xfrm>
            <a:off x="883920" y="5055448"/>
            <a:ext cx="7680960" cy="1253872"/>
          </a:xfrm>
          <a:prstGeom prst="rect">
            <a:avLst/>
          </a:prstGeom>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just" rtl="1">
              <a:buFont typeface="Wingdings" pitchFamily="2" charset="2"/>
              <a:buChar char="q"/>
            </a:pPr>
            <a:r>
              <a:rPr lang="ar-IQ" sz="2000" dirty="0">
                <a:latin typeface="Times New Roman" pitchFamily="18" charset="0"/>
                <a:cs typeface="Times New Roman" pitchFamily="18" charset="0"/>
              </a:rPr>
              <a:t>من خلال الانموذج اعلاه اتضحت قوة العلاقة بين العلمين, ولا اعتقد ان هنالك من يقلل من شأن اللغة وتداخلها وتأثيرها في القانون وسنطوف سريعا على بعض النماذج العملية مستدلين على أهمية اللغة وقدرتها على تغيير فهم  النصوص القانونية وتفسيرها وقدرتها على تحقيق العدالة.</a:t>
            </a:r>
            <a:endParaRPr lang="en-US" sz="2000" dirty="0">
              <a:latin typeface="Times New Roman" pitchFamily="18" charset="0"/>
              <a:cs typeface="Times New Roman" pitchFamily="18" charset="0"/>
            </a:endParaRPr>
          </a:p>
          <a:p>
            <a:pPr algn="just" rtl="1">
              <a:buFont typeface="Wingdings" pitchFamily="2" charset="2"/>
              <a:buChar char="q"/>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27177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2103120"/>
            <a:ext cx="7680960" cy="2189976"/>
          </a:xfrm>
        </p:spPr>
        <p:txBody>
          <a:bodyPr>
            <a:normAutofit lnSpcReduction="10000"/>
          </a:bodyPr>
          <a:lstStyle/>
          <a:p>
            <a:pPr marL="0" indent="0" algn="just" rtl="1">
              <a:buNone/>
            </a:pPr>
            <a:r>
              <a:rPr lang="ar-IQ" sz="2000" dirty="0">
                <a:latin typeface="Times New Roman" pitchFamily="18" charset="0"/>
                <a:cs typeface="Times New Roman" pitchFamily="18" charset="0"/>
              </a:rPr>
              <a:t>لا يخفى على احد ان حروف تعد أحد اقسام الكلام ولكل حرف بالعربية معنى خاص ينفرد به فضلا عن اشتراكه مع بعض الاحرف الاخرى كما ورد في الكتب اللغوية, وهذا التعاقب والتبادل بين الحروف لا يجوز ان يكون مطلقا فاذا جاز استعمال حرف مكان حرف في عبارةٍ او سياقٍ معينٍ فهذا لا يعني الاطلاق والسماح باستعماله في ايّ سياق آخر, إذ يجب ان تكون هنالك ضابطة تحكم هذا الاستعمال واهم هذه الضوابط  قرينة (أمن اللبس),وهذه من اهم القرائن التي يجب ان يتصف بها النص القانوني, وهنالك طريقتان لاستعمال حروف الجر في لغة القانون:</a:t>
            </a:r>
            <a:endParaRPr lang="en-US" sz="2000" dirty="0">
              <a:latin typeface="Times New Roman" pitchFamily="18" charset="0"/>
              <a:cs typeface="Times New Roman" pitchFamily="18" charset="0"/>
            </a:endParaRPr>
          </a:p>
        </p:txBody>
      </p:sp>
      <p:sp>
        <p:nvSpPr>
          <p:cNvPr id="4" name="Title 1">
            <a:extLst>
              <a:ext uri="{FF2B5EF4-FFF2-40B4-BE49-F238E27FC236}">
                <a16:creationId xmlns="" xmlns:a16="http://schemas.microsoft.com/office/drawing/2014/main" id="{825EEEE0-BB86-46AF-9BEA-7EF2B3B00C89}"/>
              </a:ext>
            </a:extLst>
          </p:cNvPr>
          <p:cNvSpPr>
            <a:spLocks noGrp="1"/>
          </p:cNvSpPr>
          <p:nvPr>
            <p:ph type="title"/>
          </p:nvPr>
        </p:nvSpPr>
        <p:spPr>
          <a:xfrm>
            <a:off x="731520" y="642594"/>
            <a:ext cx="7680960" cy="842190"/>
          </a:xfrm>
          <a:solidFill>
            <a:schemeClr val="accent1">
              <a:lumMod val="40000"/>
              <a:lumOff val="60000"/>
            </a:schemeClr>
          </a:solidFill>
        </p:spPr>
        <p:txBody>
          <a:bodyPr vert="horz" lIns="91440" tIns="45720" rIns="91440" bIns="45720" rtlCol="0" anchor="ctr">
            <a:normAutofit fontScale="90000"/>
          </a:bodyPr>
          <a:lstStyle/>
          <a:p>
            <a:pPr algn="r" rtl="1"/>
            <a:r>
              <a:rPr lang="ar-IQ" b="1" smtClean="0">
                <a:latin typeface="Times New Roman" pitchFamily="18" charset="0"/>
                <a:cs typeface="Times New Roman" pitchFamily="18" charset="0"/>
              </a:rPr>
              <a:t>محاضرة رقم 2 /نماذج </a:t>
            </a:r>
            <a:r>
              <a:rPr lang="ar-IQ" b="1" dirty="0" smtClean="0">
                <a:latin typeface="Times New Roman" pitchFamily="18" charset="0"/>
                <a:cs typeface="Times New Roman" pitchFamily="18" charset="0"/>
              </a:rPr>
              <a:t>تطبيقية</a:t>
            </a:r>
            <a:br>
              <a:rPr lang="ar-IQ" b="1" dirty="0" smtClean="0">
                <a:latin typeface="Times New Roman" pitchFamily="18" charset="0"/>
                <a:cs typeface="Times New Roman" pitchFamily="18" charset="0"/>
              </a:rPr>
            </a:br>
            <a:r>
              <a:rPr lang="ar-IQ" b="1" dirty="0" smtClean="0">
                <a:latin typeface="Times New Roman" pitchFamily="18" charset="0"/>
                <a:cs typeface="Times New Roman" pitchFamily="18" charset="0"/>
              </a:rPr>
              <a:t>حروف </a:t>
            </a:r>
            <a:r>
              <a:rPr lang="ar-IQ" b="1" dirty="0">
                <a:latin typeface="Times New Roman" pitchFamily="18" charset="0"/>
                <a:cs typeface="Times New Roman" pitchFamily="18" charset="0"/>
              </a:rPr>
              <a:t>الجر: </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902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556792"/>
            <a:ext cx="7680960" cy="1541904"/>
          </a:xfrm>
        </p:spPr>
        <p:txBody>
          <a:bodyPr>
            <a:normAutofit/>
          </a:bodyPr>
          <a:lstStyle/>
          <a:p>
            <a:pPr marL="0" indent="0" algn="just" rtl="1">
              <a:buNone/>
            </a:pPr>
            <a:r>
              <a:rPr lang="ar-IQ" sz="2000" dirty="0">
                <a:latin typeface="Times New Roman" pitchFamily="18" charset="0"/>
                <a:cs typeface="Times New Roman" pitchFamily="18" charset="0"/>
              </a:rPr>
              <a:t>يُستبدل حكم الاعدام بالمؤبد. فهذا الحكم اذا حكمنا عليه من خلال اللغة فنحكم بالتشديد وليس بالتخفيف أي إن الحكم كان مؤبدا واصبح إعداما, لان القاعدة اللغوية توجب ادخال الباء على المتروك كقوله تعالى (أتستبدلون الذي هو أدنى بالذي هو خير) فهم فضّلوا الادنى على ما هو خير, ولذلك ادخل القرآن الباء على المتروك.</a:t>
            </a:r>
            <a:endParaRPr lang="en-US" sz="2000" dirty="0">
              <a:latin typeface="Times New Roman" pitchFamily="18" charset="0"/>
              <a:cs typeface="Times New Roman" pitchFamily="18" charset="0"/>
            </a:endParaRPr>
          </a:p>
          <a:p>
            <a:pPr marL="0" indent="0" algn="just" rtl="1">
              <a:buNone/>
            </a:pPr>
            <a:endParaRPr lang="en-US" sz="2000" dirty="0">
              <a:latin typeface="Times New Roman" pitchFamily="18" charset="0"/>
              <a:cs typeface="Times New Roman" pitchFamily="18" charset="0"/>
            </a:endParaRPr>
          </a:p>
        </p:txBody>
      </p:sp>
      <p:sp>
        <p:nvSpPr>
          <p:cNvPr id="4" name="Title 1">
            <a:extLst>
              <a:ext uri="{FF2B5EF4-FFF2-40B4-BE49-F238E27FC236}">
                <a16:creationId xmlns="" xmlns:a16="http://schemas.microsoft.com/office/drawing/2014/main" id="{825EEEE0-BB86-46AF-9BEA-7EF2B3B00C89}"/>
              </a:ext>
            </a:extLst>
          </p:cNvPr>
          <p:cNvSpPr>
            <a:spLocks noGrp="1"/>
          </p:cNvSpPr>
          <p:nvPr>
            <p:ph type="title"/>
          </p:nvPr>
        </p:nvSpPr>
        <p:spPr>
          <a:xfrm>
            <a:off x="731520" y="642594"/>
            <a:ext cx="7680960" cy="842190"/>
          </a:xfrm>
          <a:solidFill>
            <a:schemeClr val="accent1">
              <a:lumMod val="40000"/>
              <a:lumOff val="60000"/>
            </a:schemeClr>
          </a:solidFill>
        </p:spPr>
        <p:txBody>
          <a:bodyPr vert="horz" lIns="91440" tIns="45720" rIns="91440" bIns="45720" rtlCol="0" anchor="ctr">
            <a:noAutofit/>
          </a:bodyPr>
          <a:lstStyle/>
          <a:p>
            <a:pPr algn="r" rtl="1"/>
            <a:r>
              <a:rPr lang="ar-IQ" sz="2000" b="1" u="sng" dirty="0">
                <a:latin typeface="Times New Roman" pitchFamily="18" charset="0"/>
                <a:cs typeface="Times New Roman" pitchFamily="18" charset="0"/>
              </a:rPr>
              <a:t>الاولى</a:t>
            </a:r>
            <a:r>
              <a:rPr lang="ar-IQ" sz="2000" b="1" dirty="0">
                <a:latin typeface="Times New Roman" pitchFamily="18" charset="0"/>
                <a:cs typeface="Times New Roman" pitchFamily="18" charset="0"/>
              </a:rPr>
              <a:t> استعمال حرف مكان حرف وهذا يؤدي الى تغيير مقصد المشرع (لغويا)نحو:</a:t>
            </a:r>
            <a:r>
              <a:rPr lang="en-US" sz="2000" b="1" dirty="0">
                <a:latin typeface="Times New Roman" pitchFamily="18" charset="0"/>
                <a:cs typeface="Times New Roman" pitchFamily="18" charset="0"/>
              </a:rPr>
              <a:t/>
            </a:r>
            <a:br>
              <a:rPr lang="en-US" sz="2000" b="1" dirty="0">
                <a:latin typeface="Times New Roman" pitchFamily="18" charset="0"/>
                <a:cs typeface="Times New Roman" pitchFamily="18" charset="0"/>
              </a:rPr>
            </a:br>
            <a:endParaRPr lang="en-GB" sz="2000" b="1" dirty="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 xmlns:a16="http://schemas.microsoft.com/office/drawing/2014/main" id="{825EEEE0-BB86-46AF-9BEA-7EF2B3B00C89}"/>
              </a:ext>
            </a:extLst>
          </p:cNvPr>
          <p:cNvSpPr txBox="1">
            <a:spLocks/>
          </p:cNvSpPr>
          <p:nvPr/>
        </p:nvSpPr>
        <p:spPr>
          <a:xfrm>
            <a:off x="755576" y="3882954"/>
            <a:ext cx="7680960" cy="842190"/>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a:lstStyle>
          <a:p>
            <a:pPr algn="r" rtl="1"/>
            <a:r>
              <a:rPr lang="ar-IQ" sz="2000" b="1" dirty="0">
                <a:latin typeface="Times New Roman" pitchFamily="18" charset="0"/>
                <a:cs typeface="Times New Roman" pitchFamily="18" charset="0"/>
              </a:rPr>
              <a:t>الثانية استعمال حرف مكان حرف لكنه لا يغير من قصد المشرع , وفيه فسحة لغوية واجازة نحو:</a:t>
            </a:r>
          </a:p>
        </p:txBody>
      </p:sp>
      <p:sp>
        <p:nvSpPr>
          <p:cNvPr id="6" name="Content Placeholder 2"/>
          <p:cNvSpPr txBox="1">
            <a:spLocks/>
          </p:cNvSpPr>
          <p:nvPr/>
        </p:nvSpPr>
        <p:spPr>
          <a:xfrm>
            <a:off x="683568" y="4839424"/>
            <a:ext cx="7680960" cy="1325880"/>
          </a:xfrm>
          <a:prstGeom prst="rect">
            <a:avLst/>
          </a:prstGeom>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rtl="1">
              <a:buNone/>
            </a:pPr>
            <a:r>
              <a:rPr lang="ar-IQ" sz="2000" dirty="0" smtClean="0">
                <a:latin typeface="Times New Roman" pitchFamily="18" charset="0"/>
                <a:cs typeface="Times New Roman" pitchFamily="18" charset="0"/>
              </a:rPr>
              <a:t>لا يزيد </a:t>
            </a:r>
            <a:r>
              <a:rPr lang="ar-IQ" sz="2000" dirty="0">
                <a:latin typeface="Times New Roman" pitchFamily="18" charset="0"/>
                <a:cs typeface="Times New Roman" pitchFamily="18" charset="0"/>
              </a:rPr>
              <a:t>عمر المرشح عن (30)ثلاثين سنة, فالصواب حسب القواعد اللغوية الموروثة استعمال حرف الجر (على) للزيادة وحرف الجر (عن) للتقليل كقولنا : لا يزيد عمر الناخب عن (20)عشرين سنة.</a:t>
            </a:r>
            <a:endParaRPr lang="en-US" sz="2000" dirty="0">
              <a:latin typeface="Times New Roman" pitchFamily="18" charset="0"/>
              <a:cs typeface="Times New Roman" pitchFamily="18" charset="0"/>
            </a:endParaRPr>
          </a:p>
          <a:p>
            <a:pPr marL="0" indent="0" algn="just" rtl="1">
              <a:buFont typeface="Garamond" pitchFamily="18" charse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549227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556792"/>
            <a:ext cx="7680960" cy="1541904"/>
          </a:xfrm>
        </p:spPr>
        <p:txBody>
          <a:bodyPr>
            <a:normAutofit/>
          </a:bodyPr>
          <a:lstStyle/>
          <a:p>
            <a:pPr marL="0" indent="0" algn="just" rtl="1">
              <a:buNone/>
            </a:pPr>
            <a:r>
              <a:rPr lang="ar-IQ" sz="2000" dirty="0">
                <a:latin typeface="Times New Roman" pitchFamily="18" charset="0"/>
                <a:cs typeface="Times New Roman" pitchFamily="18" charset="0"/>
              </a:rPr>
              <a:t>ان لحروف العطف في العربية معانٍ متعددة ويجب حين تستعمل في النص التشريعي أن يُوظَّف كلّ حرف بمكانه الصواب نحو نص المشرع:( وَلِيُّ الجنينُ ابوه ثم امه).</a:t>
            </a:r>
            <a:endParaRPr lang="en-US" sz="2000" dirty="0">
              <a:latin typeface="Times New Roman" pitchFamily="18" charset="0"/>
              <a:cs typeface="Times New Roman" pitchFamily="18" charset="0"/>
            </a:endParaRPr>
          </a:p>
        </p:txBody>
      </p:sp>
      <p:sp>
        <p:nvSpPr>
          <p:cNvPr id="4" name="Title 1">
            <a:extLst>
              <a:ext uri="{FF2B5EF4-FFF2-40B4-BE49-F238E27FC236}">
                <a16:creationId xmlns="" xmlns:a16="http://schemas.microsoft.com/office/drawing/2014/main" id="{825EEEE0-BB86-46AF-9BEA-7EF2B3B00C89}"/>
              </a:ext>
            </a:extLst>
          </p:cNvPr>
          <p:cNvSpPr>
            <a:spLocks noGrp="1"/>
          </p:cNvSpPr>
          <p:nvPr>
            <p:ph type="title"/>
          </p:nvPr>
        </p:nvSpPr>
        <p:spPr>
          <a:xfrm>
            <a:off x="731520" y="642594"/>
            <a:ext cx="7680960" cy="842190"/>
          </a:xfrm>
          <a:solidFill>
            <a:schemeClr val="accent1">
              <a:lumMod val="40000"/>
              <a:lumOff val="60000"/>
            </a:schemeClr>
          </a:solidFill>
        </p:spPr>
        <p:txBody>
          <a:bodyPr vert="horz" lIns="91440" tIns="45720" rIns="91440" bIns="45720" rtlCol="0" anchor="ctr">
            <a:noAutofit/>
          </a:bodyPr>
          <a:lstStyle/>
          <a:p>
            <a:pPr algn="r" rtl="1"/>
            <a:r>
              <a:rPr lang="ar-IQ" sz="2800" b="1" dirty="0">
                <a:latin typeface="Times New Roman" pitchFamily="18" charset="0"/>
                <a:cs typeface="Times New Roman" pitchFamily="18" charset="0"/>
              </a:rPr>
              <a:t>حروف العطف: </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endParaRPr lang="en-GB" sz="2800" b="1" dirty="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 xmlns:a16="http://schemas.microsoft.com/office/drawing/2014/main" id="{825EEEE0-BB86-46AF-9BEA-7EF2B3B00C89}"/>
              </a:ext>
            </a:extLst>
          </p:cNvPr>
          <p:cNvSpPr txBox="1">
            <a:spLocks/>
          </p:cNvSpPr>
          <p:nvPr/>
        </p:nvSpPr>
        <p:spPr>
          <a:xfrm>
            <a:off x="755576" y="3212976"/>
            <a:ext cx="7680960" cy="842190"/>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a:lstStyle>
          <a:p>
            <a:pPr algn="r" rtl="1"/>
            <a:r>
              <a:rPr lang="ar-IQ" b="1" dirty="0">
                <a:latin typeface="Times New Roman" pitchFamily="18" charset="0"/>
                <a:cs typeface="Times New Roman" pitchFamily="18" charset="0"/>
              </a:rPr>
              <a:t>الافعال: </a:t>
            </a:r>
          </a:p>
        </p:txBody>
      </p:sp>
      <p:sp>
        <p:nvSpPr>
          <p:cNvPr id="6" name="Content Placeholder 2"/>
          <p:cNvSpPr txBox="1">
            <a:spLocks/>
          </p:cNvSpPr>
          <p:nvPr/>
        </p:nvSpPr>
        <p:spPr>
          <a:xfrm>
            <a:off x="683568" y="4077072"/>
            <a:ext cx="7680960" cy="1325880"/>
          </a:xfrm>
          <a:prstGeom prst="rect">
            <a:avLst/>
          </a:prstGeom>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rtl="1">
              <a:buNone/>
            </a:pPr>
            <a:r>
              <a:rPr lang="ar-IQ" sz="2000" dirty="0">
                <a:latin typeface="Times New Roman" pitchFamily="18" charset="0"/>
                <a:cs typeface="Times New Roman" pitchFamily="18" charset="0"/>
              </a:rPr>
              <a:t>يجب على المشرع الابتعاد عن الغموض في تحديد الفعل والفاعل ولذلك يفضل بالنص استعمال الفعل المبني للمعلوم بدلا من المجهول لان الاخير لا يحدد المسؤولية نحو: يُمنَح المتقاعدون سيارات مجانية. فهذا النص فيه من الغموض ما يجعله نصاً لا قيمة قانونية له , إذ الصواب ان يحدد الجهة المسؤولة عن المنح فيقال: تَمنَحُ الدولةُ المتقاعدين سيارات مجانية.</a:t>
            </a:r>
            <a:endParaRPr lang="en-US" sz="2000" dirty="0">
              <a:latin typeface="Times New Roman" pitchFamily="18" charset="0"/>
              <a:cs typeface="Times New Roman" pitchFamily="18" charset="0"/>
            </a:endParaRPr>
          </a:p>
          <a:p>
            <a:pPr marL="0" indent="0" algn="just" rtl="1">
              <a:buFont typeface="Garamond" pitchFamily="18" charse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444107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268760"/>
            <a:ext cx="7680960" cy="1541904"/>
          </a:xfrm>
        </p:spPr>
        <p:txBody>
          <a:bodyPr>
            <a:normAutofit/>
          </a:bodyPr>
          <a:lstStyle/>
          <a:p>
            <a:pPr marL="0" indent="0" algn="just" rtl="1">
              <a:buNone/>
            </a:pPr>
            <a:r>
              <a:rPr lang="ar-IQ" sz="2000" dirty="0">
                <a:latin typeface="Times New Roman" pitchFamily="18" charset="0"/>
                <a:cs typeface="Times New Roman" pitchFamily="18" charset="0"/>
              </a:rPr>
              <a:t>من المعروف أن العربية </a:t>
            </a:r>
            <a:r>
              <a:rPr lang="ar-IQ" sz="2000" dirty="0" err="1">
                <a:latin typeface="Times New Roman" pitchFamily="18" charset="0"/>
                <a:cs typeface="Times New Roman" pitchFamily="18" charset="0"/>
              </a:rPr>
              <a:t>تنماز</a:t>
            </a:r>
            <a:r>
              <a:rPr lang="ar-IQ" sz="2000" dirty="0">
                <a:latin typeface="Times New Roman" pitchFamily="18" charset="0"/>
                <a:cs typeface="Times New Roman" pitchFamily="18" charset="0"/>
              </a:rPr>
              <a:t> بتغيّر معاني العبارات حال تغيير كلماتها, فضلا عن تغيير المراتب بين الكلمات من حيث التقديم والتأخير, فلا نظم يشابه نظما إلّا أن يكون تكرارا </a:t>
            </a:r>
            <a:r>
              <a:rPr lang="ar-IQ" sz="2000" dirty="0" smtClean="0">
                <a:latin typeface="Times New Roman" pitchFamily="18" charset="0"/>
                <a:cs typeface="Times New Roman" pitchFamily="18" charset="0"/>
              </a:rPr>
              <a:t>له، </a:t>
            </a:r>
            <a:r>
              <a:rPr lang="ar-IQ" sz="2000" dirty="0">
                <a:latin typeface="Times New Roman" pitchFamily="18" charset="0"/>
                <a:cs typeface="Times New Roman" pitchFamily="18" charset="0"/>
              </a:rPr>
              <a:t>فقولنا : يجب أن لا نُفَعّل هذه المادة يختلف عن قولنا : لا يجب ان نُفَعّل هذه المادة, فالأُولى تعني وجوب عدم تفعيل المادة القانونية </a:t>
            </a:r>
            <a:r>
              <a:rPr lang="ar-IQ" sz="2000" dirty="0" smtClean="0">
                <a:latin typeface="Times New Roman" pitchFamily="18" charset="0"/>
                <a:cs typeface="Times New Roman" pitchFamily="18" charset="0"/>
              </a:rPr>
              <a:t>، </a:t>
            </a:r>
            <a:r>
              <a:rPr lang="ar-IQ" sz="2000" dirty="0">
                <a:latin typeface="Times New Roman" pitchFamily="18" charset="0"/>
                <a:cs typeface="Times New Roman" pitchFamily="18" charset="0"/>
              </a:rPr>
              <a:t>اما الثانية فتعني إمكانية تفعيل هذه المادة أي: الجواز.</a:t>
            </a:r>
            <a:endParaRPr lang="en-US" sz="2000" dirty="0">
              <a:latin typeface="Times New Roman" pitchFamily="18" charset="0"/>
              <a:cs typeface="Times New Roman" pitchFamily="18" charset="0"/>
            </a:endParaRPr>
          </a:p>
        </p:txBody>
      </p:sp>
      <p:sp>
        <p:nvSpPr>
          <p:cNvPr id="4" name="Title 1">
            <a:extLst>
              <a:ext uri="{FF2B5EF4-FFF2-40B4-BE49-F238E27FC236}">
                <a16:creationId xmlns="" xmlns:a16="http://schemas.microsoft.com/office/drawing/2014/main" id="{825EEEE0-BB86-46AF-9BEA-7EF2B3B00C89}"/>
              </a:ext>
            </a:extLst>
          </p:cNvPr>
          <p:cNvSpPr>
            <a:spLocks noGrp="1"/>
          </p:cNvSpPr>
          <p:nvPr>
            <p:ph type="title"/>
          </p:nvPr>
        </p:nvSpPr>
        <p:spPr>
          <a:xfrm>
            <a:off x="731520" y="404664"/>
            <a:ext cx="7680960" cy="842190"/>
          </a:xfrm>
          <a:solidFill>
            <a:schemeClr val="accent1">
              <a:lumMod val="40000"/>
              <a:lumOff val="60000"/>
            </a:schemeClr>
          </a:solidFill>
        </p:spPr>
        <p:txBody>
          <a:bodyPr vert="horz" lIns="91440" tIns="45720" rIns="91440" bIns="45720" rtlCol="0" anchor="ctr">
            <a:noAutofit/>
          </a:bodyPr>
          <a:lstStyle/>
          <a:p>
            <a:pPr algn="r" rtl="1"/>
            <a:r>
              <a:rPr lang="ar-IQ" sz="2800" b="1" dirty="0">
                <a:latin typeface="Times New Roman" pitchFamily="18" charset="0"/>
                <a:cs typeface="Times New Roman" pitchFamily="18" charset="0"/>
              </a:rPr>
              <a:t>الاساليب اللغويّة : </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endParaRPr lang="en-GB" sz="2800" b="1" dirty="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 xmlns:a16="http://schemas.microsoft.com/office/drawing/2014/main" id="{825EEEE0-BB86-46AF-9BEA-7EF2B3B00C89}"/>
              </a:ext>
            </a:extLst>
          </p:cNvPr>
          <p:cNvSpPr txBox="1">
            <a:spLocks/>
          </p:cNvSpPr>
          <p:nvPr/>
        </p:nvSpPr>
        <p:spPr>
          <a:xfrm>
            <a:off x="755576" y="2636912"/>
            <a:ext cx="7680960" cy="842190"/>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a:lstStyle>
          <a:p>
            <a:pPr algn="r" rtl="1"/>
            <a:r>
              <a:rPr lang="ar-IQ" b="1" dirty="0">
                <a:latin typeface="Times New Roman" pitchFamily="18" charset="0"/>
                <a:cs typeface="Times New Roman" pitchFamily="18" charset="0"/>
              </a:rPr>
              <a:t>علامات الترقيم:</a:t>
            </a:r>
          </a:p>
        </p:txBody>
      </p:sp>
      <p:sp>
        <p:nvSpPr>
          <p:cNvPr id="6" name="Content Placeholder 2"/>
          <p:cNvSpPr txBox="1">
            <a:spLocks/>
          </p:cNvSpPr>
          <p:nvPr/>
        </p:nvSpPr>
        <p:spPr>
          <a:xfrm>
            <a:off x="683568" y="3501008"/>
            <a:ext cx="7680960" cy="3096344"/>
          </a:xfrm>
          <a:prstGeom prst="rect">
            <a:avLst/>
          </a:prstGeom>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rtl="1">
              <a:buNone/>
            </a:pPr>
            <a:r>
              <a:rPr lang="ar-IQ" sz="2000" dirty="0">
                <a:latin typeface="Times New Roman" pitchFamily="18" charset="0"/>
                <a:cs typeface="Times New Roman" pitchFamily="18" charset="0"/>
              </a:rPr>
              <a:t>لعلامات الترقيم اهمية كبيرة في توجيه دلالة النص, وانقسم الفقهاء في ذلك, ونحن نميل الى اهميتها في مساعدة فهم قصد المشرع في صياغة النص ,ومثال على ذلك ما جاء في مناقشات مجلس الشعب المصري حول قانون التجارة الجديد رقم 17 لسنة 1999 إذ أُثير جدلٌ حول  المادة الثالثة التي تنص على :((إذا كان العقد تجاريا بالنسبة الى احد طرفيه, فلا تسري احكام القانون التجاري الا على التزامات هذا الطرف وحده, وتسري على التزامات الطرف الآخر احكام القانون المدني مالم ينص القانون على غير ذلك)),وهنا تساءل احد النواب عن المقصود بلفظ (القانون) هل المقصود التجاري او المدني؟ ومدعاة هذا الاشكال هو وجود لفظ القانون مع لفظ القانون المدني بلا فاصل فرد المقرر بانه المقصود بلفظ (القانون) هو أيّ قانون سواء أ كان من القوانين المكملة لقانون التجارة او أيّ قانون آخر. ولذلك أُضيفت فارزة لتصبح العبارة                ( .....القانون المدني , مالم ينص القانون على غير ذلك).</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886178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916832"/>
            <a:ext cx="7680960" cy="3024336"/>
          </a:xfrm>
        </p:spPr>
        <p:txBody>
          <a:bodyPr>
            <a:noAutofit/>
          </a:bodyPr>
          <a:lstStyle/>
          <a:p>
            <a:pPr marL="457200" lvl="0" indent="-457200" algn="just" rtl="1">
              <a:buFont typeface="+mj-lt"/>
              <a:buAutoNum type="arabicParenR"/>
            </a:pPr>
            <a:r>
              <a:rPr lang="ar-IQ" sz="2000" dirty="0">
                <a:latin typeface="Times New Roman" pitchFamily="18" charset="0"/>
                <a:cs typeface="Times New Roman" pitchFamily="18" charset="0"/>
              </a:rPr>
              <a:t>وجوب الاهتمام بالدراسات اللغوية في كليات القانون.</a:t>
            </a:r>
            <a:endParaRPr lang="en-US" sz="2000" dirty="0">
              <a:latin typeface="Times New Roman" pitchFamily="18" charset="0"/>
              <a:cs typeface="Times New Roman" pitchFamily="18" charset="0"/>
            </a:endParaRPr>
          </a:p>
          <a:p>
            <a:pPr marL="457200" lvl="0" indent="-457200" algn="just" rtl="1">
              <a:buFont typeface="+mj-lt"/>
              <a:buAutoNum type="arabicParenR"/>
            </a:pPr>
            <a:r>
              <a:rPr lang="ar-IQ" sz="2000" dirty="0">
                <a:latin typeface="Times New Roman" pitchFamily="18" charset="0"/>
                <a:cs typeface="Times New Roman" pitchFamily="18" charset="0"/>
              </a:rPr>
              <a:t>تنمية المهارات اللغوية لدى طلاب كليات القانون في المراحل الاولية فضلا عن الدراسات العليا.</a:t>
            </a:r>
            <a:endParaRPr lang="en-US" sz="2000" dirty="0">
              <a:latin typeface="Times New Roman" pitchFamily="18" charset="0"/>
              <a:cs typeface="Times New Roman" pitchFamily="18" charset="0"/>
            </a:endParaRPr>
          </a:p>
          <a:p>
            <a:pPr marL="457200" lvl="0" indent="-457200" algn="just" rtl="1">
              <a:buFont typeface="+mj-lt"/>
              <a:buAutoNum type="arabicParenR"/>
            </a:pPr>
            <a:r>
              <a:rPr lang="ar-IQ" sz="2000" dirty="0">
                <a:latin typeface="Times New Roman" pitchFamily="18" charset="0"/>
                <a:cs typeface="Times New Roman" pitchFamily="18" charset="0"/>
              </a:rPr>
              <a:t>اتضحت لنا معالم التداخل بين اللغة والقانون ما يستدعي الشروع  في دراسات وبحوث مشتركة بين العلمين.</a:t>
            </a:r>
            <a:endParaRPr lang="en-US" sz="2000" dirty="0">
              <a:latin typeface="Times New Roman" pitchFamily="18" charset="0"/>
              <a:cs typeface="Times New Roman" pitchFamily="18" charset="0"/>
            </a:endParaRPr>
          </a:p>
        </p:txBody>
      </p:sp>
      <p:sp>
        <p:nvSpPr>
          <p:cNvPr id="4" name="Title 1">
            <a:extLst>
              <a:ext uri="{FF2B5EF4-FFF2-40B4-BE49-F238E27FC236}">
                <a16:creationId xmlns="" xmlns:a16="http://schemas.microsoft.com/office/drawing/2014/main" id="{825EEEE0-BB86-46AF-9BEA-7EF2B3B00C89}"/>
              </a:ext>
            </a:extLst>
          </p:cNvPr>
          <p:cNvSpPr>
            <a:spLocks noGrp="1"/>
          </p:cNvSpPr>
          <p:nvPr>
            <p:ph type="title"/>
          </p:nvPr>
        </p:nvSpPr>
        <p:spPr>
          <a:xfrm>
            <a:off x="755576" y="548680"/>
            <a:ext cx="7680960" cy="842190"/>
          </a:xfrm>
          <a:solidFill>
            <a:schemeClr val="accent1">
              <a:lumMod val="40000"/>
              <a:lumOff val="60000"/>
            </a:schemeClr>
          </a:solidFill>
        </p:spPr>
        <p:txBody>
          <a:bodyPr vert="horz" lIns="91440" tIns="45720" rIns="91440" bIns="45720" rtlCol="0" anchor="ctr">
            <a:noAutofit/>
          </a:bodyPr>
          <a:lstStyle/>
          <a:p>
            <a:pPr algn="r" rtl="1"/>
            <a:r>
              <a:rPr lang="ar-IQ" sz="2800" b="1" u="sng" dirty="0" smtClean="0">
                <a:latin typeface="Times New Roman" pitchFamily="18" charset="0"/>
                <a:cs typeface="Times New Roman" pitchFamily="18" charset="0"/>
              </a:rPr>
              <a:t>النتائج:</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9886255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 xmlns:thm15="http://schemas.microsoft.com/office/thememl/2012/main" name="Savon" id="{1306E473-ED32-493B-A2D0-240A757EDD34}" vid="{C20BADFE-D095-436F-9677-9264042809F0}"/>
    </a:ext>
  </a:extLst>
</a:theme>
</file>

<file path=ppt/theme/themeOverride1.xml><?xml version="1.0" encoding="utf-8"?>
<a:themeOverride xmlns:a="http://schemas.openxmlformats.org/drawingml/2006/main">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themeOverride>
</file>

<file path=docProps/app.xml><?xml version="1.0" encoding="utf-8"?>
<Properties xmlns="http://schemas.openxmlformats.org/officeDocument/2006/extended-properties" xmlns:vt="http://schemas.openxmlformats.org/officeDocument/2006/docPropsVTypes">
  <Template/>
  <TotalTime>127</TotalTime>
  <Words>1188</Words>
  <Application>Microsoft Office PowerPoint</Application>
  <PresentationFormat>عرض على الشاشة (3:4)‏</PresentationFormat>
  <Paragraphs>34</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Savon</vt:lpstr>
      <vt:lpstr>  وقفات لسانيَّة مع اللغة القانونيَّة  أ.م.د. أنور شناوي ذياب استاذ اللسانيات  في   كلية الحقوق/ جامعة النهرين  </vt:lpstr>
      <vt:lpstr>محاضرة رقم 1 المقدمة:</vt:lpstr>
      <vt:lpstr>اللسانيات الجنائية أو علم اللغة الجنائي (Forensic Linguistics):</vt:lpstr>
      <vt:lpstr>عرض تقديمي في PowerPoint</vt:lpstr>
      <vt:lpstr>محاضرة رقم 2 /نماذج تطبيقية حروف الجر: </vt:lpstr>
      <vt:lpstr>الاولى استعمال حرف مكان حرف وهذا يؤدي الى تغيير مقصد المشرع (لغويا)نحو: </vt:lpstr>
      <vt:lpstr>حروف العطف:  </vt:lpstr>
      <vt:lpstr>الاساليب اللغويّة :  </vt:lpstr>
      <vt:lpstr>النتائج:</vt:lpstr>
      <vt:lpstr>المقترحات: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الكياسة في التواصل الالكتروني  Courtesy in computer mediated communication</dc:title>
  <dc:creator>Rasha Alsabbah</dc:creator>
  <cp:lastModifiedBy>law</cp:lastModifiedBy>
  <cp:revision>21</cp:revision>
  <dcterms:created xsi:type="dcterms:W3CDTF">2020-01-05T05:54:55Z</dcterms:created>
  <dcterms:modified xsi:type="dcterms:W3CDTF">2021-09-26T09:37:36Z</dcterms:modified>
</cp:coreProperties>
</file>