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5/13/2019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201332"/>
            <a:ext cx="7766936" cy="1646302"/>
          </a:xfrm>
        </p:spPr>
        <p:txBody>
          <a:bodyPr/>
          <a:lstStyle/>
          <a:p>
            <a:pPr algn="ctr"/>
            <a:r>
              <a:rPr lang="ar-IQ" sz="1800" dirty="0" smtClean="0"/>
              <a:t>     محاضرة لطلبة المرحلة الثالثة في مادة العقود المسماة (عقد الايجار)</a:t>
            </a:r>
            <a:br>
              <a:rPr lang="ar-IQ" sz="1800" dirty="0" smtClean="0"/>
            </a:br>
            <a:r>
              <a:rPr lang="ar-IQ" sz="1800" dirty="0"/>
              <a:t/>
            </a:r>
            <a:br>
              <a:rPr lang="ar-IQ" sz="1800" dirty="0"/>
            </a:br>
            <a:r>
              <a:rPr lang="ar-IQ" sz="1800" dirty="0" smtClean="0"/>
              <a:t>       التخلية لاحداث المستأجر تغييرا جوهريا في المأجور في اطار قانون ايجار</a:t>
            </a:r>
            <a:br>
              <a:rPr lang="ar-IQ" sz="1800" dirty="0" smtClean="0"/>
            </a:br>
            <a:r>
              <a:rPr lang="ar-IQ" sz="1800" dirty="0" smtClean="0"/>
              <a:t/>
            </a:r>
            <a:br>
              <a:rPr lang="ar-IQ" sz="1800" dirty="0" smtClean="0"/>
            </a:br>
            <a:r>
              <a:rPr lang="ar-IQ" sz="1800" dirty="0" smtClean="0"/>
              <a:t> العقار رقم 87 لسنة 1979 المعدل</a:t>
            </a:r>
            <a:br>
              <a:rPr lang="ar-IQ" sz="1800" dirty="0" smtClean="0"/>
            </a:br>
            <a:r>
              <a:rPr lang="ar-IQ" sz="1800" dirty="0"/>
              <a:t/>
            </a:r>
            <a:br>
              <a:rPr lang="ar-IQ" sz="1800" dirty="0"/>
            </a:br>
            <a:r>
              <a:rPr lang="ar-IQ" sz="1800" dirty="0" smtClean="0"/>
              <a:t>الاستاذ الدكتورة شروق عباس فاضل/كلية الحقوق / جامعة النهرين</a:t>
            </a:r>
            <a:endParaRPr lang="ar-IQ" sz="1800" dirty="0"/>
          </a:p>
        </p:txBody>
      </p:sp>
      <p:sp>
        <p:nvSpPr>
          <p:cNvPr id="3" name="Subtitle 2"/>
          <p:cNvSpPr>
            <a:spLocks noGrp="1"/>
          </p:cNvSpPr>
          <p:nvPr>
            <p:ph type="subTitle" idx="1"/>
          </p:nvPr>
        </p:nvSpPr>
        <p:spPr/>
        <p:txBody>
          <a:bodyPr/>
          <a:lstStyle/>
          <a:p>
            <a:endParaRPr lang="ar-IQ" dirty="0"/>
          </a:p>
        </p:txBody>
      </p:sp>
    </p:spTree>
    <p:extLst>
      <p:ext uri="{BB962C8B-B14F-4D97-AF65-F5344CB8AC3E}">
        <p14:creationId xmlns:p14="http://schemas.microsoft.com/office/powerpoint/2010/main" val="431171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dirty="0"/>
          </a:p>
        </p:txBody>
      </p:sp>
      <p:sp>
        <p:nvSpPr>
          <p:cNvPr id="3" name="Content Placeholder 2"/>
          <p:cNvSpPr>
            <a:spLocks noGrp="1"/>
          </p:cNvSpPr>
          <p:nvPr>
            <p:ph idx="1"/>
          </p:nvPr>
        </p:nvSpPr>
        <p:spPr>
          <a:xfrm>
            <a:off x="677334" y="1630006"/>
            <a:ext cx="8596668" cy="3880773"/>
          </a:xfrm>
        </p:spPr>
        <p:txBody>
          <a:bodyPr/>
          <a:lstStyle/>
          <a:p>
            <a:pPr marL="0" indent="0">
              <a:buNone/>
            </a:pPr>
            <a:r>
              <a:rPr lang="ar-IQ" dirty="0" smtClean="0"/>
              <a:t>   من  المعلوم ان هناك التزام على المستأجر بالمحافظة على المأجور وعدم اهماله ،</a:t>
            </a:r>
          </a:p>
          <a:p>
            <a:pPr marL="0" indent="0">
              <a:buNone/>
            </a:pPr>
            <a:r>
              <a:rPr lang="ar-IQ" dirty="0" smtClean="0"/>
              <a:t>وهو التزام ان لم يرد بشكل صريح في اطار عقد الايجار  في التشريع العراقي ،كما فعل </a:t>
            </a:r>
          </a:p>
          <a:p>
            <a:pPr marL="0" indent="0">
              <a:buNone/>
            </a:pPr>
            <a:r>
              <a:rPr lang="ar-IQ" dirty="0" smtClean="0"/>
              <a:t>المشرع المصري،الا انه التزام مستفاد من الفقرة الاولى من المادة 251 من القانون المدني</a:t>
            </a:r>
          </a:p>
          <a:p>
            <a:pPr marL="0" indent="0">
              <a:buNone/>
            </a:pPr>
            <a:r>
              <a:rPr lang="ar-IQ" dirty="0" smtClean="0"/>
              <a:t> العراقي.كما نصت الفقرة الاولى من المادة 764 من القانون المدني على انه (المأجور امانة في يد المستأجر).</a:t>
            </a:r>
          </a:p>
          <a:p>
            <a:pPr marL="0" indent="0">
              <a:buNone/>
            </a:pPr>
            <a:r>
              <a:rPr lang="ar-IQ" dirty="0"/>
              <a:t> </a:t>
            </a:r>
            <a:r>
              <a:rPr lang="ar-IQ" dirty="0" smtClean="0"/>
              <a:t> وفي اطار قانون ايجار العقار رقم 87 لسنة 1979 المعدل ،فان من حق المؤجر طلب </a:t>
            </a:r>
          </a:p>
          <a:p>
            <a:pPr marL="0" indent="0">
              <a:buNone/>
            </a:pPr>
            <a:r>
              <a:rPr lang="ar-IQ" dirty="0"/>
              <a:t> </a:t>
            </a:r>
            <a:r>
              <a:rPr lang="ar-IQ" dirty="0" smtClean="0"/>
              <a:t>التخلية اذا احدث المستأجر بالمأجور ضررا جسيما عمدا او اهمالا.( الفقرة الثالثة من </a:t>
            </a:r>
            <a:r>
              <a:rPr lang="ar-IQ" smtClean="0"/>
              <a:t>المادة </a:t>
            </a:r>
          </a:p>
          <a:p>
            <a:pPr marL="0" indent="0">
              <a:buNone/>
            </a:pPr>
            <a:r>
              <a:rPr lang="ar-IQ" smtClean="0"/>
              <a:t>السابعة </a:t>
            </a:r>
            <a:r>
              <a:rPr lang="ar-IQ" dirty="0" smtClean="0"/>
              <a:t>عشر من القانون).</a:t>
            </a:r>
          </a:p>
          <a:p>
            <a:pPr marL="0" indent="0">
              <a:buNone/>
            </a:pPr>
            <a:r>
              <a:rPr lang="ar-IQ" dirty="0"/>
              <a:t> </a:t>
            </a:r>
            <a:r>
              <a:rPr lang="ar-IQ" dirty="0" smtClean="0"/>
              <a:t> </a:t>
            </a:r>
          </a:p>
        </p:txBody>
      </p:sp>
    </p:spTree>
    <p:extLst>
      <p:ext uri="{BB962C8B-B14F-4D97-AF65-F5344CB8AC3E}">
        <p14:creationId xmlns:p14="http://schemas.microsoft.com/office/powerpoint/2010/main" val="3788092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62843"/>
            <a:ext cx="8596668" cy="1320800"/>
          </a:xfrm>
        </p:spPr>
        <p:txBody>
          <a:bodyPr/>
          <a:lstStyle/>
          <a:p>
            <a:endParaRPr lang="ar-IQ" dirty="0"/>
          </a:p>
        </p:txBody>
      </p:sp>
      <p:sp>
        <p:nvSpPr>
          <p:cNvPr id="3" name="Content Placeholder 2"/>
          <p:cNvSpPr>
            <a:spLocks noGrp="1"/>
          </p:cNvSpPr>
          <p:nvPr>
            <p:ph idx="1"/>
          </p:nvPr>
        </p:nvSpPr>
        <p:spPr>
          <a:xfrm>
            <a:off x="677334" y="1709029"/>
            <a:ext cx="8596668" cy="3880773"/>
          </a:xfrm>
        </p:spPr>
        <p:txBody>
          <a:bodyPr/>
          <a:lstStyle/>
          <a:p>
            <a:pPr marL="0" indent="0">
              <a:buNone/>
            </a:pPr>
            <a:r>
              <a:rPr lang="ar-IQ" dirty="0" smtClean="0"/>
              <a:t>وللمحكمة سلطة تقديرية في تحديد مدى جسامة الضرر من عدمه،حيث تشترط الفقرة </a:t>
            </a:r>
          </a:p>
          <a:p>
            <a:pPr marL="0" indent="0">
              <a:buNone/>
            </a:pPr>
            <a:r>
              <a:rPr lang="ar-IQ" dirty="0" smtClean="0"/>
              <a:t>اعلاه ان يكون الضرر جسيما ،ولها ان تستعين بخبير او اكثر لتحديد مدى جسامة الضرر.</a:t>
            </a:r>
          </a:p>
          <a:p>
            <a:pPr marL="0" indent="0">
              <a:buNone/>
            </a:pPr>
            <a:r>
              <a:rPr lang="ar-IQ" dirty="0" smtClean="0"/>
              <a:t>اما اذا الضرر طفيفا او قد حدث بفعل سبب اجنبي لا دخل للمؤجر فيه (قوة قاهرة او خطأ </a:t>
            </a:r>
          </a:p>
          <a:p>
            <a:pPr marL="0" indent="0">
              <a:buNone/>
            </a:pPr>
            <a:r>
              <a:rPr lang="ar-IQ" dirty="0" smtClean="0"/>
              <a:t>المؤجر او الغير  او بسبب قدم المأجور ،فلا يسأل  المستأجر عن الضرر ولا يستطيع المؤجر </a:t>
            </a:r>
          </a:p>
          <a:p>
            <a:pPr marL="0" indent="0">
              <a:buNone/>
            </a:pPr>
            <a:r>
              <a:rPr lang="ar-IQ" dirty="0" smtClean="0"/>
              <a:t>طلب التخلية . ويشترط لتطبيق هذه الحالة والحكم بالتخلية ما يلي:</a:t>
            </a:r>
          </a:p>
          <a:p>
            <a:pPr marL="0" indent="0">
              <a:buNone/>
            </a:pPr>
            <a:r>
              <a:rPr lang="ar-IQ" dirty="0"/>
              <a:t> </a:t>
            </a:r>
            <a:r>
              <a:rPr lang="ar-IQ" dirty="0" smtClean="0"/>
              <a:t>1- ان يحدث المستأجر ضررا بالمأجور خلال فترة الايجار.</a:t>
            </a:r>
          </a:p>
          <a:p>
            <a:pPr marL="0" indent="0">
              <a:buNone/>
            </a:pPr>
            <a:r>
              <a:rPr lang="ar-IQ" dirty="0"/>
              <a:t> </a:t>
            </a:r>
            <a:r>
              <a:rPr lang="ar-IQ" dirty="0" smtClean="0"/>
              <a:t>2- ان يكون هذا الضرر جسيما سواء عمدا او اهمالا.</a:t>
            </a:r>
          </a:p>
          <a:p>
            <a:pPr marL="0" indent="0">
              <a:buNone/>
            </a:pPr>
            <a:r>
              <a:rPr lang="ar-IQ" dirty="0"/>
              <a:t> </a:t>
            </a:r>
          </a:p>
        </p:txBody>
      </p:sp>
    </p:spTree>
    <p:extLst>
      <p:ext uri="{BB962C8B-B14F-4D97-AF65-F5344CB8AC3E}">
        <p14:creationId xmlns:p14="http://schemas.microsoft.com/office/powerpoint/2010/main" val="2481066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buNone/>
            </a:pPr>
            <a:endParaRPr lang="ar-IQ" dirty="0" smtClean="0"/>
          </a:p>
        </p:txBody>
      </p:sp>
    </p:spTree>
    <p:extLst>
      <p:ext uri="{BB962C8B-B14F-4D97-AF65-F5344CB8AC3E}">
        <p14:creationId xmlns:p14="http://schemas.microsoft.com/office/powerpoint/2010/main" val="204851518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217</Words>
  <Application>Microsoft Office PowerPoint</Application>
  <PresentationFormat>Widescreen</PresentationFormat>
  <Paragraphs>17</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Tahoma</vt:lpstr>
      <vt:lpstr>Trebuchet MS</vt:lpstr>
      <vt:lpstr>Wingdings 3</vt:lpstr>
      <vt:lpstr>Facet</vt:lpstr>
      <vt:lpstr>     محاضرة لطلبة المرحلة الثالثة في مادة العقود المسماة (عقد الايجار)         التخلية لاحداث المستأجر تغييرا جوهريا في المأجور في اطار قانون ايجار   العقار رقم 87 لسنة 1979 المعدل  الاستاذ الدكتورة شروق عباس فاضل/كلية الحقوق / جامعة النهرين</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لطلبة المرحلة الثالثة في مادة العقود المسماة (عقد الايجار)         التخلية لاحداث المستأجر تغييرا جوهريا في المأجور في اطار قانون ايجار   العقار رقم 87 لسنة 1979 المعدل  الاستاذ الدكتورة شروق عباس فاضل/كلية الحقوق / جامعة النهرين</dc:title>
  <dc:creator>Firas</dc:creator>
  <cp:lastModifiedBy>Firas</cp:lastModifiedBy>
  <cp:revision>3</cp:revision>
  <dcterms:created xsi:type="dcterms:W3CDTF">2019-05-12T22:32:03Z</dcterms:created>
  <dcterms:modified xsi:type="dcterms:W3CDTF">2019-05-12T22:54:46Z</dcterms:modified>
</cp:coreProperties>
</file>