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956" r:id="rId1"/>
  </p:sldMasterIdLst>
  <p:notesMasterIdLst>
    <p:notesMasterId r:id="rId9"/>
  </p:notesMasterIdLst>
  <p:sldIdLst>
    <p:sldId id="256" r:id="rId2"/>
    <p:sldId id="284" r:id="rId3"/>
    <p:sldId id="283" r:id="rId4"/>
    <p:sldId id="257" r:id="rId5"/>
    <p:sldId id="294" r:id="rId6"/>
    <p:sldId id="259" r:id="rId7"/>
    <p:sldId id="297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41" autoAdjust="0"/>
    <p:restoredTop sz="86415" autoAdjust="0"/>
  </p:normalViewPr>
  <p:slideViewPr>
    <p:cSldViewPr>
      <p:cViewPr>
        <p:scale>
          <a:sx n="50" d="100"/>
          <a:sy n="50" d="100"/>
        </p:scale>
        <p:origin x="-113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34B214B-5324-4E3F-AAA9-4AF0C035F17C}" type="datetimeFigureOut">
              <a:rPr lang="ar-IQ" smtClean="0"/>
              <a:pPr/>
              <a:t>30/01/1443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4101CD1-3F74-41B4-A5E7-682678AE826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40392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01CD1-3F74-41B4-A5E7-682678AE8264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01CD1-3F74-41B4-A5E7-682678AE8264}" type="slidenum">
              <a:rPr lang="ar-IQ" smtClean="0"/>
              <a:pPr/>
              <a:t>5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30/01/1443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30/01/1443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30/01/1443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30/01/1443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30/01/1443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30/01/1443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4" r:id="rId8"/>
    <p:sldLayoutId id="2147484965" r:id="rId9"/>
    <p:sldLayoutId id="2147484966" r:id="rId10"/>
    <p:sldLayoutId id="2147484967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8000"/>
                <a:satMod val="30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920880" cy="3744416"/>
          </a:xfrm>
        </p:spPr>
        <p:txBody>
          <a:bodyPr>
            <a:normAutofit fontScale="90000"/>
          </a:bodyPr>
          <a:lstStyle/>
          <a:p>
            <a:pPr algn="ctr"/>
            <a:r>
              <a:rPr lang="ar-IQ" sz="3200" b="1" dirty="0" smtClean="0">
                <a:solidFill>
                  <a:schemeClr val="bg2"/>
                </a:solidFill>
              </a:rPr>
              <a:t/>
            </a:r>
            <a:br>
              <a:rPr lang="ar-IQ" sz="3200" b="1" dirty="0" smtClean="0">
                <a:solidFill>
                  <a:schemeClr val="bg2"/>
                </a:solidFill>
              </a:rPr>
            </a:br>
            <a:r>
              <a:rPr lang="ar-IQ" sz="3200" dirty="0" smtClean="0">
                <a:solidFill>
                  <a:schemeClr val="bg2"/>
                </a:solidFill>
              </a:rPr>
              <a:t/>
            </a:r>
            <a:br>
              <a:rPr lang="ar-IQ" sz="3200" dirty="0" smtClean="0">
                <a:solidFill>
                  <a:schemeClr val="bg2"/>
                </a:solidFill>
              </a:rPr>
            </a:br>
            <a:r>
              <a:rPr lang="ar-IQ" sz="3200" dirty="0" smtClean="0">
                <a:solidFill>
                  <a:schemeClr val="bg2"/>
                </a:solidFill>
              </a:rPr>
              <a:t/>
            </a:r>
            <a:br>
              <a:rPr lang="ar-IQ" sz="3200" dirty="0" smtClean="0">
                <a:solidFill>
                  <a:schemeClr val="bg2"/>
                </a:solidFill>
              </a:rPr>
            </a:br>
            <a:r>
              <a:rPr lang="ar-IQ" sz="3200" dirty="0" smtClean="0">
                <a:solidFill>
                  <a:schemeClr val="bg2"/>
                </a:solidFill>
              </a:rPr>
              <a:t/>
            </a:r>
            <a:br>
              <a:rPr lang="ar-IQ" sz="3200" dirty="0" smtClean="0">
                <a:solidFill>
                  <a:schemeClr val="bg2"/>
                </a:solidFill>
              </a:rPr>
            </a:br>
            <a:r>
              <a:rPr lang="ar-IQ" sz="3200" dirty="0" smtClean="0">
                <a:solidFill>
                  <a:schemeClr val="bg2"/>
                </a:solidFill>
              </a:rPr>
              <a:t/>
            </a:r>
            <a:br>
              <a:rPr lang="ar-IQ" sz="3200" dirty="0" smtClean="0">
                <a:solidFill>
                  <a:schemeClr val="bg2"/>
                </a:solidFill>
              </a:rPr>
            </a:br>
            <a:r>
              <a:rPr lang="ar-IQ" sz="3200" b="1" dirty="0" smtClean="0">
                <a:solidFill>
                  <a:srgbClr val="C00000"/>
                </a:solidFill>
              </a:rPr>
              <a:t/>
            </a:r>
            <a:br>
              <a:rPr lang="ar-IQ" sz="3200" b="1" dirty="0" smtClean="0">
                <a:solidFill>
                  <a:srgbClr val="C00000"/>
                </a:solidFill>
              </a:rPr>
            </a:br>
            <a:r>
              <a:rPr lang="ar-IQ" sz="3200" b="1" dirty="0" smtClean="0">
                <a:solidFill>
                  <a:srgbClr val="C00000"/>
                </a:solidFill>
              </a:rPr>
              <a:t/>
            </a:r>
            <a:br>
              <a:rPr lang="ar-IQ" sz="3200" b="1" dirty="0" smtClean="0">
                <a:solidFill>
                  <a:srgbClr val="C0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458200" cy="4824536"/>
          </a:xfrm>
        </p:spPr>
        <p:txBody>
          <a:bodyPr>
            <a:noAutofit/>
          </a:bodyPr>
          <a:lstStyle/>
          <a:p>
            <a:pPr algn="ctr"/>
            <a:endParaRPr lang="ar-IQ" b="1" dirty="0" smtClean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ar-IQ" sz="3200" b="1" dirty="0" smtClean="0">
                <a:solidFill>
                  <a:schemeClr val="tx1"/>
                </a:solidFill>
              </a:rPr>
              <a:t>المحاضرة الاولى 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ar-IQ" sz="3200" b="1" dirty="0" smtClean="0">
                <a:solidFill>
                  <a:schemeClr val="tx1"/>
                </a:solidFill>
              </a:rPr>
              <a:t>مادة القانون الدولي الانساني/ الفصل الاول</a:t>
            </a:r>
          </a:p>
          <a:p>
            <a:pPr algn="ctr"/>
            <a:r>
              <a:rPr lang="ar-IQ" sz="3200" b="1" dirty="0" smtClean="0">
                <a:solidFill>
                  <a:schemeClr val="tx1"/>
                </a:solidFill>
                <a:cs typeface="+mj-cs"/>
              </a:rPr>
              <a:t>المرحلة الثالثة / للشعبتين </a:t>
            </a:r>
            <a:r>
              <a:rPr lang="en-US" sz="3200" b="1" dirty="0" smtClean="0">
                <a:solidFill>
                  <a:schemeClr val="tx1"/>
                </a:solidFill>
                <a:cs typeface="+mj-cs"/>
              </a:rPr>
              <a:t>A,B</a:t>
            </a:r>
            <a:endParaRPr lang="ar-IQ" sz="3200" b="1" dirty="0" smtClean="0">
              <a:solidFill>
                <a:schemeClr val="tx1"/>
              </a:solidFill>
              <a:cs typeface="+mj-cs"/>
            </a:endParaRPr>
          </a:p>
          <a:p>
            <a:pPr algn="ctr"/>
            <a:endParaRPr lang="ar-IQ" b="1" dirty="0" smtClean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ar-IQ" b="1" dirty="0" smtClean="0">
                <a:solidFill>
                  <a:schemeClr val="tx1"/>
                </a:solidFill>
                <a:cs typeface="+mj-cs"/>
              </a:rPr>
              <a:t>المدرس</a:t>
            </a:r>
          </a:p>
          <a:p>
            <a:pPr algn="ctr"/>
            <a:r>
              <a:rPr lang="ar-IQ" b="1" dirty="0" smtClean="0">
                <a:solidFill>
                  <a:schemeClr val="tx1"/>
                </a:solidFill>
                <a:cs typeface="+mj-cs"/>
              </a:rPr>
              <a:t> فادية </a:t>
            </a:r>
            <a:r>
              <a:rPr lang="ar-IQ" b="1" dirty="0" smtClean="0">
                <a:solidFill>
                  <a:schemeClr val="tx1"/>
                </a:solidFill>
                <a:cs typeface="+mj-cs"/>
              </a:rPr>
              <a:t>حافظ </a:t>
            </a:r>
            <a:r>
              <a:rPr lang="ar-IQ" b="1" dirty="0" smtClean="0">
                <a:solidFill>
                  <a:schemeClr val="tx1"/>
                </a:solidFill>
                <a:cs typeface="+mj-cs"/>
              </a:rPr>
              <a:t>جاسم</a:t>
            </a:r>
            <a:endParaRPr lang="ar-IQ" b="1" dirty="0" smtClean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ar-IQ" b="1" dirty="0" smtClean="0">
                <a:solidFill>
                  <a:schemeClr val="tx1"/>
                </a:solidFill>
                <a:cs typeface="+mj-cs"/>
              </a:rPr>
              <a:t>كلية الحقوق / جامعة النهرين  </a:t>
            </a:r>
            <a:endParaRPr lang="ar-IQ" b="1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i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3" t="14760" r="22937" b="5861"/>
          <a:stretch>
            <a:fillRect/>
          </a:stretch>
        </p:blipFill>
        <p:spPr bwMode="auto">
          <a:xfrm>
            <a:off x="0" y="0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916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i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3" t="14760" r="22937" b="4916"/>
          <a:stretch>
            <a:fillRect/>
          </a:stretch>
        </p:blipFill>
        <p:spPr bwMode="auto">
          <a:xfrm>
            <a:off x="0" y="0"/>
            <a:ext cx="914400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11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412776"/>
            <a:ext cx="7067128" cy="4453955"/>
          </a:xfrm>
        </p:spPr>
        <p:txBody>
          <a:bodyPr>
            <a:normAutofit/>
          </a:bodyPr>
          <a:lstStyle/>
          <a:p>
            <a:pPr lvl="1" algn="ctr"/>
            <a:r>
              <a:rPr lang="ar-IQ" sz="3600" b="1" dirty="0" smtClean="0">
                <a:solidFill>
                  <a:srgbClr val="FF0000"/>
                </a:solidFill>
              </a:rPr>
              <a:t>أوجه الاختلاف مابين القانونيين </a:t>
            </a:r>
          </a:p>
          <a:p>
            <a:pPr lvl="1" algn="ctr"/>
            <a:r>
              <a:rPr lang="ar-IQ" sz="3600" b="1" dirty="0" smtClean="0">
                <a:solidFill>
                  <a:srgbClr val="FF0000"/>
                </a:solidFill>
              </a:rPr>
              <a:t>(الدولي الانساني وحقوق الانسان )</a:t>
            </a:r>
          </a:p>
          <a:p>
            <a:pPr lvl="1" algn="ctr"/>
            <a:endParaRPr lang="ar-IQ" sz="3600" b="1" dirty="0" smtClean="0">
              <a:solidFill>
                <a:srgbClr val="FF0000"/>
              </a:solidFill>
            </a:endParaRPr>
          </a:p>
          <a:p>
            <a:pPr lvl="1"/>
            <a:r>
              <a:rPr lang="ar-IQ" sz="3600" b="1" dirty="0" smtClean="0"/>
              <a:t>أ- </a:t>
            </a:r>
            <a:r>
              <a:rPr lang="ar-IQ" sz="3600" b="1" dirty="0" smtClean="0">
                <a:solidFill>
                  <a:srgbClr val="FF0000"/>
                </a:solidFill>
              </a:rPr>
              <a:t> </a:t>
            </a:r>
            <a:r>
              <a:rPr lang="ar-IQ" sz="3600" b="1" dirty="0" smtClean="0"/>
              <a:t>في أصل النشأة </a:t>
            </a:r>
          </a:p>
          <a:p>
            <a:pPr lvl="1"/>
            <a:r>
              <a:rPr lang="ar-IQ" sz="3600" b="1" dirty="0" smtClean="0"/>
              <a:t>ب- في الاعتبارات تحكم القانونيين </a:t>
            </a:r>
          </a:p>
          <a:p>
            <a:pPr lvl="1"/>
            <a:r>
              <a:rPr lang="ar-IQ" sz="3600" b="1" dirty="0" smtClean="0"/>
              <a:t>ج- في المجالات </a:t>
            </a:r>
            <a:endParaRPr lang="en-US" sz="2000" b="1" dirty="0" smtClean="0"/>
          </a:p>
          <a:p>
            <a:endParaRPr lang="ar-IQ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916832"/>
            <a:ext cx="8075240" cy="3600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ar-IQ" sz="3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ar-IQ" sz="3600" b="1" dirty="0" smtClean="0">
                <a:solidFill>
                  <a:srgbClr val="FF0000"/>
                </a:solidFill>
              </a:rPr>
              <a:t>العلاقة بين القانون الدولي الانساني والقانوني الدولي الجنائي </a:t>
            </a:r>
          </a:p>
          <a:p>
            <a:pPr>
              <a:buNone/>
            </a:pPr>
            <a:r>
              <a:rPr lang="ar-IQ" sz="2800" b="1" dirty="0" smtClean="0">
                <a:solidFill>
                  <a:srgbClr val="0070C0"/>
                </a:solidFill>
              </a:rPr>
              <a:t>أوجه الشبه مابين القانونين :-</a:t>
            </a:r>
          </a:p>
          <a:p>
            <a:pPr>
              <a:buNone/>
            </a:pPr>
            <a:endParaRPr lang="ar-IQ" sz="28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ar-IQ" sz="2800" b="1" dirty="0" smtClean="0"/>
              <a:t>كلاهما فروع القانون الدولي العام </a:t>
            </a:r>
          </a:p>
          <a:p>
            <a:pPr>
              <a:buNone/>
            </a:pPr>
            <a:endParaRPr lang="ar-IQ" sz="2800" b="1" dirty="0" smtClean="0"/>
          </a:p>
          <a:p>
            <a:pPr>
              <a:buNone/>
            </a:pPr>
            <a:endParaRPr lang="ar-IQ" sz="2800" b="1" dirty="0" smtClean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5616" y="1844824"/>
            <a:ext cx="7272808" cy="3960440"/>
          </a:xfrm>
        </p:spPr>
        <p:txBody>
          <a:bodyPr>
            <a:normAutofit/>
          </a:bodyPr>
          <a:lstStyle/>
          <a:p>
            <a:pPr algn="ctr"/>
            <a:endParaRPr lang="ar-IQ" sz="2800" b="1" dirty="0" smtClean="0">
              <a:solidFill>
                <a:srgbClr val="FF0000"/>
              </a:solidFill>
            </a:endParaRPr>
          </a:p>
          <a:p>
            <a:pPr algn="ctr"/>
            <a:r>
              <a:rPr lang="ar-IQ" sz="3200" dirty="0" smtClean="0">
                <a:solidFill>
                  <a:srgbClr val="FF0000"/>
                </a:solidFill>
              </a:rPr>
              <a:t>أوجه الاختلاف ما بين القانون الدولي الانساني                        والدولي الجنائي</a:t>
            </a:r>
          </a:p>
          <a:p>
            <a:pPr algn="ctr">
              <a:buNone/>
            </a:pPr>
            <a:endParaRPr lang="ar-IQ" sz="3200" dirty="0" smtClean="0">
              <a:solidFill>
                <a:srgbClr val="FF0000"/>
              </a:solidFill>
            </a:endParaRPr>
          </a:p>
          <a:p>
            <a:pPr algn="just"/>
            <a:r>
              <a:rPr lang="ar-IQ" sz="2200" b="1" dirty="0" smtClean="0"/>
              <a:t>1- </a:t>
            </a:r>
            <a:r>
              <a:rPr lang="ar-IQ" sz="2800" b="1" dirty="0" smtClean="0">
                <a:latin typeface="Arial" pitchFamily="34" charset="0"/>
                <a:cs typeface="Arial" pitchFamily="34" charset="0"/>
              </a:rPr>
              <a:t>من حيث الاهداف </a:t>
            </a:r>
          </a:p>
          <a:p>
            <a:pPr algn="just"/>
            <a:r>
              <a:rPr lang="ar-IQ" sz="2800" b="1" dirty="0" smtClean="0">
                <a:latin typeface="Arial" pitchFamily="34" charset="0"/>
                <a:cs typeface="Arial" pitchFamily="34" charset="0"/>
              </a:rPr>
              <a:t>2- من حيث نطاق التطبيق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ar-IQ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فادية الدباغ\Desktop\ملف بور بوينت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818</TotalTime>
  <Words>62</Words>
  <Application>Microsoft Office PowerPoint</Application>
  <PresentationFormat>On-screen Show (4:3)</PresentationFormat>
  <Paragraphs>26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        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المحاضرة القانون الدولي الانساني واليآت تطبيقه في النزاعات المسلحة </dc:title>
  <dc:creator>الاءء</dc:creator>
  <cp:lastModifiedBy>فادية الدباغ</cp:lastModifiedBy>
  <cp:revision>97</cp:revision>
  <dcterms:created xsi:type="dcterms:W3CDTF">2017-11-23T10:04:52Z</dcterms:created>
  <dcterms:modified xsi:type="dcterms:W3CDTF">2021-09-07T15:34:27Z</dcterms:modified>
</cp:coreProperties>
</file>