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7" name="Date Placeholder 6"/>
          <p:cNvSpPr>
            <a:spLocks noGrp="1"/>
          </p:cNvSpPr>
          <p:nvPr>
            <p:ph type="dt" sz="half" idx="10"/>
          </p:nvPr>
        </p:nvSpPr>
        <p:spPr/>
        <p:txBody>
          <a:bodyPr/>
          <a:lstStyle/>
          <a:p>
            <a:fld id="{1160EA64-D806-43AC-9DF2-F8C432F32B4C}" type="datetimeFigureOut">
              <a:rPr lang="en-US" dirty="0"/>
              <a:t>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583436" y="3143250"/>
            <a:ext cx="4270248" cy="2596776"/>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7" name="Date Placeholder 6"/>
          <p:cNvSpPr>
            <a:spLocks noGrp="1"/>
          </p:cNvSpPr>
          <p:nvPr>
            <p:ph type="dt" sz="half" idx="10"/>
          </p:nvPr>
        </p:nvSpPr>
        <p:spPr/>
        <p:txBody>
          <a:bodyPr/>
          <a:lstStyle/>
          <a:p>
            <a:fld id="{4F7D4976-E339-4826-83B7-FBD03F55ECF8}" type="datetimeFigureOut">
              <a:rPr lang="en-US" dirty="0"/>
              <a:t>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ar-SA"/>
              <a:t>انقر لتحرير نمط عنوان الشكل الرئيسي</a:t>
            </a:r>
            <a:endParaRPr lang="en-US" dirty="0"/>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9" name="Date Placeholder 8"/>
          <p:cNvSpPr>
            <a:spLocks noGrp="1"/>
          </p:cNvSpPr>
          <p:nvPr>
            <p:ph type="dt" sz="half" idx="10"/>
          </p:nvPr>
        </p:nvSpPr>
        <p:spPr/>
        <p:txBody>
          <a:bodyPr/>
          <a:lstStyle/>
          <a:p>
            <a:fld id="{D1BE4249-C0D0-4B06-8692-E8BB871AF643}" type="datetimeFigureOut">
              <a:rPr lang="en-US" dirty="0"/>
              <a:t>1/17/2022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1/17/2022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1/17/2022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r">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thruBlk="1"/>
  </p:transition>
  <p:hf sldNum="0" hdr="0" ftr="0" dt="0"/>
  <p:txStyles>
    <p:titleStyle>
      <a:lvl1pPr algn="ctr" defTabSz="914400" rtl="1"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34DF62-B304-AD46-A961-6FF290C8B130}"/>
              </a:ext>
            </a:extLst>
          </p:cNvPr>
          <p:cNvSpPr>
            <a:spLocks noGrp="1"/>
          </p:cNvSpPr>
          <p:nvPr>
            <p:ph type="ctrTitle"/>
          </p:nvPr>
        </p:nvSpPr>
        <p:spPr>
          <a:xfrm>
            <a:off x="1600200" y="207596"/>
            <a:ext cx="8991600" cy="2297860"/>
          </a:xfrm>
        </p:spPr>
        <p:txBody>
          <a:bodyPr>
            <a:normAutofit/>
          </a:bodyPr>
          <a:lstStyle/>
          <a:p>
            <a:r>
              <a:rPr lang="ar-SA" sz="5400" b="1"/>
              <a:t>المقصد العام للشريعة الاسلامية</a:t>
            </a:r>
            <a:endParaRPr lang="ar-AE" sz="5400" b="1"/>
          </a:p>
        </p:txBody>
      </p:sp>
      <p:sp>
        <p:nvSpPr>
          <p:cNvPr id="3" name="عنوان فرعي 2">
            <a:extLst>
              <a:ext uri="{FF2B5EF4-FFF2-40B4-BE49-F238E27FC236}">
                <a16:creationId xmlns:a16="http://schemas.microsoft.com/office/drawing/2014/main" id="{3DA07059-6CDA-9744-8DD8-A93C8E6BF79A}"/>
              </a:ext>
            </a:extLst>
          </p:cNvPr>
          <p:cNvSpPr>
            <a:spLocks noGrp="1"/>
          </p:cNvSpPr>
          <p:nvPr>
            <p:ph type="subTitle" idx="1"/>
          </p:nvPr>
        </p:nvSpPr>
        <p:spPr>
          <a:xfrm>
            <a:off x="2695194" y="3429000"/>
            <a:ext cx="6801612" cy="2612823"/>
          </a:xfrm>
        </p:spPr>
        <p:txBody>
          <a:bodyPr>
            <a:normAutofit/>
          </a:bodyPr>
          <a:lstStyle/>
          <a:p>
            <a:r>
              <a:rPr lang="ar-SA" sz="4800" b="1">
                <a:solidFill>
                  <a:srgbClr val="7030A0"/>
                </a:solidFill>
              </a:rPr>
              <a:t>المقصد العام للشريعة هو تحقيق مصالح العباد سواء كانت مصالح فردية او كاتت مصالح عامة .</a:t>
            </a:r>
            <a:endParaRPr lang="ar-AE" sz="4800" b="1">
              <a:solidFill>
                <a:srgbClr val="7030A0"/>
              </a:solidFill>
            </a:endParaRPr>
          </a:p>
        </p:txBody>
      </p:sp>
    </p:spTree>
    <p:extLst>
      <p:ext uri="{BB962C8B-B14F-4D97-AF65-F5344CB8AC3E}">
        <p14:creationId xmlns:p14="http://schemas.microsoft.com/office/powerpoint/2010/main" val="243025356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63EE28-8D40-F640-999A-0A8D6763BC8C}"/>
              </a:ext>
            </a:extLst>
          </p:cNvPr>
          <p:cNvSpPr>
            <a:spLocks noGrp="1"/>
          </p:cNvSpPr>
          <p:nvPr>
            <p:ph type="title"/>
          </p:nvPr>
        </p:nvSpPr>
        <p:spPr/>
        <p:txBody>
          <a:bodyPr>
            <a:normAutofit/>
          </a:bodyPr>
          <a:lstStyle/>
          <a:p>
            <a:r>
              <a:rPr lang="ar-SA" sz="4000" b="1">
                <a:solidFill>
                  <a:srgbClr val="00B0F0"/>
                </a:solidFill>
              </a:rPr>
              <a:t>مقاصد الشريعة الاسلامية </a:t>
            </a:r>
            <a:endParaRPr lang="ar-AE" sz="4000" b="1">
              <a:solidFill>
                <a:srgbClr val="00B0F0"/>
              </a:solidFill>
            </a:endParaRPr>
          </a:p>
        </p:txBody>
      </p:sp>
      <p:sp>
        <p:nvSpPr>
          <p:cNvPr id="3" name="عنصر نائب للمحتوى 2">
            <a:extLst>
              <a:ext uri="{FF2B5EF4-FFF2-40B4-BE49-F238E27FC236}">
                <a16:creationId xmlns:a16="http://schemas.microsoft.com/office/drawing/2014/main" id="{8B00D2F3-BDE4-E348-89FD-CB10863B4849}"/>
              </a:ext>
            </a:extLst>
          </p:cNvPr>
          <p:cNvSpPr>
            <a:spLocks noGrp="1"/>
          </p:cNvSpPr>
          <p:nvPr>
            <p:ph idx="1"/>
          </p:nvPr>
        </p:nvSpPr>
        <p:spPr/>
        <p:txBody>
          <a:bodyPr>
            <a:normAutofit lnSpcReduction="10000"/>
          </a:bodyPr>
          <a:lstStyle/>
          <a:p>
            <a:r>
              <a:rPr lang="ar-SA" sz="3200" b="1"/>
              <a:t>اولا : حفظ الامور الضرورية : </a:t>
            </a:r>
          </a:p>
          <a:p>
            <a:r>
              <a:rPr lang="ar-SA" sz="3200" i="1">
                <a:solidFill>
                  <a:srgbClr val="FF0000"/>
                </a:solidFill>
              </a:rPr>
              <a:t>الامر الضروري : هو كل مايقوم عليه نظام الحياة وتستقيم به مصالح الدين والدنيا واذا فُقد اختلت حياة الناس وعمت الفوضى وانتشر الفساد واضطربت المصالح وتصدع نظام الجماعة وفات الفوز برضا الله سبحانه وتعالى .</a:t>
            </a:r>
          </a:p>
          <a:p>
            <a:r>
              <a:rPr lang="ar-SA" sz="3200" i="1">
                <a:solidFill>
                  <a:srgbClr val="FF0000"/>
                </a:solidFill>
              </a:rPr>
              <a:t>وهي :  </a:t>
            </a:r>
            <a:r>
              <a:rPr lang="ar-SA" sz="3200" b="1" i="1">
                <a:solidFill>
                  <a:schemeClr val="accent1">
                    <a:lumMod val="75000"/>
                  </a:schemeClr>
                </a:solidFill>
              </a:rPr>
              <a:t>الدين ، النفس ،النسل ،العقل ،المال.</a:t>
            </a:r>
            <a:endParaRPr lang="ar-AE" sz="3200" i="1">
              <a:solidFill>
                <a:srgbClr val="FF0000"/>
              </a:solidFill>
            </a:endParaRPr>
          </a:p>
        </p:txBody>
      </p:sp>
      <p:sp>
        <p:nvSpPr>
          <p:cNvPr id="4" name="مربع نص 3">
            <a:extLst>
              <a:ext uri="{FF2B5EF4-FFF2-40B4-BE49-F238E27FC236}">
                <a16:creationId xmlns:a16="http://schemas.microsoft.com/office/drawing/2014/main" id="{38A879CF-00D5-DA43-80E7-1F9C6A729A9D}"/>
              </a:ext>
            </a:extLst>
          </p:cNvPr>
          <p:cNvSpPr txBox="1"/>
          <p:nvPr/>
        </p:nvSpPr>
        <p:spPr>
          <a:xfrm>
            <a:off x="5179157" y="2517042"/>
            <a:ext cx="1828800" cy="1828800"/>
          </a:xfrm>
          <a:prstGeom prst="rect">
            <a:avLst/>
          </a:prstGeom>
          <a:noFill/>
        </p:spPr>
        <p:txBody>
          <a:bodyPr wrap="square" rtlCol="1">
            <a:spAutoFit/>
          </a:bodyPr>
          <a:lstStyle/>
          <a:p>
            <a:pPr algn="r"/>
            <a:endParaRPr lang="ar-AE"/>
          </a:p>
        </p:txBody>
      </p:sp>
    </p:spTree>
    <p:extLst>
      <p:ext uri="{BB962C8B-B14F-4D97-AF65-F5344CB8AC3E}">
        <p14:creationId xmlns:p14="http://schemas.microsoft.com/office/powerpoint/2010/main" val="2249572966"/>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BB3CC08-FFF9-AB49-BD3A-76BF48F0182E}"/>
              </a:ext>
            </a:extLst>
          </p:cNvPr>
          <p:cNvSpPr>
            <a:spLocks noGrp="1"/>
          </p:cNvSpPr>
          <p:nvPr>
            <p:ph type="title"/>
          </p:nvPr>
        </p:nvSpPr>
        <p:spPr>
          <a:xfrm>
            <a:off x="268655" y="129982"/>
            <a:ext cx="11613172" cy="6598036"/>
          </a:xfrm>
        </p:spPr>
        <p:txBody>
          <a:bodyPr>
            <a:normAutofit/>
          </a:bodyPr>
          <a:lstStyle/>
          <a:p>
            <a:r>
              <a:rPr lang="ar-SA" sz="4000" b="1">
                <a:solidFill>
                  <a:srgbClr val="0070C0"/>
                </a:solidFill>
              </a:rPr>
              <a:t>ثانيا: حفظ الامور الحاجية :</a:t>
            </a:r>
            <a:br>
              <a:rPr lang="ar-SA" sz="4000" b="1">
                <a:solidFill>
                  <a:srgbClr val="0070C0"/>
                </a:solidFill>
              </a:rPr>
            </a:br>
            <a:r>
              <a:rPr lang="ar-SA" sz="4000" b="1">
                <a:solidFill>
                  <a:srgbClr val="0070C0"/>
                </a:solidFill>
              </a:rPr>
              <a:t>الامور الحاجية هي الامور التي يحتاجها الناس لتيسير سبل الحياة وضمان رفاهية العيش لعم ورفع الحرج عنهم واحتمال مشاق التكاليف التي اوجبها الله عليهم .وان فُقد فأن نظام الحياة لن يختل وانما يلحق الناس الضيق والمشقة بغيابه . </a:t>
            </a:r>
            <a:br>
              <a:rPr lang="ar-SA" sz="4000" b="1">
                <a:solidFill>
                  <a:srgbClr val="0070C0"/>
                </a:solidFill>
              </a:rPr>
            </a:br>
            <a:r>
              <a:rPr lang="ar-SA" sz="4000" b="1">
                <a:solidFill>
                  <a:srgbClr val="0070C0"/>
                </a:solidFill>
              </a:rPr>
              <a:t>وهي : ١. في العبادات : مثل اباحة الفطر في شهر رمضان للمرض او السفر ، واباحة قصر الصلاة في السفر .</a:t>
            </a:r>
            <a:br>
              <a:rPr lang="ar-SA" sz="4000" b="1">
                <a:solidFill>
                  <a:srgbClr val="0070C0"/>
                </a:solidFill>
              </a:rPr>
            </a:br>
            <a:r>
              <a:rPr lang="ar-SA" sz="4000" b="1">
                <a:solidFill>
                  <a:srgbClr val="0070C0"/>
                </a:solidFill>
              </a:rPr>
              <a:t>٢. في المعاملات : مثل اباحة بيع السلم والاستنصناع واباحة الطلاق في حالات الزواج غير المستقرة والمتازمة .</a:t>
            </a:r>
            <a:br>
              <a:rPr lang="ar-SA" sz="4000" b="1">
                <a:solidFill>
                  <a:srgbClr val="0070C0"/>
                </a:solidFill>
              </a:rPr>
            </a:br>
            <a:r>
              <a:rPr lang="ar-SA" sz="4000" b="1">
                <a:solidFill>
                  <a:srgbClr val="0070C0"/>
                </a:solidFill>
              </a:rPr>
              <a:t>٣.في العقوبات : مثل جعل دية القتل الخطأ على عاقلة القاتل.</a:t>
            </a:r>
            <a:endParaRPr lang="ar-AE" sz="4000" b="1">
              <a:solidFill>
                <a:srgbClr val="0070C0"/>
              </a:solidFill>
            </a:endParaRPr>
          </a:p>
        </p:txBody>
      </p:sp>
      <p:sp>
        <p:nvSpPr>
          <p:cNvPr id="3" name="عنصر نائب للمحتوى 2">
            <a:extLst>
              <a:ext uri="{FF2B5EF4-FFF2-40B4-BE49-F238E27FC236}">
                <a16:creationId xmlns:a16="http://schemas.microsoft.com/office/drawing/2014/main" id="{FA65E548-65A2-0F45-839E-FAFF19935FA9}"/>
              </a:ext>
            </a:extLst>
          </p:cNvPr>
          <p:cNvSpPr>
            <a:spLocks noGrp="1"/>
          </p:cNvSpPr>
          <p:nvPr>
            <p:ph type="body" idx="1"/>
          </p:nvPr>
        </p:nvSpPr>
        <p:spPr>
          <a:xfrm>
            <a:off x="1" y="561731"/>
            <a:ext cx="8108462" cy="6005068"/>
          </a:xfrm>
        </p:spPr>
        <p:txBody>
          <a:bodyPr>
            <a:normAutofit/>
          </a:bodyPr>
          <a:lstStyle/>
          <a:p>
            <a:endParaRPr lang="ar-SA" sz="3200" b="1" strike="sngStrike">
              <a:solidFill>
                <a:schemeClr val="accent1">
                  <a:lumMod val="75000"/>
                </a:schemeClr>
              </a:solidFill>
            </a:endParaRPr>
          </a:p>
          <a:p>
            <a:endParaRPr lang="ar-SA" sz="3200" b="1" strike="sngStrike">
              <a:solidFill>
                <a:schemeClr val="accent1">
                  <a:lumMod val="75000"/>
                </a:schemeClr>
              </a:solidFill>
            </a:endParaRPr>
          </a:p>
        </p:txBody>
      </p:sp>
    </p:spTree>
    <p:extLst>
      <p:ext uri="{BB962C8B-B14F-4D97-AF65-F5344CB8AC3E}">
        <p14:creationId xmlns:p14="http://schemas.microsoft.com/office/powerpoint/2010/main" val="2291040499"/>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38EE56-E8E1-A944-AE57-18E709232778}"/>
              </a:ext>
            </a:extLst>
          </p:cNvPr>
          <p:cNvSpPr>
            <a:spLocks noGrp="1"/>
          </p:cNvSpPr>
          <p:nvPr>
            <p:ph type="title"/>
          </p:nvPr>
        </p:nvSpPr>
        <p:spPr/>
        <p:txBody>
          <a:bodyPr>
            <a:normAutofit/>
          </a:bodyPr>
          <a:lstStyle/>
          <a:p>
            <a:r>
              <a:rPr lang="ar-SA" sz="3600" b="1"/>
              <a:t>ثالثا : حفظ الامور التحسينية : </a:t>
            </a:r>
            <a:endParaRPr lang="ar-AE" sz="3600" b="1"/>
          </a:p>
        </p:txBody>
      </p:sp>
      <p:sp>
        <p:nvSpPr>
          <p:cNvPr id="4" name="عنصر نائب للمحتوى 3">
            <a:extLst>
              <a:ext uri="{FF2B5EF4-FFF2-40B4-BE49-F238E27FC236}">
                <a16:creationId xmlns:a16="http://schemas.microsoft.com/office/drawing/2014/main" id="{67B8E256-7E11-7C49-8DA0-98B9EF5E6A20}"/>
              </a:ext>
            </a:extLst>
          </p:cNvPr>
          <p:cNvSpPr>
            <a:spLocks noGrp="1"/>
          </p:cNvSpPr>
          <p:nvPr>
            <p:ph idx="1"/>
          </p:nvPr>
        </p:nvSpPr>
        <p:spPr>
          <a:xfrm>
            <a:off x="2231136" y="2430096"/>
            <a:ext cx="7729728" cy="4518269"/>
          </a:xfrm>
        </p:spPr>
        <p:txBody>
          <a:bodyPr>
            <a:normAutofit fontScale="92500"/>
          </a:bodyPr>
          <a:lstStyle/>
          <a:p>
            <a:r>
              <a:rPr lang="ar-SA" sz="3200" b="1" i="1">
                <a:solidFill>
                  <a:srgbClr val="C00000"/>
                </a:solidFill>
              </a:rPr>
              <a:t>الامر التحسيني  هو كل امر تقتضيه  مكارم الاخلاق ومحاسن العادات وآداب السلوك في المجتمع المثالي كي يسير الناس في حياتهم على خير السبل واذا فُقد لن يختل نظام الحياة ولن يتسبب فقده في عنت الناس وانما يجعل الحياة مستنكرة لدى العقول الراجحة السليمة .</a:t>
            </a:r>
          </a:p>
          <a:p>
            <a:r>
              <a:rPr lang="ar-SA" sz="3200" b="1" i="1">
                <a:solidFill>
                  <a:srgbClr val="92D050"/>
                </a:solidFill>
              </a:rPr>
              <a:t>١. في العبادات : مثل طهرة الثوب والمكان والتطوع غي الصدقة .</a:t>
            </a:r>
          </a:p>
          <a:p>
            <a:r>
              <a:rPr lang="ar-SA" sz="3200" b="1" i="1">
                <a:solidFill>
                  <a:srgbClr val="92D050"/>
                </a:solidFill>
              </a:rPr>
              <a:t>٢. في المعاملات : مثل تفضيل الابتعاد عن الاسراف والبخل.</a:t>
            </a:r>
          </a:p>
          <a:p>
            <a:r>
              <a:rPr lang="ar-SA" sz="3200" b="1" i="1">
                <a:solidFill>
                  <a:srgbClr val="92D050"/>
                </a:solidFill>
              </a:rPr>
              <a:t>٣. في العقوبات:  مثل الابتعاد عن قتل النساء والاطفال في الجهاد.</a:t>
            </a:r>
          </a:p>
          <a:p>
            <a:r>
              <a:rPr lang="ar-SA" sz="3200" b="1" i="1">
                <a:solidFill>
                  <a:srgbClr val="92D050"/>
                </a:solidFill>
              </a:rPr>
              <a:t>٤. في العادات : مثل اداب الطعام والنهي عن الاسراف فيه.</a:t>
            </a:r>
          </a:p>
          <a:p>
            <a:endParaRPr lang="ar-SA" sz="3200" b="1" i="1">
              <a:solidFill>
                <a:srgbClr val="92D050"/>
              </a:solidFill>
            </a:endParaRPr>
          </a:p>
          <a:p>
            <a:endParaRPr lang="ar-SA" sz="3200" b="1" i="1">
              <a:solidFill>
                <a:srgbClr val="92D050"/>
              </a:solidFill>
            </a:endParaRPr>
          </a:p>
        </p:txBody>
      </p:sp>
    </p:spTree>
    <p:extLst>
      <p:ext uri="{BB962C8B-B14F-4D97-AF65-F5344CB8AC3E}">
        <p14:creationId xmlns:p14="http://schemas.microsoft.com/office/powerpoint/2010/main" val="1750148048"/>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D1FF5E-BCB1-9B4D-8117-82F2C23ADC55}"/>
              </a:ext>
            </a:extLst>
          </p:cNvPr>
          <p:cNvSpPr>
            <a:spLocks noGrp="1"/>
          </p:cNvSpPr>
          <p:nvPr>
            <p:ph type="title"/>
          </p:nvPr>
        </p:nvSpPr>
        <p:spPr>
          <a:xfrm>
            <a:off x="808523" y="97691"/>
            <a:ext cx="4494998" cy="1016353"/>
          </a:xfrm>
        </p:spPr>
        <p:txBody>
          <a:bodyPr/>
          <a:lstStyle/>
          <a:p>
            <a:r>
              <a:rPr lang="ar-SA" sz="4400" b="1">
                <a:solidFill>
                  <a:srgbClr val="C00000"/>
                </a:solidFill>
              </a:rPr>
              <a:t>مراتب المقاصد</a:t>
            </a:r>
            <a:endParaRPr lang="ar-AE" sz="4400" b="1">
              <a:solidFill>
                <a:srgbClr val="C00000"/>
              </a:solidFill>
            </a:endParaRPr>
          </a:p>
        </p:txBody>
      </p:sp>
      <p:pic>
        <p:nvPicPr>
          <p:cNvPr id="5" name="صورة 5">
            <a:extLst>
              <a:ext uri="{FF2B5EF4-FFF2-40B4-BE49-F238E27FC236}">
                <a16:creationId xmlns:a16="http://schemas.microsoft.com/office/drawing/2014/main" id="{88761388-64C7-DC4A-88CC-8C67D1EABAE4}"/>
              </a:ext>
            </a:extLst>
          </p:cNvPr>
          <p:cNvPicPr>
            <a:picLocks noGrp="1" noChangeAspect="1"/>
          </p:cNvPicPr>
          <p:nvPr>
            <p:ph type="pic" idx="1"/>
          </p:nvPr>
        </p:nvPicPr>
        <p:blipFill rotWithShape="1">
          <a:blip r:embed="rId2"/>
          <a:srcRect l="27755" r="27755"/>
          <a:stretch/>
        </p:blipFill>
        <p:spPr>
          <a:xfrm>
            <a:off x="5544038" y="803167"/>
            <a:ext cx="6102097" cy="4940788"/>
          </a:xfrm>
          <a:prstGeom prst="rect">
            <a:avLst/>
          </a:prstGeom>
          <a:solidFill>
            <a:srgbClr val="FFFFFF">
              <a:shade val="85000"/>
            </a:srgbClr>
          </a:solidFill>
          <a:ln w="190500" cap="rnd">
            <a:solidFill>
              <a:srgbClr val="FFFFFF"/>
            </a:solidFill>
          </a:ln>
          <a:effectLst>
            <a:outerShdw blurRad="50800" dist="38100" dir="10800000" algn="r" rotWithShape="0">
              <a:prstClr val="black">
                <a:alpha val="40000"/>
              </a:prstClr>
            </a:outerShdw>
            <a:reflection blurRad="6350" stA="52000" endA="300" endPos="35000" dir="5400000" sy="-100000" algn="bl" rotWithShape="0"/>
          </a:effectLst>
          <a:scene3d>
            <a:camera prst="perspectiveContrastingLeftFacing">
              <a:rot lat="540000" lon="2100000" rev="0"/>
            </a:camera>
            <a:lightRig rig="soft" dir="t"/>
          </a:scene3d>
          <a:sp3d contourW="12700" prstMaterial="matte">
            <a:bevelT w="63500" h="50800"/>
            <a:contourClr>
              <a:srgbClr val="C0C0C0"/>
            </a:contourClr>
          </a:sp3d>
        </p:spPr>
      </p:pic>
      <p:sp>
        <p:nvSpPr>
          <p:cNvPr id="4" name="عنصر نائب للنص 3">
            <a:extLst>
              <a:ext uri="{FF2B5EF4-FFF2-40B4-BE49-F238E27FC236}">
                <a16:creationId xmlns:a16="http://schemas.microsoft.com/office/drawing/2014/main" id="{B1FE1D7F-F65D-3E46-B8A6-DA46816E8D80}"/>
              </a:ext>
            </a:extLst>
          </p:cNvPr>
          <p:cNvSpPr>
            <a:spLocks noGrp="1"/>
          </p:cNvSpPr>
          <p:nvPr>
            <p:ph type="body" sz="half" idx="2"/>
          </p:nvPr>
        </p:nvSpPr>
        <p:spPr>
          <a:xfrm>
            <a:off x="302320" y="1639140"/>
            <a:ext cx="5507404" cy="4629911"/>
          </a:xfrm>
        </p:spPr>
        <p:txBody>
          <a:bodyPr>
            <a:normAutofit fontScale="92500" lnSpcReduction="10000"/>
          </a:bodyPr>
          <a:lstStyle/>
          <a:p>
            <a:r>
              <a:rPr lang="ar-SA" sz="3200" b="1">
                <a:solidFill>
                  <a:schemeClr val="accent3">
                    <a:lumMod val="75000"/>
                  </a:schemeClr>
                </a:solidFill>
              </a:rPr>
              <a:t>تترتب المقاصد من حيث الاهمية الى ثلاثة مراتب</a:t>
            </a:r>
          </a:p>
          <a:p>
            <a:pPr marL="514350" indent="-514350">
              <a:buAutoNum type="arabicPeriod"/>
            </a:pPr>
            <a:r>
              <a:rPr lang="ar-SA" sz="3200" b="1">
                <a:solidFill>
                  <a:schemeClr val="accent3">
                    <a:lumMod val="75000"/>
                  </a:schemeClr>
                </a:solidFill>
              </a:rPr>
              <a:t>الضروريات </a:t>
            </a:r>
          </a:p>
          <a:p>
            <a:pPr marL="514350" indent="-514350">
              <a:buAutoNum type="arabicPeriod"/>
            </a:pPr>
            <a:r>
              <a:rPr lang="ar-SA" sz="3200" b="1">
                <a:solidFill>
                  <a:schemeClr val="accent3">
                    <a:lumMod val="75000"/>
                  </a:schemeClr>
                </a:solidFill>
              </a:rPr>
              <a:t>الحاجيات </a:t>
            </a:r>
          </a:p>
          <a:p>
            <a:pPr marL="514350" indent="-514350">
              <a:buAutoNum type="arabicPeriod"/>
            </a:pPr>
            <a:r>
              <a:rPr lang="ar-SA" sz="3200" b="1">
                <a:solidFill>
                  <a:schemeClr val="accent3">
                    <a:lumMod val="75000"/>
                  </a:schemeClr>
                </a:solidFill>
              </a:rPr>
              <a:t>التحسينات او الكماليات</a:t>
            </a:r>
          </a:p>
          <a:p>
            <a:pPr marL="514350" indent="-514350">
              <a:buAutoNum type="arabicPeriod"/>
            </a:pPr>
            <a:endParaRPr lang="ar-SA" sz="3200" b="1">
              <a:solidFill>
                <a:schemeClr val="accent3">
                  <a:lumMod val="75000"/>
                </a:schemeClr>
              </a:solidFill>
            </a:endParaRPr>
          </a:p>
          <a:p>
            <a:pPr marL="514350" indent="-514350" algn="r">
              <a:buAutoNum type="arabicPeriod"/>
            </a:pPr>
            <a:r>
              <a:rPr lang="ar-SA" sz="3200" b="1">
                <a:solidFill>
                  <a:srgbClr val="00B050"/>
                </a:solidFill>
              </a:rPr>
              <a:t>والاحكام الضرورية ايضا تتدرج من حيث الاهمية  في الفقه الاسلامي: </a:t>
            </a:r>
            <a:r>
              <a:rPr lang="ar-SA" sz="3200" b="1">
                <a:solidFill>
                  <a:schemeClr val="accent1">
                    <a:lumMod val="60000"/>
                    <a:lumOff val="40000"/>
                  </a:schemeClr>
                </a:solidFill>
              </a:rPr>
              <a:t>حفظ الدين ثم حفظ النفس ثم حفظ النسل ثم حفظ العقل ثم حفظ المال.</a:t>
            </a:r>
            <a:endParaRPr lang="ar-AE" sz="3200" b="1">
              <a:solidFill>
                <a:srgbClr val="00B050"/>
              </a:solidFill>
            </a:endParaRPr>
          </a:p>
        </p:txBody>
      </p:sp>
    </p:spTree>
    <p:extLst>
      <p:ext uri="{BB962C8B-B14F-4D97-AF65-F5344CB8AC3E}">
        <p14:creationId xmlns:p14="http://schemas.microsoft.com/office/powerpoint/2010/main" val="2202956"/>
      </p:ext>
    </p:extLst>
  </p:cSld>
  <p:clrMapOvr>
    <a:masterClrMapping/>
  </p:clrMapOvr>
  <p:transition spd="slow">
    <p:fade thruBlk="1"/>
  </p:transition>
</p:sld>
</file>

<file path=ppt/theme/theme1.xml><?xml version="1.0" encoding="utf-8"?>
<a:theme xmlns:a="http://schemas.openxmlformats.org/drawingml/2006/main" name="رزمة">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5</Slides>
  <Notes>0</Notes>
  <HiddenSlides>0</HiddenSlide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رزمة</vt:lpstr>
      <vt:lpstr>المقصد العام للشريعة الاسلامية</vt:lpstr>
      <vt:lpstr>مقاصد الشريعة الاسلامية </vt:lpstr>
      <vt:lpstr>ثانيا: حفظ الامور الحاجية : الامور الحاجية هي الامور التي يحتاجها الناس لتيسير سبل الحياة وضمان رفاهية العيش لعم ورفع الحرج عنهم واحتمال مشاق التكاليف التي اوجبها الله عليهم .وان فُقد فأن نظام الحياة لن يختل وانما يلحق الناس الضيق والمشقة بغيابه .  وهي : ١. في العبادات : مثل اباحة الفطر في شهر رمضان للمرض او السفر ، واباحة قصر الصلاة في السفر . ٢. في المعاملات : مثل اباحة بيع السلم والاستنصناع واباحة الطلاق في حالات الزواج غير المستقرة والمتازمة . ٣.في العقوبات : مثل جعل دية القتل الخطأ على عاقلة القاتل.</vt:lpstr>
      <vt:lpstr>ثالثا : حفظ الامور التحسينية : </vt:lpstr>
      <vt:lpstr>مراتب المقاصد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المقصد العام للشريعةسلامي</dc:title>
  <dc:creator>beckhamsamah@yahoo.com</dc:creator>
  <cp:lastModifiedBy>beckhamsamah@yahoo.com</cp:lastModifiedBy>
  <cp:revision>5</cp:revision>
  <dcterms:created xsi:type="dcterms:W3CDTF">2020-06-22T09:49:35Z</dcterms:created>
  <dcterms:modified xsi:type="dcterms:W3CDTF">2022-01-17T09:27:39Z</dcterms:modified>
</cp:coreProperties>
</file>