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r">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r">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r">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r">
              <a:defRPr sz="3200" b="0" cap="all">
                <a:gradFill flip="none" rotWithShape="1">
                  <a:gsLst>
                    <a:gs pos="0">
                      <a:schemeClr val="tx1"/>
                    </a:gs>
                    <a:gs pos="100000">
                      <a:schemeClr val="tx1">
                        <a:lumMod val="75000"/>
                      </a:schemeClr>
                    </a:gs>
                  </a:gsLst>
                  <a:lin ang="5400000" scaled="0"/>
                  <a:tileRect/>
                </a:gra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r">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1/17/2022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r" defTabSz="457200" rtl="1"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0E3795-43A4-4D4A-9160-1BD4869B5CA8}"/>
              </a:ext>
            </a:extLst>
          </p:cNvPr>
          <p:cNvSpPr>
            <a:spLocks noGrp="1"/>
          </p:cNvSpPr>
          <p:nvPr>
            <p:ph type="title"/>
          </p:nvPr>
        </p:nvSpPr>
        <p:spPr/>
        <p:txBody>
          <a:bodyPr/>
          <a:lstStyle/>
          <a:p>
            <a:r>
              <a:rPr lang="ar-SA"/>
              <a:t>القوانين الاقتصادية في قانون حمورابي </a:t>
            </a:r>
            <a:endParaRPr lang="ar-AE"/>
          </a:p>
        </p:txBody>
      </p:sp>
      <p:sp>
        <p:nvSpPr>
          <p:cNvPr id="3" name="عنوان فرعي 2">
            <a:extLst>
              <a:ext uri="{FF2B5EF4-FFF2-40B4-BE49-F238E27FC236}">
                <a16:creationId xmlns:a16="http://schemas.microsoft.com/office/drawing/2014/main" id="{04E67EC4-2207-B94B-88A9-5B2E664EBDD2}"/>
              </a:ext>
            </a:extLst>
          </p:cNvPr>
          <p:cNvSpPr>
            <a:spLocks noGrp="1"/>
          </p:cNvSpPr>
          <p:nvPr>
            <p:ph idx="1"/>
          </p:nvPr>
        </p:nvSpPr>
        <p:spPr/>
        <p:txBody>
          <a:bodyPr>
            <a:normAutofit/>
          </a:bodyPr>
          <a:lstStyle/>
          <a:p>
            <a:r>
              <a:rPr lang="ar-SA" sz="3200">
                <a:solidFill>
                  <a:srgbClr val="FF0000"/>
                </a:solidFill>
              </a:rPr>
              <a:t>اولا :التشريعات الزراعية </a:t>
            </a:r>
          </a:p>
          <a:p>
            <a:r>
              <a:rPr lang="ar-SA" sz="3200">
                <a:solidFill>
                  <a:srgbClr val="FF0000"/>
                </a:solidFill>
              </a:rPr>
              <a:t>ثانيا: التشريعات التجارية </a:t>
            </a:r>
          </a:p>
          <a:p>
            <a:r>
              <a:rPr lang="ar-SA" sz="3200">
                <a:solidFill>
                  <a:srgbClr val="FF0000"/>
                </a:solidFill>
              </a:rPr>
              <a:t>ثالثا: التشريعات الصناعية </a:t>
            </a:r>
          </a:p>
          <a:p>
            <a:r>
              <a:rPr lang="ar-SA" sz="3200">
                <a:solidFill>
                  <a:srgbClr val="FF0000"/>
                </a:solidFill>
              </a:rPr>
              <a:t>رابعا: قوانين العمل والاجور</a:t>
            </a:r>
            <a:endParaRPr lang="ar-SA" sz="2800">
              <a:solidFill>
                <a:srgbClr val="FF0000"/>
              </a:solidFill>
            </a:endParaRPr>
          </a:p>
        </p:txBody>
      </p:sp>
    </p:spTree>
    <p:extLst>
      <p:ext uri="{BB962C8B-B14F-4D97-AF65-F5344CB8AC3E}">
        <p14:creationId xmlns:p14="http://schemas.microsoft.com/office/powerpoint/2010/main" val="363135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CC468F-B24B-BF4B-BFA6-8DCBE877C9D4}"/>
              </a:ext>
            </a:extLst>
          </p:cNvPr>
          <p:cNvSpPr>
            <a:spLocks noGrp="1"/>
          </p:cNvSpPr>
          <p:nvPr>
            <p:ph type="title"/>
          </p:nvPr>
        </p:nvSpPr>
        <p:spPr>
          <a:xfrm>
            <a:off x="1141413" y="268654"/>
            <a:ext cx="9905998" cy="1050192"/>
          </a:xfrm>
        </p:spPr>
        <p:txBody>
          <a:bodyPr/>
          <a:lstStyle/>
          <a:p>
            <a:pPr algn="ctr"/>
            <a:r>
              <a:rPr lang="ar-SA"/>
              <a:t>التشريعات الزراعية </a:t>
            </a:r>
            <a:endParaRPr lang="ar-AE"/>
          </a:p>
        </p:txBody>
      </p:sp>
      <p:sp>
        <p:nvSpPr>
          <p:cNvPr id="3" name="عنصر نائب للمحتوى 2">
            <a:extLst>
              <a:ext uri="{FF2B5EF4-FFF2-40B4-BE49-F238E27FC236}">
                <a16:creationId xmlns:a16="http://schemas.microsoft.com/office/drawing/2014/main" id="{0794E395-1B87-F44B-9E35-838D5ADA2520}"/>
              </a:ext>
            </a:extLst>
          </p:cNvPr>
          <p:cNvSpPr>
            <a:spLocks noGrp="1"/>
          </p:cNvSpPr>
          <p:nvPr>
            <p:ph idx="1"/>
          </p:nvPr>
        </p:nvSpPr>
        <p:spPr>
          <a:xfrm>
            <a:off x="207596" y="1318846"/>
            <a:ext cx="11613173" cy="5067789"/>
          </a:xfrm>
        </p:spPr>
        <p:txBody>
          <a:bodyPr>
            <a:normAutofit fontScale="85000" lnSpcReduction="10000"/>
          </a:bodyPr>
          <a:lstStyle/>
          <a:p>
            <a:r>
              <a:rPr lang="ar-SA" sz="2800">
                <a:solidFill>
                  <a:srgbClr val="FFC000"/>
                </a:solidFill>
              </a:rPr>
              <a:t>١اسئجار الاراضي الزراعية : </a:t>
            </a:r>
            <a:r>
              <a:rPr lang="ar-SA" sz="2800">
                <a:solidFill>
                  <a:schemeClr val="accent1">
                    <a:lumMod val="60000"/>
                    <a:lumOff val="40000"/>
                  </a:schemeClr>
                </a:solidFill>
              </a:rPr>
              <a:t>يقوم الفلاح بأستئجار ارض زراعية مقابل نسبة من المحصول يقدمها لصاحب الارض وان اهملها عليه ان يعوض الأخير قيمة المثل مما ينتجه الحقل المجاور لهم .</a:t>
            </a:r>
          </a:p>
          <a:p>
            <a:pPr marL="0" indent="0">
              <a:buNone/>
            </a:pPr>
            <a:r>
              <a:rPr lang="ar-SA" sz="2800">
                <a:solidFill>
                  <a:schemeClr val="accent1">
                    <a:lumMod val="60000"/>
                    <a:lumOff val="40000"/>
                  </a:schemeClr>
                </a:solidFill>
              </a:rPr>
              <a:t> </a:t>
            </a:r>
            <a:r>
              <a:rPr lang="ar-SA" sz="2800">
                <a:solidFill>
                  <a:srgbClr val="FFC000"/>
                </a:solidFill>
              </a:rPr>
              <a:t>٢.تسليف واقراض الفلاح : </a:t>
            </a:r>
            <a:r>
              <a:rPr lang="ar-SA" sz="2800">
                <a:solidFill>
                  <a:schemeClr val="tx1"/>
                </a:solidFill>
              </a:rPr>
              <a:t>عالجت المواد ٤٨ _٥٢ قضايا تسليف الفلاح واقراضه من قبل اصحاب رؤوس الاموال مقابل اما الفائدة او نسبة معينة من المحصول .</a:t>
            </a:r>
            <a:endParaRPr lang="ar-SA" sz="2800">
              <a:solidFill>
                <a:srgbClr val="FFC000"/>
              </a:solidFill>
            </a:endParaRPr>
          </a:p>
          <a:p>
            <a:pPr marL="0" indent="0">
              <a:buNone/>
            </a:pPr>
            <a:r>
              <a:rPr lang="ar-SA" sz="2800">
                <a:solidFill>
                  <a:srgbClr val="FFC000"/>
                </a:solidFill>
              </a:rPr>
              <a:t>٣. اضرار المحصولات: </a:t>
            </a:r>
            <a:r>
              <a:rPr lang="ar-SA" sz="2800">
                <a:solidFill>
                  <a:schemeClr val="tx1"/>
                </a:solidFill>
              </a:rPr>
              <a:t>عالجت المحصولات المواد ٥٣ _٥٩ حالات الاعتداء على الاراضي المجاورة واحداث اضرار لها . وفرق بين الاهمال والتعمد في العقوبة .</a:t>
            </a:r>
            <a:endParaRPr lang="ar-SA" sz="2800">
              <a:solidFill>
                <a:srgbClr val="FFC000"/>
              </a:solidFill>
            </a:endParaRPr>
          </a:p>
          <a:p>
            <a:pPr marL="0" indent="0">
              <a:buNone/>
            </a:pPr>
            <a:r>
              <a:rPr lang="ar-SA" sz="2800">
                <a:solidFill>
                  <a:srgbClr val="FFC000"/>
                </a:solidFill>
              </a:rPr>
              <a:t>٤. المغارسة :  </a:t>
            </a:r>
            <a:r>
              <a:rPr lang="ar-SA" sz="2800">
                <a:solidFill>
                  <a:schemeClr val="accent1">
                    <a:lumMod val="20000"/>
                    <a:lumOff val="80000"/>
                  </a:schemeClr>
                </a:solidFill>
              </a:rPr>
              <a:t>اشارت المادة ٦٠ من قانون حمورابي على </a:t>
            </a:r>
            <a:r>
              <a:rPr lang="ar-SA" sz="2800">
                <a:solidFill>
                  <a:schemeClr val="accent1">
                    <a:lumMod val="40000"/>
                    <a:lumOff val="60000"/>
                  </a:schemeClr>
                </a:solidFill>
              </a:rPr>
              <a:t>انه عقد يتفق بمقتضاه طرفين يعطي بموجبه احدهما ارضه الى اخر ليغرس بها اشجار معلومة ويتعهد برزراعتها وتربيتها مدة معلومة وتكون الارض والاشجار او الاشجار وحدها مشتركة بنسبة معينة بعد انتهاء المدة .</a:t>
            </a:r>
            <a:endParaRPr lang="ar-SA" sz="2800">
              <a:solidFill>
                <a:srgbClr val="FFC000"/>
              </a:solidFill>
            </a:endParaRPr>
          </a:p>
          <a:p>
            <a:pPr marL="0" indent="0">
              <a:buNone/>
            </a:pPr>
            <a:r>
              <a:rPr lang="ar-SA" sz="2800">
                <a:solidFill>
                  <a:srgbClr val="FFC000"/>
                </a:solidFill>
              </a:rPr>
              <a:t>ه. المساقاة :  </a:t>
            </a:r>
            <a:r>
              <a:rPr lang="ar-SA" sz="2800">
                <a:solidFill>
                  <a:schemeClr val="tx2"/>
                </a:solidFill>
              </a:rPr>
              <a:t>اشارت المادتان ٦٤ و٦٥ على انه اتفاق بين صاحب الحقل والبستاني في اصلاح وتلقيح الشجر مقابل نسبة من انتاج الاشجار، وبخلافه يدفع البستاني التعويض لصاحب الارض.</a:t>
            </a:r>
            <a:endParaRPr lang="ar-AE" sz="2800">
              <a:solidFill>
                <a:srgbClr val="FFC000"/>
              </a:solidFill>
            </a:endParaRPr>
          </a:p>
        </p:txBody>
      </p:sp>
    </p:spTree>
    <p:extLst>
      <p:ext uri="{BB962C8B-B14F-4D97-AF65-F5344CB8AC3E}">
        <p14:creationId xmlns:p14="http://schemas.microsoft.com/office/powerpoint/2010/main" val="162318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62C18D-1037-2647-A37F-2C2EEDF00ACD}"/>
              </a:ext>
            </a:extLst>
          </p:cNvPr>
          <p:cNvSpPr>
            <a:spLocks noGrp="1"/>
          </p:cNvSpPr>
          <p:nvPr>
            <p:ph type="title"/>
          </p:nvPr>
        </p:nvSpPr>
        <p:spPr>
          <a:xfrm flipV="1">
            <a:off x="1141413" y="158750"/>
            <a:ext cx="9905998" cy="450850"/>
          </a:xfrm>
        </p:spPr>
        <p:txBody>
          <a:bodyPr>
            <a:normAutofit fontScale="90000"/>
          </a:bodyPr>
          <a:lstStyle/>
          <a:p>
            <a:endParaRPr lang="ar-AE"/>
          </a:p>
        </p:txBody>
      </p:sp>
      <p:sp>
        <p:nvSpPr>
          <p:cNvPr id="3" name="عنصر نائب للمحتوى 2">
            <a:extLst>
              <a:ext uri="{FF2B5EF4-FFF2-40B4-BE49-F238E27FC236}">
                <a16:creationId xmlns:a16="http://schemas.microsoft.com/office/drawing/2014/main" id="{0D0BD51C-A4AA-204F-B0C2-26A6AC5D285F}"/>
              </a:ext>
            </a:extLst>
          </p:cNvPr>
          <p:cNvSpPr>
            <a:spLocks noGrp="1"/>
          </p:cNvSpPr>
          <p:nvPr>
            <p:ph sz="half" idx="1"/>
          </p:nvPr>
        </p:nvSpPr>
        <p:spPr>
          <a:xfrm>
            <a:off x="738431" y="744904"/>
            <a:ext cx="4876800" cy="6662616"/>
          </a:xfrm>
        </p:spPr>
        <p:txBody>
          <a:bodyPr>
            <a:normAutofit/>
          </a:bodyPr>
          <a:lstStyle/>
          <a:p>
            <a:r>
              <a:rPr lang="ar-SA" sz="2800" b="1">
                <a:solidFill>
                  <a:srgbClr val="00B0F0"/>
                </a:solidFill>
              </a:rPr>
              <a:t>ثانيا: التشريعات التجارية</a:t>
            </a:r>
          </a:p>
          <a:p>
            <a:r>
              <a:rPr lang="ar-SA" sz="2800" b="1">
                <a:solidFill>
                  <a:srgbClr val="00B0F0"/>
                </a:solidFill>
              </a:rPr>
              <a:t> </a:t>
            </a:r>
            <a:r>
              <a:rPr lang="ar-SA" sz="2800" b="1">
                <a:solidFill>
                  <a:schemeClr val="accent5"/>
                </a:solidFill>
              </a:rPr>
              <a:t>التجارة الداخلية : من م ١٠٠- ١١٢ والمواد ح ط ي ك ل ن س ع للتجارة الداخلية</a:t>
            </a:r>
            <a:r>
              <a:rPr lang="ar-SA" sz="2800" b="1">
                <a:solidFill>
                  <a:schemeClr val="accent6">
                    <a:lumMod val="60000"/>
                    <a:lumOff val="40000"/>
                  </a:schemeClr>
                </a:solidFill>
              </a:rPr>
              <a:t> وهي :</a:t>
            </a:r>
          </a:p>
          <a:p>
            <a:r>
              <a:rPr lang="ar-SA" sz="2800" b="1">
                <a:solidFill>
                  <a:schemeClr val="accent2">
                    <a:lumMod val="60000"/>
                    <a:lumOff val="40000"/>
                  </a:schemeClr>
                </a:solidFill>
              </a:rPr>
              <a:t>١. القروض : من م ١١٣-١١٩</a:t>
            </a:r>
          </a:p>
          <a:p>
            <a:r>
              <a:rPr lang="ar-SA" sz="2800" b="1">
                <a:solidFill>
                  <a:schemeClr val="accent2">
                    <a:lumMod val="60000"/>
                    <a:lumOff val="40000"/>
                  </a:schemeClr>
                </a:solidFill>
              </a:rPr>
              <a:t>٢. النقل : في م ١١٢</a:t>
            </a:r>
          </a:p>
          <a:p>
            <a:r>
              <a:rPr lang="ar-SA" sz="2800" b="1">
                <a:solidFill>
                  <a:schemeClr val="accent2">
                    <a:lumMod val="60000"/>
                    <a:lumOff val="40000"/>
                  </a:schemeClr>
                </a:solidFill>
              </a:rPr>
              <a:t>٣. الشركة والوكالة : في مواد متفرقة من قانون حمورابي م ٤ م١٠١  م١٠٦ م١٠٧ ،والمواد  ح  ط  ي  ك  ل م</a:t>
            </a:r>
          </a:p>
          <a:p>
            <a:endParaRPr lang="ar-SA" sz="2800" b="1">
              <a:solidFill>
                <a:schemeClr val="accent2">
                  <a:lumMod val="60000"/>
                  <a:lumOff val="40000"/>
                </a:schemeClr>
              </a:solidFill>
            </a:endParaRPr>
          </a:p>
        </p:txBody>
      </p:sp>
      <p:pic>
        <p:nvPicPr>
          <p:cNvPr id="5" name="صورة 5">
            <a:extLst>
              <a:ext uri="{FF2B5EF4-FFF2-40B4-BE49-F238E27FC236}">
                <a16:creationId xmlns:a16="http://schemas.microsoft.com/office/drawing/2014/main" id="{1617D091-0118-E04A-91C5-5809EF147BE4}"/>
              </a:ext>
            </a:extLst>
          </p:cNvPr>
          <p:cNvPicPr>
            <a:picLocks noGrp="1" noChangeAspect="1"/>
          </p:cNvPicPr>
          <p:nvPr>
            <p:ph sz="half" idx="2"/>
          </p:nvPr>
        </p:nvPicPr>
        <p:blipFill>
          <a:blip r:embed="rId2"/>
          <a:stretch>
            <a:fillRect/>
          </a:stretch>
        </p:blipFill>
        <p:spPr>
          <a:xfrm>
            <a:off x="6766413" y="1299307"/>
            <a:ext cx="4280998" cy="3124200"/>
          </a:xfrm>
          <a:prstGeom prst="rect">
            <a:avLst/>
          </a:prstGeom>
          <a:solidFill>
            <a:srgbClr val="FFFFFF">
              <a:shade val="85000"/>
            </a:srgbClr>
          </a:solidFill>
          <a:ln w="101600" cap="sq">
            <a:solidFill>
              <a:srgbClr val="FDFDFD"/>
            </a:solidFill>
            <a:miter lim="800000"/>
          </a:ln>
          <a:effectLst>
            <a:outerShdw blurRad="50800" dist="38100" dir="8100000" algn="tr" rotWithShape="0">
              <a:prstClr val="black">
                <a:alpha val="40000"/>
              </a:prstClr>
            </a:outerShdw>
            <a:reflection blurRad="6350" stA="50000" endA="300" endPos="5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8926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434A63-F95D-EB4C-AA87-78D68EF603CE}"/>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95871A21-423C-F141-84E2-E0BB35DA38F5}"/>
              </a:ext>
            </a:extLst>
          </p:cNvPr>
          <p:cNvSpPr>
            <a:spLocks noGrp="1"/>
          </p:cNvSpPr>
          <p:nvPr>
            <p:ph idx="1"/>
          </p:nvPr>
        </p:nvSpPr>
        <p:spPr/>
        <p:txBody>
          <a:bodyPr>
            <a:normAutofit lnSpcReduction="10000"/>
          </a:bodyPr>
          <a:lstStyle/>
          <a:p>
            <a:r>
              <a:rPr lang="ar-SA" sz="2800">
                <a:solidFill>
                  <a:srgbClr val="00B0F0"/>
                </a:solidFill>
              </a:rPr>
              <a:t>التجارة الخارجية : </a:t>
            </a:r>
            <a:r>
              <a:rPr lang="ar-SA" sz="2800">
                <a:solidFill>
                  <a:schemeClr val="accent4">
                    <a:lumMod val="60000"/>
                    <a:lumOff val="40000"/>
                  </a:schemeClr>
                </a:solidFill>
              </a:rPr>
              <a:t>ازدهرت التجارة الخارجية في عهد حمورابي فكان هناك تبادل بالسلع والبضاىع بين العراق والدول الاخرى ، وانشأت مراكز تجارية مهمة منها :</a:t>
            </a:r>
          </a:p>
          <a:p>
            <a:r>
              <a:rPr lang="ar-SA" sz="2800">
                <a:solidFill>
                  <a:schemeClr val="accent4">
                    <a:lumMod val="60000"/>
                    <a:lumOff val="40000"/>
                  </a:schemeClr>
                </a:solidFill>
              </a:rPr>
              <a:t> </a:t>
            </a:r>
            <a:r>
              <a:rPr lang="ar-SA" sz="2800">
                <a:solidFill>
                  <a:srgbClr val="C00000"/>
                </a:solidFill>
              </a:rPr>
              <a:t>١. المركز التجاري الاشوري وله فرع في بلاد الاناضول يسمى الكابادوكية </a:t>
            </a:r>
          </a:p>
          <a:p>
            <a:r>
              <a:rPr lang="ar-SA" sz="2800">
                <a:solidFill>
                  <a:srgbClr val="C00000"/>
                </a:solidFill>
              </a:rPr>
              <a:t>٢. مركز تجاري في نوزى قرب مدينة كركوك .</a:t>
            </a:r>
          </a:p>
          <a:p>
            <a:r>
              <a:rPr lang="ar-SA" sz="2800">
                <a:solidFill>
                  <a:srgbClr val="C00000"/>
                </a:solidFill>
              </a:rPr>
              <a:t>٣. مركز تجاري اقامه اليهودي يسمى اموراشو واولاده.</a:t>
            </a:r>
            <a:endParaRPr lang="ar-AE" sz="2800">
              <a:solidFill>
                <a:srgbClr val="C00000"/>
              </a:solidFill>
            </a:endParaRPr>
          </a:p>
        </p:txBody>
      </p:sp>
      <p:sp>
        <p:nvSpPr>
          <p:cNvPr id="4" name="عنصر نائب للمحتوى 3">
            <a:extLst>
              <a:ext uri="{FF2B5EF4-FFF2-40B4-BE49-F238E27FC236}">
                <a16:creationId xmlns:a16="http://schemas.microsoft.com/office/drawing/2014/main" id="{71DDB0CC-C898-7C49-B254-FB4D05CD5F72}"/>
              </a:ext>
            </a:extLst>
          </p:cNvPr>
          <p:cNvSpPr>
            <a:spLocks noGrp="1"/>
          </p:cNvSpPr>
          <p:nvPr>
            <p:ph type="body" sz="half" idx="2"/>
          </p:nvPr>
        </p:nvSpPr>
        <p:spPr/>
        <p:txBody>
          <a:bodyPr/>
          <a:lstStyle/>
          <a:p>
            <a:endParaRPr lang="ar-AE"/>
          </a:p>
        </p:txBody>
      </p:sp>
      <p:pic>
        <p:nvPicPr>
          <p:cNvPr id="5" name="صورة 5">
            <a:extLst>
              <a:ext uri="{FF2B5EF4-FFF2-40B4-BE49-F238E27FC236}">
                <a16:creationId xmlns:a16="http://schemas.microsoft.com/office/drawing/2014/main" id="{6627ACE2-9F6D-0A46-B521-3EED0C214CFD}"/>
              </a:ext>
            </a:extLst>
          </p:cNvPr>
          <p:cNvPicPr>
            <a:picLocks noChangeAspect="1"/>
          </p:cNvPicPr>
          <p:nvPr/>
        </p:nvPicPr>
        <p:blipFill>
          <a:blip r:embed="rId2"/>
          <a:stretch>
            <a:fillRect/>
          </a:stretch>
        </p:blipFill>
        <p:spPr>
          <a:xfrm>
            <a:off x="235135" y="491067"/>
            <a:ext cx="3588846" cy="54186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3017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364CBD-DB4D-5640-905C-ADC53296A033}"/>
              </a:ext>
            </a:extLst>
          </p:cNvPr>
          <p:cNvSpPr>
            <a:spLocks noGrp="1"/>
          </p:cNvSpPr>
          <p:nvPr>
            <p:ph type="title"/>
          </p:nvPr>
        </p:nvSpPr>
        <p:spPr>
          <a:xfrm>
            <a:off x="1263528" y="377581"/>
            <a:ext cx="9905998" cy="1600688"/>
          </a:xfrm>
        </p:spPr>
        <p:txBody>
          <a:bodyPr/>
          <a:lstStyle/>
          <a:p>
            <a:pPr algn="ctr"/>
            <a:r>
              <a:rPr lang="ar-SA" b="1"/>
              <a:t>ثالثا</a:t>
            </a:r>
            <a:r>
              <a:rPr lang="ar-SA"/>
              <a:t> : </a:t>
            </a:r>
            <a:r>
              <a:rPr lang="ar-SA" b="1"/>
              <a:t>التشريعات</a:t>
            </a:r>
            <a:r>
              <a:rPr lang="ar-SA"/>
              <a:t> </a:t>
            </a:r>
            <a:r>
              <a:rPr lang="ar-SA" b="1"/>
              <a:t>الصناعية</a:t>
            </a:r>
            <a:r>
              <a:rPr lang="ar-SA"/>
              <a:t> </a:t>
            </a:r>
            <a:endParaRPr lang="ar-AE"/>
          </a:p>
        </p:txBody>
      </p:sp>
      <p:sp>
        <p:nvSpPr>
          <p:cNvPr id="3" name="عنصر نائب للمحتوى 2">
            <a:extLst>
              <a:ext uri="{FF2B5EF4-FFF2-40B4-BE49-F238E27FC236}">
                <a16:creationId xmlns:a16="http://schemas.microsoft.com/office/drawing/2014/main" id="{0EE883A6-2B2F-B14C-9C7A-DFB488FD9EA6}"/>
              </a:ext>
            </a:extLst>
          </p:cNvPr>
          <p:cNvSpPr>
            <a:spLocks noGrp="1"/>
          </p:cNvSpPr>
          <p:nvPr>
            <p:ph idx="1"/>
          </p:nvPr>
        </p:nvSpPr>
        <p:spPr>
          <a:xfrm>
            <a:off x="1141413" y="1758463"/>
            <a:ext cx="9905998" cy="4032738"/>
          </a:xfrm>
        </p:spPr>
        <p:txBody>
          <a:bodyPr/>
          <a:lstStyle/>
          <a:p>
            <a:r>
              <a:rPr lang="ar-SA" b="1">
                <a:solidFill>
                  <a:schemeClr val="accent6">
                    <a:lumMod val="60000"/>
                    <a:lumOff val="40000"/>
                  </a:schemeClr>
                </a:solidFill>
              </a:rPr>
              <a:t>ظهرت صناعات يدوية في بلاد بابل منها صناعة النسيج والسجاد و الجلود والاواني والتماثيل وصناعة الحلي وصياغة الذهب والفضة وصناعة الفخار وصناعة الاصباغ وصناعة الاختام الاسطوانية وغيرها الكثير ،و كان العراق يصدرها الى دول الجوار .</a:t>
            </a:r>
          </a:p>
          <a:p>
            <a:r>
              <a:rPr lang="ar-SA" sz="2800" b="1">
                <a:solidFill>
                  <a:schemeClr val="bg2">
                    <a:lumMod val="60000"/>
                    <a:lumOff val="40000"/>
                  </a:schemeClr>
                </a:solidFill>
              </a:rPr>
              <a:t>التعليم الصناعي : </a:t>
            </a:r>
          </a:p>
          <a:p>
            <a:r>
              <a:rPr lang="ar-SA" sz="2800">
                <a:solidFill>
                  <a:schemeClr val="bg2">
                    <a:lumMod val="60000"/>
                    <a:lumOff val="40000"/>
                  </a:schemeClr>
                </a:solidFill>
              </a:rPr>
              <a:t>اهم الصناعات الكيمياوية التي كان يقوم بها افراد اسرة معينة ولا يسمح لغيرهم بتعلم تلك الصناعة ، او يعلما السيد لصغير يتبناه.</a:t>
            </a:r>
            <a:endParaRPr lang="ar-AE" sz="2800">
              <a:solidFill>
                <a:schemeClr val="bg2">
                  <a:lumMod val="60000"/>
                  <a:lumOff val="40000"/>
                </a:schemeClr>
              </a:solidFill>
            </a:endParaRPr>
          </a:p>
        </p:txBody>
      </p:sp>
    </p:spTree>
    <p:extLst>
      <p:ext uri="{BB962C8B-B14F-4D97-AF65-F5344CB8AC3E}">
        <p14:creationId xmlns:p14="http://schemas.microsoft.com/office/powerpoint/2010/main" val="103058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D8A6AA-A52A-D348-BD11-2B28771444E3}"/>
              </a:ext>
            </a:extLst>
          </p:cNvPr>
          <p:cNvSpPr>
            <a:spLocks noGrp="1"/>
          </p:cNvSpPr>
          <p:nvPr>
            <p:ph type="title"/>
          </p:nvPr>
        </p:nvSpPr>
        <p:spPr/>
        <p:txBody>
          <a:bodyPr/>
          <a:lstStyle/>
          <a:p>
            <a:r>
              <a:rPr lang="ar-SA" b="1">
                <a:solidFill>
                  <a:srgbClr val="00B0F0"/>
                </a:solidFill>
              </a:rPr>
              <a:t>رابعا : قوانين العمل والاجور </a:t>
            </a:r>
            <a:endParaRPr lang="ar-AE" b="1">
              <a:solidFill>
                <a:srgbClr val="00B0F0"/>
              </a:solidFill>
            </a:endParaRPr>
          </a:p>
        </p:txBody>
      </p:sp>
      <p:sp>
        <p:nvSpPr>
          <p:cNvPr id="3" name="عنصر نائب للمحتوى 2">
            <a:extLst>
              <a:ext uri="{FF2B5EF4-FFF2-40B4-BE49-F238E27FC236}">
                <a16:creationId xmlns:a16="http://schemas.microsoft.com/office/drawing/2014/main" id="{F91B89CA-7868-A74E-B188-91CCD743898E}"/>
              </a:ext>
            </a:extLst>
          </p:cNvPr>
          <p:cNvSpPr>
            <a:spLocks noGrp="1"/>
          </p:cNvSpPr>
          <p:nvPr>
            <p:ph idx="1"/>
          </p:nvPr>
        </p:nvSpPr>
        <p:spPr/>
        <p:txBody>
          <a:bodyPr>
            <a:normAutofit fontScale="92500" lnSpcReduction="20000"/>
          </a:bodyPr>
          <a:lstStyle/>
          <a:p>
            <a:r>
              <a:rPr lang="ar-SA" sz="3200">
                <a:solidFill>
                  <a:schemeClr val="accent4">
                    <a:lumMod val="60000"/>
                    <a:lumOff val="40000"/>
                  </a:schemeClr>
                </a:solidFill>
              </a:rPr>
              <a:t>١.علاقة العمل : نظم قانون حمورابي علاقة صاحب العمل بالعمال منعا لاستغلالهم كونهم الطرف الضعيف في العلاقة التعاقدية .</a:t>
            </a:r>
          </a:p>
          <a:p>
            <a:r>
              <a:rPr lang="ar-SA" sz="3200">
                <a:solidFill>
                  <a:schemeClr val="accent4">
                    <a:lumMod val="60000"/>
                    <a:lumOff val="40000"/>
                  </a:schemeClr>
                </a:solidFill>
              </a:rPr>
              <a:t>٢. الاجور : كانت الاجور اما على شكل مقدار معين من الحبوب كالشعير او ماتبقى من المواد المقدمة للحرفي لصنع شيء ما او عبارة عن سلع مهمة كالتمور والخبز ، ويعد التطور اصبحت وزن معين من الفضة ثم سبائك ثم النقود .</a:t>
            </a:r>
            <a:endParaRPr lang="ar-AE" sz="3200">
              <a:solidFill>
                <a:schemeClr val="accent4">
                  <a:lumMod val="60000"/>
                  <a:lumOff val="40000"/>
                </a:schemeClr>
              </a:solidFill>
            </a:endParaRPr>
          </a:p>
        </p:txBody>
      </p:sp>
    </p:spTree>
    <p:extLst>
      <p:ext uri="{BB962C8B-B14F-4D97-AF65-F5344CB8AC3E}">
        <p14:creationId xmlns:p14="http://schemas.microsoft.com/office/powerpoint/2010/main" val="122229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شبكة">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6</Slides>
  <Notes>0</Notes>
  <HiddenSlides>0</HiddenSlide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شبكة</vt:lpstr>
      <vt:lpstr>القوانين الاقتصادية في قانون حمورابي </vt:lpstr>
      <vt:lpstr>التشريعات الزراعية </vt:lpstr>
      <vt:lpstr>عرض تقديمي في PowerPoint</vt:lpstr>
      <vt:lpstr>عرض تقديمي في PowerPoint</vt:lpstr>
      <vt:lpstr>ثالثا : التشريعات الصناعية </vt:lpstr>
      <vt:lpstr>رابعا : قوانين العمل والاجور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القوانين الاقتصادية في قانون حمورابي </dc:title>
  <dc:creator>beckhamsamah@yahoo.com</dc:creator>
  <cp:lastModifiedBy>beckhamsamah@yahoo.com</cp:lastModifiedBy>
  <cp:revision>2</cp:revision>
  <dcterms:created xsi:type="dcterms:W3CDTF">2020-07-01T13:47:36Z</dcterms:created>
  <dcterms:modified xsi:type="dcterms:W3CDTF">2022-01-17T09:28:12Z</dcterms:modified>
</cp:coreProperties>
</file>