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9B7D1EBD-E0EF-436A-951E-A7D006672D0A}" type="datetimeFigureOut">
              <a:rPr lang="en-US" smtClean="0"/>
              <a:t>1/17/2022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5969DBF-19AB-4FC6-943E-5B8637238C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9B7D1EBD-E0EF-436A-951E-A7D006672D0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69DBF-19AB-4FC6-943E-5B8637238C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9B7D1EBD-E0EF-436A-951E-A7D006672D0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69DBF-19AB-4FC6-943E-5B8637238C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9B7D1EBD-E0EF-436A-951E-A7D006672D0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69DBF-19AB-4FC6-943E-5B8637238C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9B7D1EBD-E0EF-436A-951E-A7D006672D0A}"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69DBF-19AB-4FC6-943E-5B8637238C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9B7D1EBD-E0EF-436A-951E-A7D006672D0A}"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69DBF-19AB-4FC6-943E-5B8637238C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9B7D1EBD-E0EF-436A-951E-A7D006672D0A}"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969DBF-19AB-4FC6-943E-5B8637238C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9B7D1EBD-E0EF-436A-951E-A7D006672D0A}"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69DBF-19AB-4FC6-943E-5B8637238C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D1EBD-E0EF-436A-951E-A7D006672D0A}"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969DBF-19AB-4FC6-943E-5B8637238C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9B7D1EBD-E0EF-436A-951E-A7D006672D0A}"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69DBF-19AB-4FC6-943E-5B8637238C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9B7D1EBD-E0EF-436A-951E-A7D006672D0A}"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5969DBF-19AB-4FC6-943E-5B8637238C4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7D1EBD-E0EF-436A-951E-A7D006672D0A}" type="datetimeFigureOut">
              <a:rPr lang="en-US" smtClean="0"/>
              <a:t>1/17/2022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969DBF-19AB-4FC6-943E-5B8637238C4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381000"/>
            <a:ext cx="7851648" cy="1524000"/>
          </a:xfrm>
        </p:spPr>
        <p:txBody>
          <a:bodyPr>
            <a:normAutofit fontScale="90000"/>
          </a:bodyPr>
          <a:lstStyle/>
          <a:p>
            <a:r>
              <a:rPr lang="ar-IQ" dirty="0"/>
              <a:t>شرح احكام قانون العمل العراقي النافذ رقم    37 لسنة 2015 </a:t>
            </a:r>
            <a:r>
              <a:rPr lang="ar-IQ" sz="4000" dirty="0"/>
              <a:t>/ </a:t>
            </a:r>
            <a:r>
              <a:rPr lang="ar-IQ" sz="4000" dirty="0">
                <a:solidFill>
                  <a:srgbClr val="F2E646"/>
                </a:solidFill>
              </a:rPr>
              <a:t>للمرحلة الثالثة</a:t>
            </a:r>
            <a:r>
              <a:rPr lang="ar-IQ" dirty="0">
                <a:solidFill>
                  <a:srgbClr val="F2E646"/>
                </a:solidFill>
              </a:rPr>
              <a:t>/  </a:t>
            </a:r>
            <a:r>
              <a:rPr lang="ar-IQ" sz="4000" dirty="0">
                <a:solidFill>
                  <a:srgbClr val="F2E646"/>
                </a:solidFill>
              </a:rPr>
              <a:t>د. سماح هادي</a:t>
            </a:r>
            <a:endParaRPr lang="en-US" sz="4000" dirty="0">
              <a:solidFill>
                <a:srgbClr val="F2E646"/>
              </a:solidFill>
            </a:endParaRPr>
          </a:p>
        </p:txBody>
      </p:sp>
      <p:sp>
        <p:nvSpPr>
          <p:cNvPr id="3" name="عنوان فرعي 2"/>
          <p:cNvSpPr>
            <a:spLocks noGrp="1"/>
          </p:cNvSpPr>
          <p:nvPr>
            <p:ph type="subTitle" idx="1"/>
          </p:nvPr>
        </p:nvSpPr>
        <p:spPr>
          <a:xfrm>
            <a:off x="457200" y="2209800"/>
            <a:ext cx="7854696" cy="3657600"/>
          </a:xfrm>
        </p:spPr>
        <p:txBody>
          <a:bodyPr>
            <a:normAutofit lnSpcReduction="10000"/>
          </a:bodyPr>
          <a:lstStyle/>
          <a:p>
            <a:r>
              <a:rPr lang="ar-IQ" b="1" u="sng" dirty="0">
                <a:effectLst>
                  <a:outerShdw blurRad="38100" dist="38100" dir="2700000" algn="tl">
                    <a:srgbClr val="000000">
                      <a:alpha val="43137"/>
                    </a:srgbClr>
                  </a:outerShdw>
                </a:effectLst>
              </a:rPr>
              <a:t>العمل</a:t>
            </a:r>
            <a:r>
              <a:rPr lang="ar-IQ" dirty="0"/>
              <a:t> : هو كل جهد يبذله الانسان بموجب اتفاق مع الغير في نطاق النشاط المهني المشروع بعوض معين لمصلحة هذا الغير على ان يكون اداء هذا العمل تحت امرته وإشرافه  او من ينوب عنه خلال مدة معينة او غير معينة وسواء أكان في المجال الاقتصادي او الاجتماعي، وسواء  تم في القطاع الصناعي او التجاري او الزراعي ، وسواء كان البدل نقداً او عيناً او أي منفعة اخرى مشروعة .  </a:t>
            </a:r>
          </a:p>
          <a:p>
            <a:r>
              <a:rPr lang="ar-IQ" dirty="0">
                <a:solidFill>
                  <a:srgbClr val="FF0000"/>
                </a:solidFill>
              </a:rPr>
              <a:t> </a:t>
            </a:r>
            <a:r>
              <a:rPr lang="ar-IQ" b="1" u="sng" dirty="0">
                <a:solidFill>
                  <a:srgbClr val="FFFF00"/>
                </a:solidFill>
                <a:effectLst>
                  <a:outerShdw blurRad="38100" dist="38100" dir="2700000" algn="tl">
                    <a:srgbClr val="000000">
                      <a:alpha val="43137"/>
                    </a:srgbClr>
                  </a:outerShdw>
                </a:effectLst>
              </a:rPr>
              <a:t>قانون العمل: </a:t>
            </a:r>
            <a:r>
              <a:rPr lang="ar-IQ" dirty="0">
                <a:solidFill>
                  <a:srgbClr val="FFFF00"/>
                </a:solidFill>
              </a:rPr>
              <a:t>يعرّف قانون العمل بأنه مجموعة القواعد القانونية المنظمة للعلاقات الفردية والجماعية المتعلقة بالعمل المأجور التابع .</a:t>
            </a:r>
          </a:p>
          <a:p>
            <a:r>
              <a:rPr lang="ar-IQ"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2438183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0"/>
            <a:ext cx="8229600" cy="3200400"/>
          </a:xfrm>
        </p:spPr>
        <p:txBody>
          <a:bodyPr>
            <a:normAutofit fontScale="90000"/>
          </a:bodyPr>
          <a:lstStyle/>
          <a:p>
            <a:pPr algn="r"/>
            <a:r>
              <a:rPr lang="ar-IQ" sz="3600" b="1" u="sng" dirty="0">
                <a:effectLst>
                  <a:outerShdw blurRad="38100" dist="38100" dir="2700000" algn="tl">
                    <a:srgbClr val="000000">
                      <a:alpha val="43137"/>
                    </a:srgbClr>
                  </a:outerShdw>
                </a:effectLst>
              </a:rPr>
              <a:t>الخصائص المميزة لقانون العمل</a:t>
            </a:r>
            <a:br>
              <a:rPr lang="ar-IQ" sz="3600" b="1" dirty="0"/>
            </a:br>
            <a:r>
              <a:rPr lang="ar-IQ" sz="2800" b="1" dirty="0"/>
              <a:t>1</a:t>
            </a:r>
            <a:r>
              <a:rPr lang="ar-IQ" sz="3600" b="1" dirty="0"/>
              <a:t>ـ </a:t>
            </a:r>
            <a:r>
              <a:rPr lang="ar-IQ" sz="2800" b="1" dirty="0"/>
              <a:t>الصفة الآمرة لقواعد قانون العمل </a:t>
            </a:r>
            <a:br>
              <a:rPr lang="ar-IQ" sz="2800" b="1" dirty="0"/>
            </a:br>
            <a:r>
              <a:rPr lang="ar-IQ" sz="2800" b="1" dirty="0"/>
              <a:t>2ـ تفسير النص الغامض في القانون لصالح العامل (الطرف الضعيف )</a:t>
            </a:r>
            <a:br>
              <a:rPr lang="ar-IQ" sz="2800" b="1" dirty="0"/>
            </a:br>
            <a:r>
              <a:rPr lang="ar-IQ" sz="2800" b="1" dirty="0"/>
              <a:t>3ـ الطابع الواقعي للقانون</a:t>
            </a:r>
            <a:br>
              <a:rPr lang="ar-IQ" sz="2800" b="1" dirty="0"/>
            </a:br>
            <a:r>
              <a:rPr lang="ar-IQ" sz="2800" b="1" dirty="0"/>
              <a:t>4ـ تسميته بقانون العمل</a:t>
            </a:r>
            <a:br>
              <a:rPr lang="ar-IQ" sz="2800" b="1" dirty="0"/>
            </a:br>
            <a:r>
              <a:rPr lang="ar-IQ" sz="2800" b="1" i="1" u="sng" dirty="0">
                <a:solidFill>
                  <a:srgbClr val="7030A0"/>
                </a:solidFill>
                <a:effectLst>
                  <a:outerShdw blurRad="38100" dist="38100" dir="2700000" algn="tl">
                    <a:srgbClr val="000000">
                      <a:alpha val="43137"/>
                    </a:srgbClr>
                  </a:outerShdw>
                </a:effectLst>
              </a:rPr>
              <a:t>طبيعة قانون العمل : </a:t>
            </a:r>
            <a:r>
              <a:rPr lang="ar-IQ" sz="2800" b="1" i="1" dirty="0">
                <a:solidFill>
                  <a:srgbClr val="7030A0"/>
                </a:solidFill>
                <a:effectLst>
                  <a:outerShdw blurRad="38100" dist="38100" dir="2700000" algn="tl">
                    <a:srgbClr val="000000">
                      <a:alpha val="43137"/>
                    </a:srgbClr>
                  </a:outerShdw>
                </a:effectLst>
              </a:rPr>
              <a:t>يعد قانون العمل فرعاً مستقلاً بذاته ، مختلطاً في احكامه بين القانون العام والقانون الخاص.</a:t>
            </a:r>
            <a:br>
              <a:rPr lang="ar-IQ" sz="1800" b="1" i="1" dirty="0">
                <a:solidFill>
                  <a:srgbClr val="7030A0"/>
                </a:solidFill>
                <a:effectLst>
                  <a:outerShdw blurRad="38100" dist="38100" dir="2700000" algn="tl">
                    <a:srgbClr val="000000">
                      <a:alpha val="43137"/>
                    </a:srgbClr>
                  </a:outerShdw>
                </a:effectLst>
              </a:rPr>
            </a:br>
            <a:endParaRPr lang="en-US" sz="1800" b="1" i="1" dirty="0">
              <a:solidFill>
                <a:srgbClr val="7030A0"/>
              </a:solidFill>
              <a:effectLst>
                <a:outerShdw blurRad="38100" dist="38100" dir="2700000" algn="tl">
                  <a:srgbClr val="000000">
                    <a:alpha val="43137"/>
                  </a:srgbClr>
                </a:outerShdw>
              </a:effectLst>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3124200"/>
            <a:ext cx="7010400" cy="3520440"/>
          </a:xfrm>
        </p:spPr>
      </p:pic>
    </p:spTree>
    <p:extLst>
      <p:ext uri="{BB962C8B-B14F-4D97-AF65-F5344CB8AC3E}">
        <p14:creationId xmlns:p14="http://schemas.microsoft.com/office/powerpoint/2010/main" val="3004472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8229600" cy="914400"/>
          </a:xfrm>
        </p:spPr>
        <p:txBody>
          <a:bodyPr/>
          <a:lstStyle/>
          <a:p>
            <a:pPr algn="r"/>
            <a:r>
              <a:rPr lang="ar-IQ" dirty="0"/>
              <a:t>مصادر قانون العمل :</a:t>
            </a:r>
            <a:endParaRPr lang="en-US" dirty="0"/>
          </a:p>
        </p:txBody>
      </p:sp>
      <p:sp>
        <p:nvSpPr>
          <p:cNvPr id="3" name="عنصر نائب للمحتوى 2"/>
          <p:cNvSpPr>
            <a:spLocks noGrp="1"/>
          </p:cNvSpPr>
          <p:nvPr>
            <p:ph idx="1"/>
          </p:nvPr>
        </p:nvSpPr>
        <p:spPr/>
        <p:txBody>
          <a:bodyPr>
            <a:normAutofit fontScale="85000" lnSpcReduction="20000"/>
          </a:bodyPr>
          <a:lstStyle/>
          <a:p>
            <a:pPr algn="r"/>
            <a:r>
              <a:rPr lang="ar-IQ" sz="3300" u="sng" dirty="0">
                <a:effectLst>
                  <a:outerShdw blurRad="38100" dist="38100" dir="2700000" algn="tl">
                    <a:srgbClr val="000000">
                      <a:alpha val="43137"/>
                    </a:srgbClr>
                  </a:outerShdw>
                </a:effectLst>
              </a:rPr>
              <a:t>اولاً: أ. المصادر الداخلية  الرسمية: </a:t>
            </a:r>
          </a:p>
          <a:p>
            <a:pPr algn="r"/>
            <a:r>
              <a:rPr lang="ar-IQ" dirty="0"/>
              <a:t>1ـ الدستور </a:t>
            </a:r>
          </a:p>
          <a:p>
            <a:pPr algn="r"/>
            <a:r>
              <a:rPr lang="ar-IQ" dirty="0"/>
              <a:t>2ـ  التشريع </a:t>
            </a:r>
          </a:p>
          <a:p>
            <a:pPr algn="r"/>
            <a:r>
              <a:rPr lang="ar-IQ" dirty="0"/>
              <a:t>3ـ القضاء</a:t>
            </a:r>
          </a:p>
          <a:p>
            <a:pPr algn="r"/>
            <a:r>
              <a:rPr lang="ar-IQ" sz="3300" u="sng" dirty="0">
                <a:effectLst>
                  <a:outerShdw blurRad="38100" dist="38100" dir="2700000" algn="tl">
                    <a:srgbClr val="000000">
                      <a:alpha val="43137"/>
                    </a:srgbClr>
                  </a:outerShdw>
                </a:effectLst>
              </a:rPr>
              <a:t>ب. المصادر الداخلية غير الرسمية :</a:t>
            </a:r>
          </a:p>
          <a:p>
            <a:pPr marL="0" indent="0" algn="r">
              <a:buNone/>
            </a:pPr>
            <a:r>
              <a:rPr lang="ar-IQ" dirty="0"/>
              <a:t>1ـ العرف</a:t>
            </a:r>
          </a:p>
          <a:p>
            <a:pPr marL="0" indent="0" algn="r">
              <a:buNone/>
            </a:pPr>
            <a:r>
              <a:rPr lang="ar-IQ" dirty="0"/>
              <a:t>2ـ انظمة العمل الداخلية </a:t>
            </a:r>
          </a:p>
          <a:p>
            <a:pPr marL="0" indent="0" algn="r">
              <a:buNone/>
            </a:pPr>
            <a:r>
              <a:rPr lang="ar-IQ" dirty="0"/>
              <a:t>3ـ عقود العمل الجماعية </a:t>
            </a:r>
          </a:p>
          <a:p>
            <a:pPr marL="0" indent="0" algn="r">
              <a:buNone/>
            </a:pPr>
            <a:r>
              <a:rPr lang="ar-IQ" dirty="0"/>
              <a:t>4ـ القرارات النقابية</a:t>
            </a:r>
          </a:p>
          <a:p>
            <a:pPr marL="0" indent="0" algn="r">
              <a:buNone/>
            </a:pPr>
            <a:r>
              <a:rPr lang="ar-IQ" sz="3500" u="sng" dirty="0">
                <a:effectLst>
                  <a:outerShdw blurRad="38100" dist="38100" dir="2700000" algn="tl">
                    <a:srgbClr val="000000">
                      <a:alpha val="43137"/>
                    </a:srgbClr>
                  </a:outerShdw>
                </a:effectLst>
              </a:rPr>
              <a:t>ثانياً : المصادر الدولية </a:t>
            </a:r>
            <a:r>
              <a:rPr lang="ar-IQ" u="sng" dirty="0">
                <a:effectLst>
                  <a:outerShdw blurRad="38100" dist="38100" dir="2700000" algn="tl">
                    <a:srgbClr val="000000">
                      <a:alpha val="43137"/>
                    </a:srgbClr>
                  </a:outerShdw>
                </a:effectLst>
              </a:rPr>
              <a:t>:</a:t>
            </a:r>
          </a:p>
          <a:p>
            <a:pPr marL="0" indent="0" algn="r">
              <a:buNone/>
            </a:pPr>
            <a:r>
              <a:rPr lang="ar-IQ" dirty="0"/>
              <a:t>1ـ اتفاقيات وتوصيات العمل الدولية</a:t>
            </a:r>
          </a:p>
          <a:p>
            <a:pPr marL="0" indent="0" algn="r">
              <a:buNone/>
            </a:pPr>
            <a:r>
              <a:rPr lang="ar-IQ" dirty="0"/>
              <a:t>2ـ الاتفاقيات الثنائية </a:t>
            </a:r>
            <a:endParaRPr lang="en-US" dirty="0"/>
          </a:p>
        </p:txBody>
      </p:sp>
    </p:spTree>
    <p:extLst>
      <p:ext uri="{BB962C8B-B14F-4D97-AF65-F5344CB8AC3E}">
        <p14:creationId xmlns:p14="http://schemas.microsoft.com/office/powerpoint/2010/main" val="45933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0"/>
            <a:ext cx="8763000" cy="2743200"/>
          </a:xfrm>
        </p:spPr>
        <p:txBody>
          <a:bodyPr>
            <a:normAutofit/>
          </a:bodyPr>
          <a:lstStyle/>
          <a:p>
            <a:pPr algn="r"/>
            <a:r>
              <a:rPr lang="ar-IQ" sz="2700" b="1" u="sng" dirty="0">
                <a:solidFill>
                  <a:srgbClr val="FF0000"/>
                </a:solidFill>
                <a:effectLst>
                  <a:outerShdw blurRad="38100" dist="38100" dir="2700000" algn="tl">
                    <a:srgbClr val="000000">
                      <a:alpha val="43137"/>
                    </a:srgbClr>
                  </a:outerShdw>
                </a:effectLst>
              </a:rPr>
              <a:t>العامل</a:t>
            </a:r>
            <a:r>
              <a:rPr lang="ar-IQ" sz="2700" b="1" dirty="0"/>
              <a:t> :هو كل شخص طبيعي (ذكر او انثى) يعمل بتوجيه وإشراف صاحب العمل وتحت إدارته ، سواء كان عقد مكتوب أم شفوي أم صريح او ضمني ، سواء أكان على سبيل التدريب او الاختبار ، وسواء يقوم بعمل فكري او بدني لقاء اجر </a:t>
            </a:r>
            <a:r>
              <a:rPr lang="ar-IQ" sz="2700" b="1" dirty="0" err="1"/>
              <a:t>اياً</a:t>
            </a:r>
            <a:r>
              <a:rPr lang="ar-IQ" sz="2700" b="1" dirty="0"/>
              <a:t> </a:t>
            </a:r>
            <a:r>
              <a:rPr lang="ar-IQ" sz="2400" b="1" dirty="0"/>
              <a:t>كان نوعه حسب القانون .م(1/ سادساً).</a:t>
            </a:r>
            <a:br>
              <a:rPr lang="ar-IQ" sz="2400" b="1" dirty="0"/>
            </a:br>
            <a:r>
              <a:rPr lang="ar-IQ" sz="2400" b="1" u="sng" dirty="0">
                <a:solidFill>
                  <a:srgbClr val="FF0000"/>
                </a:solidFill>
                <a:effectLst>
                  <a:outerShdw blurRad="38100" dist="38100" dir="2700000" algn="tl">
                    <a:srgbClr val="000000">
                      <a:alpha val="43137"/>
                    </a:srgbClr>
                  </a:outerShdw>
                </a:effectLst>
              </a:rPr>
              <a:t>صاحب العمل </a:t>
            </a:r>
            <a:r>
              <a:rPr lang="ar-IQ" sz="2400" b="1" dirty="0"/>
              <a:t>:كل شخص طبيعي او معنوي يستخدم عاملاً او اكثر لقاء اجر </a:t>
            </a:r>
            <a:r>
              <a:rPr lang="ar-IQ" sz="2400" b="1" dirty="0" err="1"/>
              <a:t>اياً</a:t>
            </a:r>
            <a:r>
              <a:rPr lang="ar-IQ" sz="2400" b="1" dirty="0"/>
              <a:t> كان نوعه .م. (1/ثامناً)</a:t>
            </a:r>
            <a:endParaRPr lang="en-US" sz="2400" b="1"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1507" y="2819400"/>
            <a:ext cx="7900986" cy="3505200"/>
          </a:xfrm>
        </p:spPr>
      </p:pic>
    </p:spTree>
    <p:extLst>
      <p:ext uri="{BB962C8B-B14F-4D97-AF65-F5344CB8AC3E}">
        <p14:creationId xmlns:p14="http://schemas.microsoft.com/office/powerpoint/2010/main" val="1335330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نطاق سريان قانون العمل </a:t>
            </a:r>
            <a:endParaRPr lang="en-US" dirty="0"/>
          </a:p>
        </p:txBody>
      </p:sp>
      <p:sp>
        <p:nvSpPr>
          <p:cNvPr id="3" name="عنصر نائب للمحتوى 2"/>
          <p:cNvSpPr>
            <a:spLocks noGrp="1"/>
          </p:cNvSpPr>
          <p:nvPr>
            <p:ph idx="1"/>
          </p:nvPr>
        </p:nvSpPr>
        <p:spPr/>
        <p:txBody>
          <a:bodyPr>
            <a:normAutofit lnSpcReduction="10000"/>
          </a:bodyPr>
          <a:lstStyle/>
          <a:p>
            <a:pPr algn="r"/>
            <a:r>
              <a:rPr lang="ar-IQ" dirty="0"/>
              <a:t>تسري احكام قانون العمل على جميع مشاريع واماكن العمل التي تشغل عامل او اكثر وسواء كانت تمارس نشاط تجاري او صناعي او زراعي وسواء كان العمل بشكل دائمي او عرضي او مؤقت او موسمي ، ويشمل العاملين في القطاع الخاص والمختلط والتعاوني ، ويجب ان يكون العامل شخص طبيعي وليس شخصاً معنوياً ، وتستثنى بعض الفئات من الخضوع لبعض احكام هذا القانون وهم :</a:t>
            </a:r>
          </a:p>
          <a:p>
            <a:pPr algn="r"/>
            <a:r>
              <a:rPr lang="ar-IQ" sz="2400" dirty="0">
                <a:solidFill>
                  <a:srgbClr val="C00000"/>
                </a:solidFill>
              </a:rPr>
              <a:t>1ـ </a:t>
            </a:r>
            <a:r>
              <a:rPr lang="ar-IQ" sz="2400" u="sng" dirty="0">
                <a:solidFill>
                  <a:srgbClr val="C00000"/>
                </a:solidFill>
                <a:effectLst>
                  <a:outerShdw blurRad="38100" dist="38100" dir="2700000" algn="tl">
                    <a:srgbClr val="000000">
                      <a:alpha val="43137"/>
                    </a:srgbClr>
                  </a:outerShdw>
                </a:effectLst>
              </a:rPr>
              <a:t>عمال الزراعة </a:t>
            </a:r>
            <a:r>
              <a:rPr lang="ar-IQ" sz="2400" dirty="0">
                <a:solidFill>
                  <a:srgbClr val="C00000"/>
                </a:solidFill>
              </a:rPr>
              <a:t>:حسب احكام المادة (67/رابعاً/ ز ) من قانون العمل </a:t>
            </a:r>
            <a:r>
              <a:rPr lang="ar-IQ" dirty="0">
                <a:solidFill>
                  <a:srgbClr val="C00000"/>
                </a:solidFill>
              </a:rPr>
              <a:t>النافذ</a:t>
            </a:r>
          </a:p>
          <a:p>
            <a:pPr algn="r"/>
            <a:r>
              <a:rPr lang="ar-IQ" u="sng" dirty="0">
                <a:solidFill>
                  <a:srgbClr val="C00000"/>
                </a:solidFill>
                <a:effectLst>
                  <a:outerShdw blurRad="38100" dist="38100" dir="2700000" algn="tl">
                    <a:srgbClr val="000000">
                      <a:alpha val="43137"/>
                    </a:srgbClr>
                  </a:outerShdw>
                </a:effectLst>
              </a:rPr>
              <a:t>2ـ افراد أسرة صاحب العمل </a:t>
            </a:r>
            <a:r>
              <a:rPr lang="ar-IQ" dirty="0">
                <a:solidFill>
                  <a:srgbClr val="C00000"/>
                </a:solidFill>
              </a:rPr>
              <a:t>: حسب احكام المادة (67/رابعاً/أ)من القانون</a:t>
            </a:r>
          </a:p>
          <a:p>
            <a:pPr algn="r"/>
            <a:r>
              <a:rPr lang="ar-IQ" u="sng" dirty="0">
                <a:solidFill>
                  <a:srgbClr val="C00000"/>
                </a:solidFill>
                <a:effectLst>
                  <a:outerShdw blurRad="38100" dist="38100" dir="2700000" algn="tl">
                    <a:srgbClr val="000000">
                      <a:alpha val="43137"/>
                    </a:srgbClr>
                  </a:outerShdw>
                </a:effectLst>
              </a:rPr>
              <a:t>3ـ لا تسري احكام المادة (67) </a:t>
            </a:r>
            <a:r>
              <a:rPr lang="ar-IQ" dirty="0">
                <a:solidFill>
                  <a:srgbClr val="C00000"/>
                </a:solidFill>
              </a:rPr>
              <a:t>:الخاصة بتنظيم اوقات العمل التي تؤدى بدوامين والاعمال المتقطعة على المشتغلون </a:t>
            </a:r>
            <a:r>
              <a:rPr lang="ar-IQ" dirty="0" err="1">
                <a:solidFill>
                  <a:srgbClr val="C00000"/>
                </a:solidFill>
              </a:rPr>
              <a:t>باللإعمال</a:t>
            </a:r>
            <a:r>
              <a:rPr lang="ar-IQ" dirty="0">
                <a:solidFill>
                  <a:srgbClr val="C00000"/>
                </a:solidFill>
              </a:rPr>
              <a:t> التحضيرية او التكميلية التي يستلزم انجازها قبل او بعد الانتهاء من العمل .م.(67/ثانياً) </a:t>
            </a:r>
          </a:p>
          <a:p>
            <a:endParaRPr lang="en-US" dirty="0"/>
          </a:p>
        </p:txBody>
      </p:sp>
    </p:spTree>
    <p:extLst>
      <p:ext uri="{BB962C8B-B14F-4D97-AF65-F5344CB8AC3E}">
        <p14:creationId xmlns:p14="http://schemas.microsoft.com/office/powerpoint/2010/main" val="2295592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354</Words>
  <Application>Microsoft Office PowerPoint</Application>
  <PresentationFormat>عرض على الشاشة (4:3)</PresentationFormat>
  <Paragraphs>24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شرح احكام قانون العمل العراقي النافذ رقم    37 لسنة 2015 / للمرحلة الثالثة/  د. سماح هادي</vt:lpstr>
      <vt:lpstr>الخصائص المميزة لقانون العمل 1ـ الصفة الآمرة لقواعد قانون العمل  2ـ تفسير النص الغامض في القانون لصالح العامل (الطرف الضعيف ) 3ـ الطابع الواقعي للقانون 4ـ تسميته بقانون العمل طبيعة قانون العمل : يعد قانون العمل فرعاً مستقلاً بذاته ، مختلطاً في احكامه بين القانون العام والقانون الخاص. </vt:lpstr>
      <vt:lpstr>مصادر قانون العمل :</vt:lpstr>
      <vt:lpstr>العامل :هو كل شخص طبيعي (ذكر او انثى) يعمل بتوجيه وإشراف صاحب العمل وتحت إدارته ، سواء كان عقد مكتوب أم شفوي أم صريح او ضمني ، سواء أكان على سبيل التدريب او الاختبار ، وسواء يقوم بعمل فكري او بدني لقاء اجر اياً كان نوعه حسب القانون .م(1/ سادساً). صاحب العمل :كل شخص طبيعي او معنوي يستخدم عاملاً او اكثر لقاء اجر اياً كان نوعه .م. (1/ثامناً)</vt:lpstr>
      <vt:lpstr>نطاق سريان قانون العمل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شرح احكام قانون العمل العراقي النافذ رقم 37 لسنة 2015</dc:title>
  <dc:creator>Maher</dc:creator>
  <cp:lastModifiedBy>beckhamsamah@yahoo.com</cp:lastModifiedBy>
  <cp:revision>15</cp:revision>
  <dcterms:created xsi:type="dcterms:W3CDTF">2020-12-14T10:29:12Z</dcterms:created>
  <dcterms:modified xsi:type="dcterms:W3CDTF">2022-01-17T09:28:34Z</dcterms:modified>
</cp:coreProperties>
</file>