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4EDF3104-D99D-44BC-8C1E-102B8DDA5E7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7B3D6A24-1B69-467A-B0DA-F0564D1AFCB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4600" y="2895600"/>
            <a:ext cx="4165600" cy="685800"/>
          </a:xfrm>
        </p:spPr>
        <p:txBody>
          <a:bodyPr/>
          <a:lstStyle/>
          <a:p>
            <a:r>
              <a:rPr lang="ar-IQ" sz="2000" dirty="0">
                <a:solidFill>
                  <a:srgbClr val="FF0000"/>
                </a:solidFill>
              </a:rPr>
              <a:t>القيود التي ترد على حرية العمل </a:t>
            </a:r>
            <a:r>
              <a:rPr lang="ar-IQ" sz="2000" dirty="0" err="1">
                <a:solidFill>
                  <a:srgbClr val="FF0000"/>
                </a:solidFill>
              </a:rPr>
              <a:t>د.سماح</a:t>
            </a:r>
            <a:r>
              <a:rPr lang="ar-IQ" sz="2000" dirty="0">
                <a:solidFill>
                  <a:srgbClr val="FF0000"/>
                </a:solidFill>
              </a:rPr>
              <a:t> هادي</a:t>
            </a:r>
            <a:r>
              <a:rPr lang="ar-IQ" sz="2000" dirty="0">
                <a:solidFill>
                  <a:srgbClr val="7030A0"/>
                </a:solidFill>
              </a:rPr>
              <a:t> </a:t>
            </a:r>
            <a:r>
              <a:rPr lang="ar-IQ" sz="2000" dirty="0">
                <a:solidFill>
                  <a:srgbClr val="FF0000"/>
                </a:solidFill>
              </a:rPr>
              <a:t> </a:t>
            </a:r>
          </a:p>
          <a:p>
            <a:endParaRPr lang="ar-IQ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dirty="0"/>
              <a:t>الفصل الثالث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543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IQ" dirty="0"/>
              <a:t>وقت العمل : هو ((الوقت الذي يكون فيه العامل تحت تصرف صاحب العمل الذي يستخدمه ولا تدخل فيه فترات الراحة وتناول الطعام ويحدد صاحب العمل موعد بدء العمل وانتهائه )) المادة 66 .</a:t>
            </a:r>
          </a:p>
          <a:p>
            <a:pPr algn="r"/>
            <a:r>
              <a:rPr lang="ar-IQ" dirty="0"/>
              <a:t>ساعات العمل:</a:t>
            </a:r>
          </a:p>
          <a:p>
            <a:pPr algn="r"/>
            <a:r>
              <a:rPr lang="ar-IQ" dirty="0">
                <a:solidFill>
                  <a:srgbClr val="FFFF00"/>
                </a:solidFill>
              </a:rPr>
              <a:t>1ـ العمل النهاري : من 6 صباحا الى 9 ليلاً .. (8 ساعات)</a:t>
            </a:r>
          </a:p>
          <a:p>
            <a:pPr algn="r"/>
            <a:r>
              <a:rPr lang="ar-IQ" dirty="0">
                <a:solidFill>
                  <a:srgbClr val="FFFF00"/>
                </a:solidFill>
              </a:rPr>
              <a:t>2ـ العمل الليلي : من 9 ليلا الى 6 صباحا .. (7 ساعات)</a:t>
            </a:r>
          </a:p>
          <a:p>
            <a:pPr algn="r"/>
            <a:r>
              <a:rPr lang="ar-IQ" dirty="0">
                <a:solidFill>
                  <a:srgbClr val="FFFF00"/>
                </a:solidFill>
              </a:rPr>
              <a:t>3ـ العمل المختلط : هو عمل يتصل بين النهار والليل ينتهي عند الساعة 12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800" dirty="0"/>
              <a:t>المبحث الاول </a:t>
            </a:r>
            <a:br>
              <a:rPr lang="ar-IQ" sz="2800" dirty="0"/>
            </a:br>
            <a:r>
              <a:rPr lang="ar-IQ" sz="2700" dirty="0"/>
              <a:t>تنظيم وقت العمل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79287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/>
            <a:r>
              <a:rPr lang="ar-IQ" dirty="0">
                <a:solidFill>
                  <a:srgbClr val="92D050"/>
                </a:solidFill>
              </a:rPr>
              <a:t>1ـ اذا كان العمل مواجها لضغط غير اعتيادي بسبب الاعياد والعطل الرسمية وغيرها. </a:t>
            </a:r>
          </a:p>
          <a:p>
            <a:pPr algn="r"/>
            <a:r>
              <a:rPr lang="ar-IQ" dirty="0">
                <a:solidFill>
                  <a:srgbClr val="92D050"/>
                </a:solidFill>
              </a:rPr>
              <a:t>2ـ اذا كان العمل من اجل اصلاح اجهزة وادوات والات يؤدي توقفها الى تعطيل العمل</a:t>
            </a:r>
          </a:p>
          <a:p>
            <a:pPr algn="r"/>
            <a:r>
              <a:rPr lang="ar-IQ" dirty="0">
                <a:solidFill>
                  <a:srgbClr val="92D050"/>
                </a:solidFill>
              </a:rPr>
              <a:t>3ـ اذا كان العمل لأغراض الجرد السنوي واعداد الموازنة وتصفية الموسم القديم ، واستقبال الموسم الجديد.</a:t>
            </a:r>
          </a:p>
          <a:p>
            <a:pPr algn="r"/>
            <a:r>
              <a:rPr lang="ar-IQ" dirty="0">
                <a:solidFill>
                  <a:srgbClr val="92D050"/>
                </a:solidFill>
              </a:rPr>
              <a:t>4ـ يجوز زيادة ساعات العمل في حالة وقوع حادث او احتمال وقوعه اي في حالة الضرورة والقوة القاهرة .</a:t>
            </a:r>
          </a:p>
          <a:p>
            <a:pPr algn="r"/>
            <a:r>
              <a:rPr lang="ar-IQ" dirty="0">
                <a:solidFill>
                  <a:srgbClr val="92D050"/>
                </a:solidFill>
              </a:rPr>
              <a:t> 5ـ تفادي تعرض المواد أو المنتجات للتلف.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400" dirty="0"/>
              <a:t>الحالات التي يجوز فيها زيادة ساعات العمل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28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3810000" cy="3048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عنصر نائب للمحتوى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200" dirty="0">
                <a:solidFill>
                  <a:srgbClr val="00B0F0"/>
                </a:solidFill>
              </a:rPr>
              <a:t>1ـ اجازة الاعياد</a:t>
            </a:r>
          </a:p>
          <a:p>
            <a:pPr algn="r"/>
            <a:r>
              <a:rPr lang="ar-IQ" sz="3200" dirty="0">
                <a:solidFill>
                  <a:srgbClr val="00B0F0"/>
                </a:solidFill>
              </a:rPr>
              <a:t>2ـ الاجازة السنوية</a:t>
            </a:r>
          </a:p>
          <a:p>
            <a:pPr algn="r"/>
            <a:r>
              <a:rPr lang="ar-IQ" sz="3200" dirty="0">
                <a:solidFill>
                  <a:srgbClr val="00B0F0"/>
                </a:solidFill>
              </a:rPr>
              <a:t>3ـ الاجازة المرضية</a:t>
            </a:r>
          </a:p>
          <a:p>
            <a:pPr algn="r"/>
            <a:r>
              <a:rPr lang="ar-IQ" sz="3200" dirty="0">
                <a:solidFill>
                  <a:srgbClr val="00B0F0"/>
                </a:solidFill>
              </a:rPr>
              <a:t>4ــ اجازة الولادة 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الاجازات السنوية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692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3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تستحق العاملة اجازة خاصة بالحمل والولادة بأجر تام لمدة 14 اسبوع ، ويحق لها التمتع بالإجازة قبل (8) ايام من التاريخ المتوقع لولادتها بشهادة طبية صادرة من جهة رسمية مختصة ، ولهذه الجهة ان تزيد فترة اجازة المرأة العاملة الى تسعة اشهر في حالة الولادة الصعبة او ولادة اكثر من طفل او ظهور مضاعفات الولادة</a:t>
            </a:r>
            <a:r>
              <a:rPr lang="ar-IQ" dirty="0"/>
              <a:t>.</a:t>
            </a:r>
            <a:endParaRPr lang="en-US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400300"/>
            <a:ext cx="2667000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2514600" y="990600"/>
            <a:ext cx="4114800" cy="701040"/>
          </a:xfrm>
        </p:spPr>
        <p:txBody>
          <a:bodyPr>
            <a:normAutofit/>
          </a:bodyPr>
          <a:lstStyle/>
          <a:p>
            <a:r>
              <a:rPr lang="ar-IQ" sz="3600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اجازة الولادة</a:t>
            </a:r>
            <a:endParaRPr lang="en-US" sz="36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سهم إلى اليمين 5"/>
          <p:cNvSpPr/>
          <p:nvPr/>
        </p:nvSpPr>
        <p:spPr>
          <a:xfrm>
            <a:off x="4876800" y="3962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2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82</TotalTime>
  <Words>248</Words>
  <Application>Microsoft Office PowerPoint</Application>
  <PresentationFormat>عرض على الشاشة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BlackTie</vt:lpstr>
      <vt:lpstr>الفصل الثالث</vt:lpstr>
      <vt:lpstr>المبحث الاول  تنظيم وقت العمل </vt:lpstr>
      <vt:lpstr>الحالات التي يجوز فيها زيادة ساعات العمل</vt:lpstr>
      <vt:lpstr>الاجازات السنوية</vt:lpstr>
      <vt:lpstr>اجازة الولادة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beckhamsamah@yahoo.com</cp:lastModifiedBy>
  <cp:revision>8</cp:revision>
  <dcterms:created xsi:type="dcterms:W3CDTF">2020-12-28T16:53:46Z</dcterms:created>
  <dcterms:modified xsi:type="dcterms:W3CDTF">2022-01-17T09:28:57Z</dcterms:modified>
</cp:coreProperties>
</file>