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rtl="1" autoCompressPictures="0">
  <p:sldMasterIdLst>
    <p:sldMasterId id="2147483648" r:id="rId1"/>
  </p:sldMasterIdLst>
  <p:sldIdLst>
    <p:sldId id="256" r:id="rId2"/>
    <p:sldId id="257" r:id="rId3"/>
    <p:sldId id="258" r:id="rId4"/>
    <p:sldId id="259"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 /><Relationship Id="rId3" Type="http://schemas.openxmlformats.org/officeDocument/2006/relationships/slide" Target="slides/slide2.xml" /><Relationship Id="rId7" Type="http://schemas.openxmlformats.org/officeDocument/2006/relationships/viewProps" Target="viewProps.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presProps" Target="presProps.xml" /><Relationship Id="rId5" Type="http://schemas.openxmlformats.org/officeDocument/2006/relationships/slide" Target="slides/slide4.xml" /><Relationship Id="rId4" Type="http://schemas.openxmlformats.org/officeDocument/2006/relationships/slide" Target="slides/slide3.xml" /><Relationship Id="rId9" Type="http://schemas.openxmlformats.org/officeDocument/2006/relationships/tableStyles" Target="tableStyles.xml" /></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12/17/2021</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r">
              <a:defRPr sz="2400" b="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B61BEF0D-F0BB-DE4B-95CE-6DB70DBA9567}" type="datetimeFigureOut">
              <a:rPr lang="en-US" dirty="0"/>
              <a:pPr/>
              <a:t>12/17/2021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r">
              <a:defRPr sz="32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12/17/2021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r">
              <a:defRPr sz="3200" b="0" cap="none">
                <a:solidFill>
                  <a:schemeClr val="tx1"/>
                </a:solidFill>
              </a:defRPr>
            </a:lvl1pPr>
          </a:lstStyle>
          <a:p>
            <a:r>
              <a:rPr lang="ar-SA"/>
              <a:t>انقر لتحرير نمط عنوان الشكل الرئيسي</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انقر لتحرير أنماط نص الشكل الرئيسي</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12/17/2021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r">
              <a:defRPr sz="32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12/17/2021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r">
              <a:defRPr sz="3200" b="0" cap="none">
                <a:solidFill>
                  <a:schemeClr val="tx1"/>
                </a:solidFill>
              </a:defRPr>
            </a:lvl1pPr>
          </a:lstStyle>
          <a:p>
            <a:r>
              <a:rPr lang="ar-SA"/>
              <a:t>انقر لتحرير نمط عنوان الشكل الرئيسي</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ar-SA"/>
              <a:t>انقر لتحرير أنماط نص الشكل الرئيسي</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12/17/2021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ar-SA"/>
              <a:t>انقر لتحرير نمط عنوان الشكل الرئيسي</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ar-SA"/>
              <a:t>انقر لتحرير أنماط نص الشكل الرئيسي</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12/17/2021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ar-SA"/>
              <a:t>انقر لتحرير نمط عنوان الشكل الرئيسي</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nchor="ct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r">
              <a:defRPr sz="4000" b="0" cap="all"/>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r">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12/17/2021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a:t>انقر لتحرير نمط عنوان الشكل الرئيسي</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12/17/2021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r">
              <a:defRPr sz="2400" b="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B61BEF0D-F0BB-DE4B-95CE-6DB70DBA9567}" type="datetimeFigureOut">
              <a:rPr lang="en-US" dirty="0"/>
              <a:pPr/>
              <a:t>12/17/2021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r">
              <a:defRPr sz="2800" b="0"/>
            </a:lvl1pPr>
          </a:lstStyle>
          <a:p>
            <a:r>
              <a:rPr lang="ar-SA"/>
              <a:t>انقر لتحرير نمط عنوان الشكل الرئيسي</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B61BEF0D-F0BB-DE4B-95CE-6DB70DBA9567}" type="datetimeFigureOut">
              <a:rPr lang="en-US" dirty="0"/>
              <a:pPr/>
              <a:t>12/17/2021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12/17/2021</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r" defTabSz="457200" rtl="1" eaLnBrk="1" latinLnBrk="0" hangingPunct="1">
        <a:spcBef>
          <a:spcPct val="0"/>
        </a:spcBef>
        <a:buNone/>
        <a:defRPr sz="3600" kern="1200" cap="all">
          <a:ln w="3175" cmpd="sng">
            <a:noFill/>
          </a:ln>
          <a:solidFill>
            <a:schemeClr val="tx1"/>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r" defTabSz="457200" rtl="1"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r" defTabSz="457200" rtl="1"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r" defTabSz="457200" rtl="1"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r" defTabSz="457200" rtl="1"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r" defTabSz="457200" rtl="1"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r" defTabSz="457200" rtl="1"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r" defTabSz="457200" rtl="1"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r" defTabSz="457200" rtl="1"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0F36866-3ED2-D14D-BDFC-1C58829C4337}"/>
              </a:ext>
            </a:extLst>
          </p:cNvPr>
          <p:cNvSpPr>
            <a:spLocks noGrp="1"/>
          </p:cNvSpPr>
          <p:nvPr>
            <p:ph type="ctrTitle"/>
          </p:nvPr>
        </p:nvSpPr>
        <p:spPr>
          <a:xfrm>
            <a:off x="428625" y="364201"/>
            <a:ext cx="10203656" cy="945488"/>
          </a:xfrm>
        </p:spPr>
        <p:txBody>
          <a:bodyPr/>
          <a:lstStyle/>
          <a:p>
            <a:r>
              <a:rPr lang="ar-EG"/>
              <a:t>تاريخ القانون الروماني / د. </a:t>
            </a:r>
            <a:r>
              <a:rPr lang="ar-EG">
                <a:solidFill>
                  <a:schemeClr val="accent1">
                    <a:lumMod val="40000"/>
                    <a:lumOff val="60000"/>
                  </a:schemeClr>
                </a:solidFill>
              </a:rPr>
              <a:t>سماح هادي</a:t>
            </a:r>
          </a:p>
        </p:txBody>
      </p:sp>
      <p:sp>
        <p:nvSpPr>
          <p:cNvPr id="3" name="عنوان فرعي 2">
            <a:extLst>
              <a:ext uri="{FF2B5EF4-FFF2-40B4-BE49-F238E27FC236}">
                <a16:creationId xmlns:a16="http://schemas.microsoft.com/office/drawing/2014/main" id="{BA70EEF2-C60E-FF46-BA55-0F4462201E57}"/>
              </a:ext>
            </a:extLst>
          </p:cNvPr>
          <p:cNvSpPr>
            <a:spLocks noGrp="1"/>
          </p:cNvSpPr>
          <p:nvPr>
            <p:ph type="subTitle" idx="1"/>
          </p:nvPr>
        </p:nvSpPr>
        <p:spPr>
          <a:xfrm>
            <a:off x="3962399" y="1631156"/>
            <a:ext cx="7197726" cy="5512594"/>
          </a:xfrm>
        </p:spPr>
        <p:txBody>
          <a:bodyPr>
            <a:normAutofit/>
          </a:bodyPr>
          <a:lstStyle/>
          <a:p>
            <a:r>
              <a:rPr lang="ar-EG" sz="2800" b="1">
                <a:solidFill>
                  <a:srgbClr val="FF0000"/>
                </a:solidFill>
              </a:rPr>
              <a:t>العصور التاريخية وما قبل التاريخ </a:t>
            </a:r>
          </a:p>
          <a:p>
            <a:r>
              <a:rPr lang="ar-EG" sz="2800" b="1">
                <a:solidFill>
                  <a:schemeClr val="bg2">
                    <a:lumMod val="20000"/>
                    <a:lumOff val="80000"/>
                  </a:schemeClr>
                </a:solidFill>
              </a:rPr>
              <a:t>المجتمع البدائي</a:t>
            </a:r>
            <a:r>
              <a:rPr lang="ar-EG" sz="2800" b="1">
                <a:solidFill>
                  <a:srgbClr val="FF0000"/>
                </a:solidFill>
              </a:rPr>
              <a:t> </a:t>
            </a:r>
          </a:p>
          <a:p>
            <a:r>
              <a:rPr lang="ar-EG" sz="2800" b="1">
                <a:solidFill>
                  <a:srgbClr val="FF0000"/>
                </a:solidFill>
              </a:rPr>
              <a:t>أ. نظرية العشيرة او القبيلة </a:t>
            </a:r>
          </a:p>
          <a:p>
            <a:r>
              <a:rPr lang="ar-EG" sz="2800" b="1">
                <a:solidFill>
                  <a:srgbClr val="FF0000"/>
                </a:solidFill>
              </a:rPr>
              <a:t>ب. نظرية العشيرة التوتمية </a:t>
            </a:r>
          </a:p>
          <a:p>
            <a:r>
              <a:rPr lang="ar-EG" sz="2800" b="1">
                <a:solidFill>
                  <a:srgbClr val="FF0000"/>
                </a:solidFill>
              </a:rPr>
              <a:t>ج. نظرية الاسرة </a:t>
            </a:r>
          </a:p>
          <a:p>
            <a:r>
              <a:rPr lang="ar-EG" sz="2800" b="1">
                <a:solidFill>
                  <a:srgbClr val="FF0000"/>
                </a:solidFill>
              </a:rPr>
              <a:t> </a:t>
            </a:r>
            <a:r>
              <a:rPr lang="ar-EG" sz="2800" b="1">
                <a:solidFill>
                  <a:schemeClr val="accent5">
                    <a:lumMod val="60000"/>
                    <a:lumOff val="40000"/>
                  </a:schemeClr>
                </a:solidFill>
              </a:rPr>
              <a:t>النظام القانوني البدائي :</a:t>
            </a:r>
          </a:p>
          <a:p>
            <a:pPr marL="514350" indent="-514350">
              <a:buFont typeface="+mj-lt"/>
              <a:buAutoNum type="arabicPeriod"/>
            </a:pPr>
            <a:r>
              <a:rPr lang="ar-EG" sz="2800" b="1">
                <a:solidFill>
                  <a:schemeClr val="accent5">
                    <a:lumMod val="60000"/>
                    <a:lumOff val="40000"/>
                  </a:schemeClr>
                </a:solidFill>
              </a:rPr>
              <a:t>نظام السلطة الابوية . والذي يمنح السلطة المطلقة للاب</a:t>
            </a:r>
          </a:p>
          <a:p>
            <a:pPr marL="514350" indent="-514350">
              <a:buFont typeface="+mj-lt"/>
              <a:buAutoNum type="arabicPeriod"/>
            </a:pPr>
            <a:r>
              <a:rPr lang="ar-EG" sz="2800" b="1">
                <a:solidFill>
                  <a:schemeClr val="accent5">
                    <a:lumMod val="60000"/>
                    <a:lumOff val="40000"/>
                  </a:schemeClr>
                </a:solidFill>
              </a:rPr>
              <a:t>نظام حكم القوة .ويقوم هذا النظام على القوة والعنف في حل المنازعات </a:t>
            </a:r>
          </a:p>
          <a:p>
            <a:r>
              <a:rPr lang="ar-EG" sz="2800" b="1">
                <a:solidFill>
                  <a:schemeClr val="accent5">
                    <a:lumMod val="60000"/>
                    <a:lumOff val="40000"/>
                  </a:schemeClr>
                </a:solidFill>
              </a:rPr>
              <a:t> </a:t>
            </a:r>
          </a:p>
          <a:p>
            <a:pPr marL="514350" indent="-514350">
              <a:buFont typeface="+mj-lt"/>
              <a:buAutoNum type="arabicPeriod"/>
            </a:pPr>
            <a:endParaRPr lang="ar-EG" sz="2800" b="1">
              <a:solidFill>
                <a:srgbClr val="FF0000"/>
              </a:solidFill>
            </a:endParaRPr>
          </a:p>
          <a:p>
            <a:endParaRPr lang="ar-EG" sz="2800" b="1">
              <a:solidFill>
                <a:srgbClr val="FF0000"/>
              </a:solidFill>
            </a:endParaRPr>
          </a:p>
        </p:txBody>
      </p:sp>
    </p:spTree>
    <p:extLst>
      <p:ext uri="{BB962C8B-B14F-4D97-AF65-F5344CB8AC3E}">
        <p14:creationId xmlns:p14="http://schemas.microsoft.com/office/powerpoint/2010/main" val="1400809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43C0D21-DF8D-E64C-96E9-90F7814318DB}"/>
              </a:ext>
            </a:extLst>
          </p:cNvPr>
          <p:cNvSpPr>
            <a:spLocks noGrp="1"/>
          </p:cNvSpPr>
          <p:nvPr>
            <p:ph type="title"/>
          </p:nvPr>
        </p:nvSpPr>
        <p:spPr>
          <a:xfrm>
            <a:off x="3352802" y="142875"/>
            <a:ext cx="7624761" cy="2416969"/>
          </a:xfrm>
        </p:spPr>
        <p:txBody>
          <a:bodyPr>
            <a:normAutofit/>
          </a:bodyPr>
          <a:lstStyle/>
          <a:p>
            <a:pPr marL="571500" indent="-571500">
              <a:buFont typeface="Arial" panose="020B0604020202020204" pitchFamily="34" charset="0"/>
              <a:buChar char="•"/>
            </a:pPr>
            <a:r>
              <a:rPr lang="ar-EG"/>
              <a:t>الحد من استعمال القوة</a:t>
            </a:r>
            <a:br>
              <a:rPr lang="ar-EG"/>
            </a:br>
            <a:r>
              <a:rPr lang="ar-EG">
                <a:solidFill>
                  <a:schemeClr val="accent3">
                    <a:lumMod val="60000"/>
                    <a:lumOff val="40000"/>
                  </a:schemeClr>
                </a:solidFill>
              </a:rPr>
              <a:t>التخلي عن الجاني .</a:t>
            </a:r>
            <a:br>
              <a:rPr lang="ar-EG">
                <a:solidFill>
                  <a:schemeClr val="accent3">
                    <a:lumMod val="60000"/>
                    <a:lumOff val="40000"/>
                  </a:schemeClr>
                </a:solidFill>
              </a:rPr>
            </a:br>
            <a:r>
              <a:rPr lang="ar-EG">
                <a:solidFill>
                  <a:schemeClr val="accent3">
                    <a:lumMod val="60000"/>
                    <a:lumOff val="40000"/>
                  </a:schemeClr>
                </a:solidFill>
              </a:rPr>
              <a:t>التصالح على مال.</a:t>
            </a:r>
            <a:br>
              <a:rPr lang="ar-EG">
                <a:solidFill>
                  <a:schemeClr val="accent3">
                    <a:lumMod val="60000"/>
                    <a:lumOff val="40000"/>
                  </a:schemeClr>
                </a:solidFill>
              </a:rPr>
            </a:br>
            <a:r>
              <a:rPr lang="ar-EG">
                <a:solidFill>
                  <a:schemeClr val="accent3">
                    <a:lumMod val="60000"/>
                    <a:lumOff val="40000"/>
                  </a:schemeClr>
                </a:solidFill>
              </a:rPr>
              <a:t>نشوء فكرة التصالح </a:t>
            </a:r>
            <a:endParaRPr lang="ar-EG"/>
          </a:p>
        </p:txBody>
      </p:sp>
      <p:sp>
        <p:nvSpPr>
          <p:cNvPr id="3" name="عنصر نائب للمحتوى 2">
            <a:extLst>
              <a:ext uri="{FF2B5EF4-FFF2-40B4-BE49-F238E27FC236}">
                <a16:creationId xmlns:a16="http://schemas.microsoft.com/office/drawing/2014/main" id="{A62A3890-578D-324E-8202-8A087673AD44}"/>
              </a:ext>
            </a:extLst>
          </p:cNvPr>
          <p:cNvSpPr>
            <a:spLocks noGrp="1"/>
          </p:cNvSpPr>
          <p:nvPr>
            <p:ph idx="1"/>
          </p:nvPr>
        </p:nvSpPr>
        <p:spPr>
          <a:xfrm>
            <a:off x="685801" y="2762250"/>
            <a:ext cx="10131425" cy="3028950"/>
          </a:xfrm>
        </p:spPr>
        <p:txBody>
          <a:bodyPr>
            <a:normAutofit fontScale="92500" lnSpcReduction="20000"/>
          </a:bodyPr>
          <a:lstStyle/>
          <a:p>
            <a:pPr algn="ctr"/>
            <a:r>
              <a:rPr lang="ar-EG" sz="4000" b="1" i="1" u="sng">
                <a:solidFill>
                  <a:schemeClr val="accent1"/>
                </a:solidFill>
              </a:rPr>
              <a:t>اثار النظم البدائية</a:t>
            </a:r>
            <a:r>
              <a:rPr lang="ar-EG" sz="4000" b="1">
                <a:solidFill>
                  <a:schemeClr val="accent5">
                    <a:lumMod val="75000"/>
                  </a:schemeClr>
                </a:solidFill>
              </a:rPr>
              <a:t> </a:t>
            </a:r>
          </a:p>
          <a:p>
            <a:pPr algn="ctr"/>
            <a:r>
              <a:rPr lang="ar-EG" sz="4000" b="1">
                <a:solidFill>
                  <a:schemeClr val="accent5">
                    <a:lumMod val="75000"/>
                  </a:schemeClr>
                </a:solidFill>
              </a:rPr>
              <a:t>نظام الاسرة </a:t>
            </a:r>
          </a:p>
          <a:p>
            <a:pPr algn="ctr"/>
            <a:r>
              <a:rPr lang="ar-EG" sz="4000" b="1">
                <a:solidFill>
                  <a:schemeClr val="accent5">
                    <a:lumMod val="75000"/>
                  </a:schemeClr>
                </a:solidFill>
              </a:rPr>
              <a:t>نظام الملكية </a:t>
            </a:r>
          </a:p>
          <a:p>
            <a:pPr algn="ctr"/>
            <a:r>
              <a:rPr lang="ar-EG" sz="4000" b="1">
                <a:solidFill>
                  <a:schemeClr val="accent5">
                    <a:lumMod val="75000"/>
                  </a:schemeClr>
                </a:solidFill>
              </a:rPr>
              <a:t>نظام الجريمة والعقاب</a:t>
            </a:r>
          </a:p>
          <a:p>
            <a:pPr algn="ctr"/>
            <a:r>
              <a:rPr lang="ar-EG" sz="4000" b="1">
                <a:solidFill>
                  <a:schemeClr val="accent5">
                    <a:lumMod val="75000"/>
                  </a:schemeClr>
                </a:solidFill>
              </a:rPr>
              <a:t>نظام القضاء</a:t>
            </a:r>
          </a:p>
        </p:txBody>
      </p:sp>
    </p:spTree>
    <p:extLst>
      <p:ext uri="{BB962C8B-B14F-4D97-AF65-F5344CB8AC3E}">
        <p14:creationId xmlns:p14="http://schemas.microsoft.com/office/powerpoint/2010/main" val="1735638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4F09407-D83C-4B42-BA4E-4D665CE94228}"/>
              </a:ext>
            </a:extLst>
          </p:cNvPr>
          <p:cNvSpPr>
            <a:spLocks noGrp="1"/>
          </p:cNvSpPr>
          <p:nvPr>
            <p:ph type="title"/>
          </p:nvPr>
        </p:nvSpPr>
        <p:spPr>
          <a:xfrm>
            <a:off x="1030287" y="511440"/>
            <a:ext cx="10131425" cy="1922992"/>
          </a:xfrm>
        </p:spPr>
        <p:txBody>
          <a:bodyPr>
            <a:normAutofit fontScale="90000"/>
          </a:bodyPr>
          <a:lstStyle/>
          <a:p>
            <a:r>
              <a:rPr lang="ar-EG"/>
              <a:t>نظام الجريمة والعقاب : </a:t>
            </a:r>
            <a:r>
              <a:rPr lang="ar-EG">
                <a:solidFill>
                  <a:schemeClr val="accent1">
                    <a:lumMod val="40000"/>
                    <a:lumOff val="60000"/>
                  </a:schemeClr>
                </a:solidFill>
              </a:rPr>
              <a:t>تطورت نظم العقاب في الدولة الرومانية من استعمال القوة الى اعتماد طرق جديدة اكثر تطورا لحل النزاعات مثل القصاص والدية والتخلي عن المجرم واتباع حكم القضاء في رفع دعاوى مثل دعوى القاء اليد ودعوى اخذ رهينة ودعوى الرهان او القسم .</a:t>
            </a:r>
            <a:endParaRPr lang="ar-EG"/>
          </a:p>
        </p:txBody>
      </p:sp>
      <p:pic>
        <p:nvPicPr>
          <p:cNvPr id="4" name="صورة 4">
            <a:extLst>
              <a:ext uri="{FF2B5EF4-FFF2-40B4-BE49-F238E27FC236}">
                <a16:creationId xmlns:a16="http://schemas.microsoft.com/office/drawing/2014/main" id="{546BE651-5B7E-9A49-B73D-545CAE36F39E}"/>
              </a:ext>
            </a:extLst>
          </p:cNvPr>
          <p:cNvPicPr>
            <a:picLocks noGrp="1" noChangeAspect="1"/>
          </p:cNvPicPr>
          <p:nvPr>
            <p:ph idx="1"/>
          </p:nvPr>
        </p:nvPicPr>
        <p:blipFill>
          <a:blip r:embed="rId2"/>
          <a:stretch>
            <a:fillRect/>
          </a:stretch>
        </p:blipFill>
        <p:spPr>
          <a:xfrm>
            <a:off x="685801" y="2474913"/>
            <a:ext cx="7076543" cy="3649662"/>
          </a:xfrm>
          <a:effectLst>
            <a:outerShdw blurRad="50800" dist="38100" dir="8100000" algn="tr" rotWithShape="0">
              <a:prstClr val="black">
                <a:alpha val="40000"/>
              </a:prstClr>
            </a:outerShdw>
            <a:reflection blurRad="6350" stA="50000" endA="275" endPos="40000" dist="101600" dir="5400000" sy="-100000" algn="bl" rotWithShape="0"/>
          </a:effectLst>
        </p:spPr>
      </p:pic>
    </p:spTree>
    <p:extLst>
      <p:ext uri="{BB962C8B-B14F-4D97-AF65-F5344CB8AC3E}">
        <p14:creationId xmlns:p14="http://schemas.microsoft.com/office/powerpoint/2010/main" val="1108197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297D181-C667-3F41-9D01-CFD0234C5CAF}"/>
              </a:ext>
            </a:extLst>
          </p:cNvPr>
          <p:cNvSpPr>
            <a:spLocks noGrp="1"/>
          </p:cNvSpPr>
          <p:nvPr>
            <p:ph type="title"/>
          </p:nvPr>
        </p:nvSpPr>
        <p:spPr>
          <a:xfrm>
            <a:off x="304802" y="244078"/>
            <a:ext cx="4993480" cy="6369844"/>
          </a:xfrm>
        </p:spPr>
        <p:txBody>
          <a:bodyPr>
            <a:normAutofit/>
          </a:bodyPr>
          <a:lstStyle/>
          <a:p>
            <a:r>
              <a:rPr lang="ar-EG" sz="4000">
                <a:solidFill>
                  <a:schemeClr val="accent6">
                    <a:lumMod val="60000"/>
                    <a:lumOff val="40000"/>
                  </a:schemeClr>
                </a:solidFill>
              </a:rPr>
              <a:t>قسمت الجرائم الى جرائم عامة وجرائم خاصة .</a:t>
            </a:r>
            <a:br>
              <a:rPr lang="ar-EG" sz="4000">
                <a:solidFill>
                  <a:schemeClr val="accent6">
                    <a:lumMod val="60000"/>
                    <a:lumOff val="40000"/>
                  </a:schemeClr>
                </a:solidFill>
              </a:rPr>
            </a:br>
            <a:r>
              <a:rPr lang="ar-EG" sz="4000">
                <a:solidFill>
                  <a:schemeClr val="accent6">
                    <a:lumMod val="60000"/>
                    <a:lumOff val="40000"/>
                  </a:schemeClr>
                </a:solidFill>
              </a:rPr>
              <a:t>الجرائم العامة : وهي الجرائم التي تمس امن الدولة </a:t>
            </a:r>
            <a:r>
              <a:rPr lang="ar-EG" sz="4000">
                <a:solidFill>
                  <a:schemeClr val="accent4">
                    <a:lumMod val="20000"/>
                    <a:lumOff val="80000"/>
                  </a:schemeClr>
                </a:solidFill>
              </a:rPr>
              <a:t>كجريمة الخيانة العظمى والهرب من الحرب والتجني على الدين والقتل والحرق العمد</a:t>
            </a:r>
            <a:r>
              <a:rPr lang="ar-EG" sz="4000">
                <a:solidFill>
                  <a:schemeClr val="accent6">
                    <a:lumMod val="60000"/>
                    <a:lumOff val="40000"/>
                  </a:schemeClr>
                </a:solidFill>
              </a:rPr>
              <a:t>.</a:t>
            </a:r>
            <a:br>
              <a:rPr lang="ar-EG" sz="4000">
                <a:solidFill>
                  <a:schemeClr val="accent6">
                    <a:lumMod val="60000"/>
                    <a:lumOff val="40000"/>
                  </a:schemeClr>
                </a:solidFill>
              </a:rPr>
            </a:br>
            <a:r>
              <a:rPr lang="ar-EG" sz="4000">
                <a:solidFill>
                  <a:schemeClr val="accent6">
                    <a:lumMod val="60000"/>
                    <a:lumOff val="40000"/>
                  </a:schemeClr>
                </a:solidFill>
              </a:rPr>
              <a:t>الجرائم الخاصة : </a:t>
            </a:r>
            <a:r>
              <a:rPr lang="ar-EG" sz="4000">
                <a:solidFill>
                  <a:schemeClr val="accent4">
                    <a:lumMod val="20000"/>
                    <a:lumOff val="80000"/>
                  </a:schemeClr>
                </a:solidFill>
              </a:rPr>
              <a:t>وهي جرائم تقع على الاشخاص كالسرقة والاعتداء والضرب .</a:t>
            </a:r>
            <a:endParaRPr lang="ar-EG" sz="4000">
              <a:solidFill>
                <a:schemeClr val="accent6">
                  <a:lumMod val="60000"/>
                  <a:lumOff val="40000"/>
                </a:schemeClr>
              </a:solidFill>
            </a:endParaRPr>
          </a:p>
        </p:txBody>
      </p:sp>
      <p:pic>
        <p:nvPicPr>
          <p:cNvPr id="4" name="صورة 4">
            <a:extLst>
              <a:ext uri="{FF2B5EF4-FFF2-40B4-BE49-F238E27FC236}">
                <a16:creationId xmlns:a16="http://schemas.microsoft.com/office/drawing/2014/main" id="{70EC8018-EAE7-E645-8372-11C868E57875}"/>
              </a:ext>
            </a:extLst>
          </p:cNvPr>
          <p:cNvPicPr>
            <a:picLocks noGrp="1" noChangeAspect="1"/>
          </p:cNvPicPr>
          <p:nvPr>
            <p:ph idx="1"/>
          </p:nvPr>
        </p:nvPicPr>
        <p:blipFill>
          <a:blip r:embed="rId2"/>
          <a:stretch>
            <a:fillRect/>
          </a:stretch>
        </p:blipFill>
        <p:spPr>
          <a:xfrm>
            <a:off x="5146143" y="538957"/>
            <a:ext cx="6378050" cy="3649662"/>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reflection blurRad="6350" stA="50000" endA="300" endPos="55000" dir="5400000" sy="-100000" algn="bl" rotWithShape="0"/>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26319650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سماوي">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شاشة عريضة</PresentationFormat>
  <Slides>4</Slides>
  <Notes>0</Notes>
  <HiddenSlides>0</HiddenSlides>
  <ScaleCrop>false</ScaleCrop>
  <HeadingPairs>
    <vt:vector size="4" baseType="variant">
      <vt:variant>
        <vt:lpstr>نسق</vt:lpstr>
      </vt:variant>
      <vt:variant>
        <vt:i4>1</vt:i4>
      </vt:variant>
      <vt:variant>
        <vt:lpstr>عناوين الشرائح</vt:lpstr>
      </vt:variant>
      <vt:variant>
        <vt:i4>4</vt:i4>
      </vt:variant>
    </vt:vector>
  </HeadingPairs>
  <TitlesOfParts>
    <vt:vector size="5" baseType="lpstr">
      <vt:lpstr>سماوي</vt:lpstr>
      <vt:lpstr>تاريخ القانون الروماني / د. سماح هادي</vt:lpstr>
      <vt:lpstr>الحد من استعمال القوة التخلي عن الجاني . التصالح على مال. نشوء فكرة التصالح </vt:lpstr>
      <vt:lpstr>نظام الجريمة والعقاب : تطورت نظم العقاب في الدولة الرومانية من استعمال القوة الى اعتماد طرق جديدة اكثر تطورا لحل النزاعات مثل القصاص والدية والتخلي عن المجرم واتباع حكم القضاء في رفع دعاوى مثل دعوى القاء اليد ودعوى اخذ رهينة ودعوى الرهان او القسم .</vt:lpstr>
      <vt:lpstr>قسمت الجرائم الى جرائم عامة وجرائم خاصة . الجرائم العامة : وهي الجرائم التي تمس امن الدولة كجريمة الخيانة العظمى والهرب من الحرب والتجني على الدين والقتل والحرق العمد. الجرائم الخاصة : وهي جرائم تقع على الاشخاص كالسرقة والاعتداء والضرب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تاريخ القانون الروماني / د. سماح هادي</dc:title>
  <dc:creator>مستخدم غير معروف</dc:creator>
  <cp:lastModifiedBy>مستخدم غير معروف</cp:lastModifiedBy>
  <cp:revision>1</cp:revision>
  <dcterms:created xsi:type="dcterms:W3CDTF">2021-12-17T14:56:32Z</dcterms:created>
  <dcterms:modified xsi:type="dcterms:W3CDTF">2021-12-17T15:23:12Z</dcterms:modified>
</cp:coreProperties>
</file>