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22/05/1441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22/05/1441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الاولى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مفهوم العمل – اوصافه - اهميته</a:t>
            </a:r>
            <a:endParaRPr lang="ar-IQ" b="1"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b="1" dirty="0" smtClean="0"/>
              <a:t>اولا : مفهوم العمل</a:t>
            </a:r>
          </a:p>
          <a:p>
            <a:pPr marL="0" indent="0" algn="just">
              <a:buNone/>
            </a:pPr>
            <a:r>
              <a:rPr lang="ar-IQ" dirty="0" smtClean="0"/>
              <a:t>تتعدد مفاهيم العمل فهناك المفهوم العام الذي يراد به كل </a:t>
            </a:r>
            <a:r>
              <a:rPr lang="ar-IQ" dirty="0" err="1" smtClean="0"/>
              <a:t>مايصدر</a:t>
            </a:r>
            <a:r>
              <a:rPr lang="ar-IQ" dirty="0" smtClean="0"/>
              <a:t> من فعل او حركة او ظاهرة عن اي جسم كان سواء تم </a:t>
            </a:r>
            <a:r>
              <a:rPr lang="ar-IQ" dirty="0" err="1" smtClean="0"/>
              <a:t>بارادة</a:t>
            </a:r>
            <a:r>
              <a:rPr lang="ar-IQ" dirty="0" smtClean="0"/>
              <a:t> ام بدون ارادة فقد تصدر عن الجمادات او النباتات او الحيوانات افعال وحركات تعد عملا وفق هذا التصور . اما المفهوم الاجتماعي فيطلق على بعض التصرفات وسلوك الانسان ومدى توافقهما مع القيم الاجتماعية السائدة سواء نال هذا السلوك او التصرف استحسانا او استهجانا من قبل المجتمع. كما ان لكلمة عمل مفهوما فلسفيا حيث يطلق هذا التعبير على نشاط الانسان الارادي المصحوب بالجهد ( العناء ، التعب، المشقة) لتحقيق غرض نافع ذا طابع بشري وبذلك تستبعد النشاطات التي يكون هدفها التسلية واللهو اما </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a:bodyPr>
          <a:lstStyle/>
          <a:p>
            <a:pPr marL="0" indent="0" algn="just">
              <a:buNone/>
            </a:pPr>
            <a:r>
              <a:rPr lang="ar-IQ" dirty="0" smtClean="0"/>
              <a:t>المفهوم الديني فيراد به التعبد والقيام بالفرائض والواجبات والمستحبات الدينية كما ان للعمل مفهوما اقتصاديا وفق النظم الرأسمالية فهو يعد احد عناصر الانتاج وينصرف الى كل جهد بدني او ذهني يبذله العامل الاجير او المستقل في مجال النشاط الاقتصادي </a:t>
            </a:r>
            <a:r>
              <a:rPr lang="ar-IQ" dirty="0" err="1" smtClean="0"/>
              <a:t>لانتاج</a:t>
            </a:r>
            <a:r>
              <a:rPr lang="ar-IQ" dirty="0" smtClean="0"/>
              <a:t> السلع والخدمات التي تشبع الحاجات الانسانية من اجل الكسب والعيش.</a:t>
            </a:r>
          </a:p>
          <a:p>
            <a:pPr marL="0" indent="0" algn="just">
              <a:buNone/>
            </a:pPr>
            <a:r>
              <a:rPr lang="ar-IQ" dirty="0" smtClean="0"/>
              <a:t>غير ان للعمل مفهوما ضيقا في مجال تشريع العمل وهو المعنى القانوني ويراد به كل جهد يبذله الانسان بموجب اتفاق مع الغير في نطاق النشاط المهني المشروع بعوض معين المشروع لمصلحة هذا الغير ، على ان يكون اداء هذا العمل تحت امرته واشرافه او من ينوب عنه خلال مدة معينة او غير معينة ويستوي ان يكون اداء هذا النشاط في المجال الاقتصادي او الاجتماعي وسواء تم في نطاق القطاع الصناعي او التجاري او الزراعي وسواء كان البدل نقدا او عينا .</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buNone/>
            </a:pPr>
            <a:r>
              <a:rPr lang="ar-IQ" b="1" dirty="0" smtClean="0"/>
              <a:t>ثانيا: اهمية العمل</a:t>
            </a:r>
          </a:p>
          <a:p>
            <a:pPr marL="0" indent="0" algn="just">
              <a:buNone/>
            </a:pPr>
            <a:r>
              <a:rPr lang="ar-IQ" dirty="0" smtClean="0"/>
              <a:t>يعد العمل الاصل في العملية الانتاجية فمن خلال نشاط العمل يتم التفاعل بين عناصر الانتاج المختلفة فقد خلق الله الطبيعة وجعل مكوناتها على شكل مواد اولية وزود العامل بالطاقات الذهنية والجسدية التي تتمثل في تكوينه وكيانه وحواسه المختلفة للقيام </a:t>
            </a:r>
            <a:r>
              <a:rPr lang="ar-IQ" dirty="0" err="1" smtClean="0"/>
              <a:t>بانتاج</a:t>
            </a:r>
            <a:r>
              <a:rPr lang="ar-IQ" dirty="0" smtClean="0"/>
              <a:t> السلع والخدمات الاقتصادية في سبيل اشباع احتياجات الانسان منه على ان مفهوم العمل الذي نحن بصدده هو العمل الذي يقوم به الانسان، اما المجهود الذي يقوم به الحيوان لو انه يمثل عملا بالاصطلاح العام غير انه </a:t>
            </a:r>
            <a:r>
              <a:rPr lang="ar-IQ" dirty="0" err="1" smtClean="0"/>
              <a:t>لايعد</a:t>
            </a:r>
            <a:r>
              <a:rPr lang="ar-IQ" dirty="0" smtClean="0"/>
              <a:t> كذلك بالمفهوم الضيق فالعمل وفقا لهذا التصور هو مجهود ارادي يقوم به الانسان وبعبارة اخرى هو النشاط النوعي المميز للخصائص الانسانية وسواء كان هذا العمل فكريا ام بدنيا ، وينبني على ذلك ان العمل </a:t>
            </a:r>
            <a:r>
              <a:rPr lang="ar-IQ" dirty="0" err="1" smtClean="0"/>
              <a:t>لايعد</a:t>
            </a:r>
            <a:r>
              <a:rPr lang="ar-IQ" dirty="0" smtClean="0"/>
              <a:t> سلعة تخضع لتصارع قوى السوق من عرض وطلب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3891A7"/>
              </a:buClr>
              <a:buNone/>
            </a:pPr>
            <a:r>
              <a:rPr lang="ar-IQ" b="1" dirty="0" smtClean="0"/>
              <a:t>ثالثا</a:t>
            </a:r>
            <a:r>
              <a:rPr lang="ar-IQ" b="1" dirty="0"/>
              <a:t>: اوصاف </a:t>
            </a:r>
            <a:r>
              <a:rPr lang="ar-IQ" b="1" dirty="0" smtClean="0"/>
              <a:t>العمل</a:t>
            </a:r>
          </a:p>
          <a:p>
            <a:pPr marL="0" lvl="0" indent="0" algn="just">
              <a:buClr>
                <a:srgbClr val="3891A7"/>
              </a:buClr>
              <a:buNone/>
            </a:pPr>
            <a:r>
              <a:rPr lang="ar-IQ" dirty="0" smtClean="0"/>
              <a:t>تتعدد اوصاف العمل فهو حق وواجب فيعد العمل حقا لان وجود الانسان وبقائه على قيد الحياة حق طبيعي والعمل هو الاخر حقا طبيعيا </a:t>
            </a:r>
            <a:r>
              <a:rPr lang="ar-IQ" dirty="0" err="1" smtClean="0"/>
              <a:t>للانسان</a:t>
            </a:r>
            <a:r>
              <a:rPr lang="ar-IQ" dirty="0" smtClean="0"/>
              <a:t> اذ بدونه لا يمكن </a:t>
            </a:r>
            <a:r>
              <a:rPr lang="ar-IQ" dirty="0" err="1" smtClean="0"/>
              <a:t>الاستمرا</a:t>
            </a:r>
            <a:r>
              <a:rPr lang="ar-IQ" dirty="0" smtClean="0"/>
              <a:t> في العيش فهو الوسيلة الاساسية التي يضمن عيشه منه وهذا الحق اكدت عليه المواثيق الدولية والدساتير .</a:t>
            </a:r>
          </a:p>
          <a:p>
            <a:pPr marL="0" lvl="0" indent="0" algn="just">
              <a:buClr>
                <a:srgbClr val="3891A7"/>
              </a:buClr>
              <a:buNone/>
            </a:pPr>
            <a:r>
              <a:rPr lang="ar-IQ" dirty="0" smtClean="0"/>
              <a:t>اما كون العمل واجب ففي النظم الاشتراكية يعد واجب قانوني وليس مجرد واجب ادبي اما النظم </a:t>
            </a:r>
            <a:r>
              <a:rPr lang="ar-IQ" dirty="0" err="1" smtClean="0"/>
              <a:t>الراسمالية</a:t>
            </a:r>
            <a:r>
              <a:rPr lang="ar-IQ" dirty="0" smtClean="0"/>
              <a:t> فان العمل فيها يعد واجبا ادبيا ، كما اقام قانون العمل علاقات العمل على اساس التضامن الاجتماعي بين اطرافه وما يتطلب من تعاون متبادل او مشاركة في المسؤولية لتحقيق السعادة والعيش الكريم للمجتمع.</a:t>
            </a:r>
            <a:endParaRPr lang="ar-IQ" dirty="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lnSpcReduction="10000"/>
          </a:bodyPr>
          <a:lstStyle/>
          <a:p>
            <a:pPr marL="0" indent="0">
              <a:buNone/>
            </a:pPr>
            <a:r>
              <a:rPr lang="ar-IQ" b="1" dirty="0" smtClean="0"/>
              <a:t>ثالثا: تقسيم العمل </a:t>
            </a:r>
          </a:p>
          <a:p>
            <a:pPr marL="0" indent="0" algn="just">
              <a:buNone/>
            </a:pPr>
            <a:r>
              <a:rPr lang="ar-IQ" dirty="0" smtClean="0"/>
              <a:t>1- تقسيم العمل من حيث طبيعة الجهة التي يؤدى العمل لمصلحتها .يعد العمل عاما اذا كان يؤدى لمصلحة الدولة او احد مؤسساتها بينما يكون العمل خاصا اذا كان يؤدى لمصلحة النشاط الخاص.</a:t>
            </a:r>
          </a:p>
          <a:p>
            <a:pPr marL="0" indent="0" algn="just">
              <a:buNone/>
            </a:pPr>
            <a:r>
              <a:rPr lang="ar-IQ" dirty="0" smtClean="0"/>
              <a:t>2- تقسيم العمل الى مأجور وتبرعي، يقوم هذا التقسيم على اساس وجود مقابل لقاء العمل المؤدى ام لا . فاذا تقاضى الشخص اجورا مقابل عمله كان عملا مأجورا اما اذا لم يتقاضى اي مقابل فان عمله يكون على سبيل التبرع.</a:t>
            </a:r>
          </a:p>
          <a:p>
            <a:pPr marL="0" indent="0" algn="just">
              <a:buNone/>
            </a:pPr>
            <a:r>
              <a:rPr lang="ar-IQ" dirty="0" smtClean="0"/>
              <a:t>3- تقسيم العمل الى عمل مستقل ومشترك وتابع، ان العمل المستقل يكون الملتزم فيه مستقلا في ادائه عن صاحب العمل كالمحامي والطبيب والعمل المشترك يكون العامل تابع في ادائه للعمل للسلطة الجماعية وهم مجموع الاشخاص المشتركين في  </a:t>
            </a:r>
          </a:p>
          <a:p>
            <a:pPr marL="0" indent="0">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buClr>
                <a:srgbClr val="3891A7"/>
              </a:buClr>
              <a:buNone/>
            </a:pPr>
            <a:r>
              <a:rPr lang="ar-IQ" dirty="0" smtClean="0">
                <a:solidFill>
                  <a:prstClr val="black"/>
                </a:solidFill>
              </a:rPr>
              <a:t>العمل التعاوني ، اما العمل التابع فيكون العامل في حالة تبعية لصاحب الحق فيه يخضع </a:t>
            </a:r>
            <a:r>
              <a:rPr lang="ar-IQ" dirty="0" err="1" smtClean="0">
                <a:solidFill>
                  <a:prstClr val="black"/>
                </a:solidFill>
              </a:rPr>
              <a:t>لاوامره</a:t>
            </a:r>
            <a:r>
              <a:rPr lang="ar-IQ" dirty="0" smtClean="0">
                <a:solidFill>
                  <a:prstClr val="black"/>
                </a:solidFill>
              </a:rPr>
              <a:t> واشرافه في ادائه للعمل والى سلطته التأديبية . </a:t>
            </a:r>
            <a:endParaRPr lang="ar-IQ" dirty="0">
              <a:solidFill>
                <a:prstClr val="black"/>
              </a:solidFill>
            </a:endParaRP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156</TotalTime>
  <Words>633</Words>
  <Application>Microsoft Office PowerPoint</Application>
  <PresentationFormat>عرض على الشاشة (3:4)‏</PresentationFormat>
  <Paragraphs>20</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وافر</vt:lpstr>
      <vt:lpstr>محاضرات مادة قانون العمل </vt:lpstr>
      <vt:lpstr>مفهوم العمل – اوصافه - اهميته</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28</cp:revision>
  <dcterms:created xsi:type="dcterms:W3CDTF">2017-05-23T05:22:20Z</dcterms:created>
  <dcterms:modified xsi:type="dcterms:W3CDTF">2020-01-17T13:44:06Z</dcterms:modified>
</cp:coreProperties>
</file>