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
  </p:notesMasterIdLst>
  <p:sldIdLst>
    <p:sldId id="256" r:id="rId2"/>
    <p:sldId id="257" r:id="rId3"/>
    <p:sldId id="258" r:id="rId4"/>
    <p:sldId id="259"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FAFC2D5-7179-402F-81CC-0541A7A3EB91}" type="datetime8">
              <a:rPr lang="ar-IQ" smtClean="0"/>
              <a:t>17 كانون الثاني، 20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CF0B3FA-D6CC-4C56-8883-0D8B5D1D0D5E}"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D8CBB0-4B6E-453E-91AA-67B76546AF3B}"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88F8D4F-8ABC-4A60-B293-6B5A75968351}"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E6DB026-4D46-49DA-8411-F28493E5B9A0}"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88237D1-B256-4655-AB5F-FC2D8407A424}"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6263A5C-D3B6-4AA9-8F6E-8BE312F0D0EE}" type="datetime8">
              <a:rPr lang="ar-IQ" smtClean="0"/>
              <a:t>17 كانون الثاني، 20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9208260-5BA2-4C48-B28C-067562DBCD37}" type="datetime8">
              <a:rPr lang="ar-IQ" smtClean="0"/>
              <a:t>17 كانون الثاني، 20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2CD70DC-C03F-4EC7-B150-45C5CD8BCD4F}" type="datetime8">
              <a:rPr lang="ar-IQ" smtClean="0"/>
              <a:t>17 كانون الثاني، 20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5953167-F16C-4029-BF45-733C8995699F}"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B07BEF2-423A-41FE-B2D4-1DCF389D0CD6}"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6C6213-9CFD-450B-9856-44D4D19CD934}" type="datetime8">
              <a:rPr lang="ar-IQ" smtClean="0"/>
              <a:t>17 كانون الثاني، 20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800" b="1" dirty="0" smtClean="0"/>
              <a:t>محاضرات مادة المدخل لدراسة القانون </a:t>
            </a:r>
            <a:endParaRPr lang="ar-IQ" sz="4800" b="1" dirty="0"/>
          </a:p>
        </p:txBody>
      </p:sp>
      <p:sp>
        <p:nvSpPr>
          <p:cNvPr id="3" name="عنوان فرعي 2"/>
          <p:cNvSpPr>
            <a:spLocks noGrp="1"/>
          </p:cNvSpPr>
          <p:nvPr>
            <p:ph type="subTitle" idx="1"/>
          </p:nvPr>
        </p:nvSpPr>
        <p:spPr>
          <a:xfrm>
            <a:off x="1432560" y="3068960"/>
            <a:ext cx="7387912" cy="2520280"/>
          </a:xfrm>
        </p:spPr>
        <p:txBody>
          <a:bodyPr>
            <a:normAutofit/>
          </a:bodyPr>
          <a:lstStyle/>
          <a:p>
            <a:pPr algn="ctr"/>
            <a:r>
              <a:rPr lang="ar-IQ" sz="4400" b="1" dirty="0" smtClean="0">
                <a:solidFill>
                  <a:schemeClr val="tx1"/>
                </a:solidFill>
              </a:rPr>
              <a:t>المحاضرة </a:t>
            </a:r>
            <a:r>
              <a:rPr lang="ar-IQ" sz="4400" b="1" dirty="0" smtClean="0">
                <a:solidFill>
                  <a:schemeClr val="tx1"/>
                </a:solidFill>
              </a:rPr>
              <a:t>العاشرة  </a:t>
            </a:r>
            <a:endParaRPr lang="ar-IQ" sz="4400" b="1" dirty="0" smtClean="0">
              <a:solidFill>
                <a:schemeClr val="tx1"/>
              </a:solidFill>
            </a:endParaRPr>
          </a:p>
          <a:p>
            <a:pPr algn="ctr"/>
            <a:r>
              <a:rPr lang="ar-IQ" sz="4400" b="1" dirty="0" smtClean="0">
                <a:solidFill>
                  <a:schemeClr val="tx1"/>
                </a:solidFill>
              </a:rPr>
              <a:t>المرحلة الاولى</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smtClean="0"/>
              <a:t>مصادر  القانون </a:t>
            </a:r>
            <a:endParaRPr lang="ar-IQ" b="1" dirty="0"/>
          </a:p>
        </p:txBody>
      </p:sp>
      <p:sp>
        <p:nvSpPr>
          <p:cNvPr id="3" name="عنصر نائب للمحتوى 2"/>
          <p:cNvSpPr>
            <a:spLocks noGrp="1"/>
          </p:cNvSpPr>
          <p:nvPr>
            <p:ph idx="1"/>
          </p:nvPr>
        </p:nvSpPr>
        <p:spPr/>
        <p:txBody>
          <a:bodyPr>
            <a:normAutofit fontScale="92500" lnSpcReduction="10000"/>
          </a:bodyPr>
          <a:lstStyle/>
          <a:p>
            <a:r>
              <a:rPr lang="ar-IQ" b="1" u="sng" dirty="0" smtClean="0"/>
              <a:t>1- معنى المصدر.</a:t>
            </a:r>
            <a:endParaRPr lang="ar-IQ" sz="3000" b="1" u="sng" dirty="0" smtClean="0"/>
          </a:p>
          <a:p>
            <a:pPr marL="82296" indent="0" algn="just">
              <a:buNone/>
            </a:pPr>
            <a:r>
              <a:rPr lang="ar-IQ" sz="3000" dirty="0" smtClean="0"/>
              <a:t>يراد بهذا اللفظ الاصل الذي يرجع اليه </a:t>
            </a:r>
            <a:r>
              <a:rPr lang="ar-IQ" sz="3000" dirty="0" err="1" smtClean="0"/>
              <a:t>الشئ</a:t>
            </a:r>
            <a:r>
              <a:rPr lang="ar-IQ" sz="3000" dirty="0" smtClean="0"/>
              <a:t> او الينبوع الذي ينبع منه .</a:t>
            </a:r>
          </a:p>
          <a:p>
            <a:pPr marL="82296" indent="0" algn="just">
              <a:buNone/>
            </a:pPr>
            <a:r>
              <a:rPr lang="ar-IQ" sz="3000" dirty="0" smtClean="0"/>
              <a:t>أ. المصدر التاريخي : وقصد به المرجع الذي استقى منه المشرع احكام تشريعه فيقال ان المشرع العراقي استمد احكام القانون المدني من مصدرين تاريخيين هما الشريعة الاسلامية والقانون المدني المصري .</a:t>
            </a:r>
          </a:p>
          <a:p>
            <a:pPr marL="82296" indent="0" algn="just">
              <a:buNone/>
            </a:pPr>
            <a:r>
              <a:rPr lang="ar-IQ" sz="3000" dirty="0" smtClean="0"/>
              <a:t>ب. المصدر المادي او الحقيقي والموضوع: وهو المصدر الذي يزود القاعدة القانونية بمضمونها اي بمادتها ويعني جميع الاصول الواقعية والفكرية التي تلم بمجتمع ما فتشمل الظروف الطبيعية والجغرافية والاقتصادية والقيم الاخلاقية والدين والمثل </a:t>
            </a:r>
            <a:endParaRPr lang="ar-IQ" sz="3000" dirty="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433467"/>
          </a:xfrm>
        </p:spPr>
        <p:txBody>
          <a:bodyPr>
            <a:normAutofit lnSpcReduction="10000"/>
          </a:bodyPr>
          <a:lstStyle/>
          <a:p>
            <a:pPr marL="82296" indent="0" algn="just">
              <a:buNone/>
            </a:pPr>
            <a:r>
              <a:rPr lang="ar-IQ" sz="3000" dirty="0" smtClean="0"/>
              <a:t>العليا التي تسود مجتمعنا ويصب اهتمامه على دراسة الانسان طبيعيا ووسطا وظروفا .</a:t>
            </a:r>
          </a:p>
          <a:p>
            <a:pPr marL="82296" indent="0" algn="just">
              <a:buNone/>
            </a:pPr>
            <a:r>
              <a:rPr lang="ar-IQ" sz="3000" dirty="0" smtClean="0"/>
              <a:t>ج. المصد الرسمي: ويعني الطريق الذي تنفذ منه القاعدة او الوسيلة التي تخرج بها الى حيز الوجود لتصبح واجبة التطبيق ويسمى ايضا المصدر الشكلي فهو يسمى مصدرا رسميا </a:t>
            </a:r>
            <a:r>
              <a:rPr lang="ar-IQ" sz="3000" dirty="0" err="1" smtClean="0"/>
              <a:t>لانه</a:t>
            </a:r>
            <a:r>
              <a:rPr lang="ar-IQ" sz="3000" dirty="0" smtClean="0"/>
              <a:t> يعني الطريق المعتمد الذي تكتسب مادة القاعدة شكلها الملزم بمرورها منه .</a:t>
            </a:r>
          </a:p>
          <a:p>
            <a:pPr marL="82296" indent="0" algn="just">
              <a:buNone/>
            </a:pPr>
            <a:r>
              <a:rPr lang="ar-IQ" sz="3000" dirty="0" smtClean="0"/>
              <a:t>د. المصدر التفسيري : ويعني المرجع الذي يستعان به </a:t>
            </a:r>
            <a:r>
              <a:rPr lang="ar-IQ" sz="3000" dirty="0" err="1" smtClean="0"/>
              <a:t>لازالة</a:t>
            </a:r>
            <a:r>
              <a:rPr lang="ar-IQ" sz="3000" dirty="0" smtClean="0"/>
              <a:t> ما في الالفاظ القاعدة من غموض ولاستكمال نقص احكامها </a:t>
            </a:r>
            <a:r>
              <a:rPr lang="ar-IQ" sz="3000" dirty="0" err="1" smtClean="0"/>
              <a:t>ولازالة</a:t>
            </a:r>
            <a:r>
              <a:rPr lang="ar-IQ" sz="3000" dirty="0" smtClean="0"/>
              <a:t> التعارض بين احكام عدد من القواعد وقد يسمى المصدر التفسيري مصدرا غير رسميا فنقول ان الفقه والقضاء يعتبران من المصادر التفسيرية في اكثر الانظمة القانونية المعاصرة. </a:t>
            </a:r>
            <a:endParaRPr lang="ar-IQ" sz="3000" dirty="0"/>
          </a:p>
          <a:p>
            <a:pPr marL="82296" indent="0" algn="just">
              <a:buNone/>
            </a:pPr>
            <a:endParaRPr lang="ar-IQ" sz="3000"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marL="0" indent="0" algn="just">
              <a:buNone/>
            </a:pPr>
            <a:r>
              <a:rPr lang="ar-IQ" dirty="0" smtClean="0"/>
              <a:t>2- مصادر القانون العراقي</a:t>
            </a:r>
          </a:p>
          <a:p>
            <a:pPr marL="0" indent="0" algn="just">
              <a:buNone/>
            </a:pPr>
            <a:r>
              <a:rPr lang="ar-IQ" dirty="0" smtClean="0"/>
              <a:t>حددت المادة الاولى من القانون المدني العراقي المصادر الرسمية والتفسيرية للقانون في فقرتيها الثانية والثالثة ، فقد عددت فقرتها الثانية المصادر الرسمية ونصت على ما </a:t>
            </a:r>
            <a:r>
              <a:rPr lang="ar-IQ" dirty="0" err="1" smtClean="0"/>
              <a:t>ياتي</a:t>
            </a:r>
            <a:r>
              <a:rPr lang="ar-IQ" dirty="0" smtClean="0"/>
              <a:t>( فاذا لم يوجد نص يمكن تطبيقه حكمت المحكمة بمقتضى العرف فاذا لم يوجد فبمقتضى مبادئ الشريعة الاسلامية الاكثر ملائمة لنصوص هذا القانون دون التقيد بمذهب مهين فاذا لم يوجد فبمقتضى قواعد العدالة ) </a:t>
            </a:r>
          </a:p>
          <a:p>
            <a:pPr marL="0" indent="0" algn="just">
              <a:buNone/>
            </a:pPr>
            <a:r>
              <a:rPr lang="ar-IQ" dirty="0" smtClean="0"/>
              <a:t>واشارت فقرتها الثالثة الى المصادر التفسيرية فقضت بما </a:t>
            </a:r>
            <a:r>
              <a:rPr lang="ar-IQ" dirty="0" err="1" smtClean="0"/>
              <a:t>ياتي</a:t>
            </a:r>
            <a:r>
              <a:rPr lang="ar-IQ" dirty="0" smtClean="0"/>
              <a:t>( وتسترشد المحاكم في كل ذلك </a:t>
            </a:r>
            <a:r>
              <a:rPr lang="ar-IQ" dirty="0" err="1" smtClean="0"/>
              <a:t>بالاحكام</a:t>
            </a:r>
            <a:r>
              <a:rPr lang="ar-IQ" dirty="0" smtClean="0"/>
              <a:t> التي اقرها القضاء والفقه في العراق ثم في البلاد الاخرى التي تتقارب قوانينها مع القوانين العراقية)</a:t>
            </a:r>
            <a:endParaRPr lang="ar-IQ" dirty="0" smtClean="0"/>
          </a:p>
          <a:p>
            <a:pPr marL="0" indent="0" algn="just">
              <a:buNone/>
            </a:pPr>
            <a:endParaRPr lang="ar-IQ" dirty="0"/>
          </a:p>
          <a:p>
            <a:pPr marL="0" indent="0" algn="just">
              <a:buNone/>
            </a:pPr>
            <a:endParaRPr lang="ar-IQ" b="1" u="sng"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771728"/>
          </a:xfrm>
        </p:spPr>
        <p:txBody>
          <a:bodyPr>
            <a:normAutofit/>
          </a:bodyPr>
          <a:lstStyle/>
          <a:p>
            <a:pPr marL="0" indent="0" algn="just">
              <a:buNone/>
            </a:pPr>
            <a:r>
              <a:rPr lang="ar-IQ" dirty="0" smtClean="0"/>
              <a:t>يتضح من نص الفقرة الثانية ان المصادر الرسمية للقانون المدني العراقي 4 هي بحسب تسلسل اهميتها </a:t>
            </a:r>
          </a:p>
          <a:p>
            <a:pPr marL="0" indent="0" algn="just">
              <a:buNone/>
            </a:pPr>
            <a:r>
              <a:rPr lang="ar-IQ" dirty="0"/>
              <a:t>1</a:t>
            </a:r>
            <a:r>
              <a:rPr lang="ar-IQ" dirty="0" smtClean="0"/>
              <a:t>. التشريع</a:t>
            </a:r>
          </a:p>
          <a:p>
            <a:pPr marL="0" indent="0" algn="just">
              <a:buNone/>
            </a:pPr>
            <a:r>
              <a:rPr lang="ar-IQ" dirty="0"/>
              <a:t>2</a:t>
            </a:r>
            <a:r>
              <a:rPr lang="ar-IQ" dirty="0" smtClean="0"/>
              <a:t>. العرف</a:t>
            </a:r>
          </a:p>
          <a:p>
            <a:pPr marL="0" indent="0" algn="just">
              <a:buNone/>
            </a:pPr>
            <a:r>
              <a:rPr lang="ar-IQ" dirty="0" smtClean="0"/>
              <a:t>3. مبادئ الشريعة الاسلامية الاكثر ملائمة لنصوص القانون المدني </a:t>
            </a:r>
          </a:p>
          <a:p>
            <a:pPr marL="0" indent="0" algn="just">
              <a:buNone/>
            </a:pPr>
            <a:r>
              <a:rPr lang="ar-IQ" dirty="0" smtClean="0"/>
              <a:t>4.</a:t>
            </a:r>
            <a:r>
              <a:rPr lang="ar-IQ" dirty="0" smtClean="0"/>
              <a:t> قواعد العدالة </a:t>
            </a:r>
          </a:p>
          <a:p>
            <a:pPr marL="0" indent="0" algn="just">
              <a:buNone/>
            </a:pPr>
            <a:r>
              <a:rPr lang="ar-IQ" dirty="0" smtClean="0"/>
              <a:t>اما المصادر التفسيرية فهي طبقا لنص الفقرة (3) مصدران هما القضاء والفقه </a:t>
            </a:r>
          </a:p>
          <a:p>
            <a:pPr marL="514350" indent="-514350" algn="just">
              <a:buAutoNum type="arabicPeriod"/>
            </a:pPr>
            <a:endParaRPr lang="ar-IQ" dirty="0"/>
          </a:p>
        </p:txBody>
      </p:sp>
    </p:spTree>
    <p:extLst>
      <p:ext uri="{BB962C8B-B14F-4D97-AF65-F5344CB8AC3E}">
        <p14:creationId xmlns:p14="http://schemas.microsoft.com/office/powerpoint/2010/main" val="34558045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405</TotalTime>
  <Words>352</Words>
  <Application>Microsoft Office PowerPoint</Application>
  <PresentationFormat>عرض على الشاشة (3:4)‏</PresentationFormat>
  <Paragraphs>22</Paragraphs>
  <Slides>5</Slides>
  <Notes>1</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انقلاب</vt:lpstr>
      <vt:lpstr>محاضرات مادة المدخل لدراسة القانون </vt:lpstr>
      <vt:lpstr>مصادر  القانون </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56</cp:revision>
  <dcterms:created xsi:type="dcterms:W3CDTF">2017-05-23T05:22:20Z</dcterms:created>
  <dcterms:modified xsi:type="dcterms:W3CDTF">2020-01-17T11:21:35Z</dcterms:modified>
</cp:coreProperties>
</file>