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8"/>
  </p:notesMasterIdLst>
  <p:sldIdLst>
    <p:sldId id="256" r:id="rId2"/>
    <p:sldId id="261" r:id="rId3"/>
    <p:sldId id="263" r:id="rId4"/>
    <p:sldId id="265" r:id="rId5"/>
    <p:sldId id="266" r:id="rId6"/>
    <p:sldId id="267"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21/05/1441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FEE6CA0-658B-4055-9588-E211C42167D8}" type="datetimeFigureOut">
              <a:rPr lang="ar-IQ" smtClean="0"/>
              <a:t>21/05/1441</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74A73D-D570-4D74-B9BC-33BAA8031BBC}"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z="4800" b="1" dirty="0" smtClean="0"/>
              <a:t>محاضرات مادة المدخل لدراسة القانون </a:t>
            </a:r>
            <a:endParaRPr lang="ar-IQ" sz="4800" b="1" dirty="0"/>
          </a:p>
        </p:txBody>
      </p:sp>
      <p:sp>
        <p:nvSpPr>
          <p:cNvPr id="3" name="عنوان فرعي 2"/>
          <p:cNvSpPr>
            <a:spLocks noGrp="1"/>
          </p:cNvSpPr>
          <p:nvPr>
            <p:ph type="subTitle" idx="1"/>
          </p:nvPr>
        </p:nvSpPr>
        <p:spPr>
          <a:xfrm>
            <a:off x="1432560" y="3068960"/>
            <a:ext cx="7387912" cy="2520280"/>
          </a:xfrm>
        </p:spPr>
        <p:txBody>
          <a:bodyPr>
            <a:normAutofit/>
          </a:bodyPr>
          <a:lstStyle/>
          <a:p>
            <a:pPr algn="ctr"/>
            <a:r>
              <a:rPr lang="ar-IQ" sz="4400" b="1" dirty="0" smtClean="0">
                <a:solidFill>
                  <a:schemeClr val="tx1"/>
                </a:solidFill>
              </a:rPr>
              <a:t>المحاضرة الثانية</a:t>
            </a:r>
          </a:p>
          <a:p>
            <a:pPr algn="ctr"/>
            <a:r>
              <a:rPr lang="ar-IQ" sz="4400" b="1" dirty="0" smtClean="0">
                <a:solidFill>
                  <a:schemeClr val="tx1"/>
                </a:solidFill>
              </a:rPr>
              <a:t>المرحلة الاولى</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476672"/>
            <a:ext cx="7890080" cy="5771728"/>
          </a:xfrm>
        </p:spPr>
        <p:txBody>
          <a:bodyPr>
            <a:normAutofit/>
          </a:bodyPr>
          <a:lstStyle/>
          <a:p>
            <a:pPr marL="0" lvl="0" indent="0" algn="just">
              <a:buClr>
                <a:srgbClr val="3891A7"/>
              </a:buClr>
              <a:buNone/>
            </a:pPr>
            <a:r>
              <a:rPr lang="ar-IQ" b="1" u="sng" dirty="0"/>
              <a:t>2- القانون الوضعي : </a:t>
            </a:r>
            <a:r>
              <a:rPr lang="ar-IQ" dirty="0">
                <a:solidFill>
                  <a:prstClr val="black"/>
                </a:solidFill>
              </a:rPr>
              <a:t>ان لفظ الوضعي يعني القاعدة موضوعة سلفا على شكل ثابت معين بحيث يستطيع الناس الالمام بها وتكييف سلوكهم وفقا لها وان عليهم التقيد بحكمها والا تعرضوا لجزاء مادي ومن هنا نعرف القانون الوضعي بانه مجموعة القواعد القانونية التي تسود دولة معينة في عصر ما تفرض الدولة تطبيقها مهما كانت طبيعتها تشريعية او غير تشريعية </a:t>
            </a:r>
            <a:r>
              <a:rPr lang="ar-IQ" dirty="0" err="1">
                <a:solidFill>
                  <a:prstClr val="black"/>
                </a:solidFill>
              </a:rPr>
              <a:t>وايا</a:t>
            </a:r>
            <a:r>
              <a:rPr lang="ar-IQ" dirty="0">
                <a:solidFill>
                  <a:prstClr val="black"/>
                </a:solidFill>
              </a:rPr>
              <a:t> كان مصدرها .</a:t>
            </a:r>
          </a:p>
          <a:p>
            <a:pPr marL="0" lvl="0" indent="0" algn="just">
              <a:buClr>
                <a:srgbClr val="3891A7"/>
              </a:buClr>
              <a:buNone/>
            </a:pPr>
            <a:r>
              <a:rPr lang="ar-IQ" dirty="0">
                <a:solidFill>
                  <a:prstClr val="black"/>
                </a:solidFill>
              </a:rPr>
              <a:t>ويتميز القانون الوضعية </a:t>
            </a:r>
            <a:r>
              <a:rPr lang="ar-IQ" dirty="0" err="1">
                <a:solidFill>
                  <a:prstClr val="black"/>
                </a:solidFill>
              </a:rPr>
              <a:t>بامور</a:t>
            </a:r>
            <a:r>
              <a:rPr lang="ar-IQ" dirty="0">
                <a:solidFill>
                  <a:prstClr val="black"/>
                </a:solidFill>
              </a:rPr>
              <a:t> اربعة </a:t>
            </a:r>
          </a:p>
          <a:p>
            <a:pPr marL="0" lvl="0" indent="0" algn="just">
              <a:buClr>
                <a:srgbClr val="3891A7"/>
              </a:buClr>
              <a:buNone/>
            </a:pPr>
            <a:r>
              <a:rPr lang="ar-IQ" dirty="0">
                <a:solidFill>
                  <a:prstClr val="black"/>
                </a:solidFill>
              </a:rPr>
              <a:t>أ- ان قواعده تسود مجتمعا متجانسا له حياته الخاصة وطابعه المعين وسيادته وهو ما يسمى بالدولة وعليه فان لكل دولة قانونها الخاص بها.</a:t>
            </a:r>
          </a:p>
          <a:p>
            <a:pPr marL="0" indent="0" algn="just">
              <a:buNone/>
            </a:pPr>
            <a:endParaRPr lang="ar-IQ" dirty="0"/>
          </a:p>
        </p:txBody>
      </p:sp>
    </p:spTree>
    <p:extLst>
      <p:ext uri="{BB962C8B-B14F-4D97-AF65-F5344CB8AC3E}">
        <p14:creationId xmlns:p14="http://schemas.microsoft.com/office/powerpoint/2010/main" val="3455804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lvl="0" indent="0" algn="just">
              <a:buClr>
                <a:srgbClr val="3891A7"/>
              </a:buClr>
              <a:buNone/>
            </a:pPr>
            <a:r>
              <a:rPr lang="ar-IQ" dirty="0">
                <a:solidFill>
                  <a:prstClr val="black"/>
                </a:solidFill>
              </a:rPr>
              <a:t>ب- انه يعني مجموعة القواعد القانونية التي تسود دولة معينة في زمن معين فهو اذن يتحدد بالزمان والمكان فيقال مثلا القانون الوضعي العراقي . </a:t>
            </a:r>
          </a:p>
          <a:p>
            <a:pPr marL="0" lvl="0" indent="0" algn="just">
              <a:buClr>
                <a:srgbClr val="3891A7"/>
              </a:buClr>
              <a:buNone/>
            </a:pPr>
            <a:r>
              <a:rPr lang="ar-IQ" dirty="0">
                <a:solidFill>
                  <a:prstClr val="black"/>
                </a:solidFill>
              </a:rPr>
              <a:t>ج- انه يضم مجموعة من القواعد القانونية التي تلزم الدولة الناس باتباعها عن طريق ما تملكه من سلطة من قوة اجبار مادي تقسر بها الاشخاص على اتباعها .</a:t>
            </a:r>
          </a:p>
          <a:p>
            <a:pPr marL="0" lvl="0" indent="0" algn="just">
              <a:buClr>
                <a:srgbClr val="3891A7"/>
              </a:buClr>
              <a:buNone/>
            </a:pPr>
            <a:r>
              <a:rPr lang="ar-IQ" dirty="0">
                <a:solidFill>
                  <a:prstClr val="black"/>
                </a:solidFill>
              </a:rPr>
              <a:t>د-  انه يشتمل على القواعد القانونية الملزمة </a:t>
            </a:r>
            <a:r>
              <a:rPr lang="ar-IQ" dirty="0" err="1">
                <a:solidFill>
                  <a:prstClr val="black"/>
                </a:solidFill>
              </a:rPr>
              <a:t>ايا</a:t>
            </a:r>
            <a:r>
              <a:rPr lang="ar-IQ" dirty="0">
                <a:solidFill>
                  <a:prstClr val="black"/>
                </a:solidFill>
              </a:rPr>
              <a:t> كانت طبيعتها او مصادرها فلكل دولة قانونها الوضعي بصرف النظر عن كون قواعده بادية في صورة تشريع او عرف او احكام قضائية او الاهية  ما دامت الدولة تحمل الناس على اتباعها.</a:t>
            </a:r>
          </a:p>
          <a:p>
            <a:pPr marL="0" indent="0" algn="just">
              <a:buNone/>
            </a:pPr>
            <a:endParaRPr lang="ar-IQ" dirty="0" smtClean="0"/>
          </a:p>
        </p:txBody>
      </p:sp>
    </p:spTree>
    <p:extLst>
      <p:ext uri="{BB962C8B-B14F-4D97-AF65-F5344CB8AC3E}">
        <p14:creationId xmlns:p14="http://schemas.microsoft.com/office/powerpoint/2010/main" val="37291976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260648"/>
            <a:ext cx="7498080" cy="5987752"/>
          </a:xfrm>
        </p:spPr>
        <p:txBody>
          <a:bodyPr/>
          <a:lstStyle/>
          <a:p>
            <a:pPr marL="0" lvl="0" indent="0" algn="just">
              <a:buClr>
                <a:srgbClr val="3891A7"/>
              </a:buClr>
              <a:buNone/>
            </a:pPr>
            <a:r>
              <a:rPr lang="ar-IQ" b="1" u="sng" dirty="0">
                <a:solidFill>
                  <a:prstClr val="black"/>
                </a:solidFill>
              </a:rPr>
              <a:t>3- فرع القانون والمجموعة القانونية </a:t>
            </a:r>
          </a:p>
          <a:p>
            <a:pPr marL="0" lvl="0" indent="0" algn="just">
              <a:buClr>
                <a:srgbClr val="3891A7"/>
              </a:buClr>
              <a:buNone/>
            </a:pPr>
            <a:r>
              <a:rPr lang="ar-IQ" dirty="0">
                <a:solidFill>
                  <a:prstClr val="black"/>
                </a:solidFill>
              </a:rPr>
              <a:t>يقصد بفرع القانون : مجموعة القواعد القانونية التي تحكم حقلا من حقول الحياة الاجتماعية وتنظيم روابط ذات طبيعة واحدة كالقانون التجاري والقانون العقابي .</a:t>
            </a:r>
          </a:p>
          <a:p>
            <a:pPr marL="0" lvl="0" indent="0" algn="just">
              <a:buClr>
                <a:srgbClr val="3891A7"/>
              </a:buClr>
              <a:buNone/>
            </a:pPr>
            <a:r>
              <a:rPr lang="ar-IQ" dirty="0">
                <a:solidFill>
                  <a:prstClr val="black"/>
                </a:solidFill>
              </a:rPr>
              <a:t>اما المجموعة القانونية: فتعني نصوص القانون المشرعة التي تحكم حقلا من حقول الحياة الاجتماعية الذي تتسم روابطه بوحدة طبيعتها فيقال المجموعة المدنية والمجموعة التجارية والمجموعة العقابية .</a:t>
            </a:r>
          </a:p>
          <a:p>
            <a:endParaRPr lang="ar-IQ" dirty="0"/>
          </a:p>
        </p:txBody>
      </p:sp>
    </p:spTree>
    <p:extLst>
      <p:ext uri="{BB962C8B-B14F-4D97-AF65-F5344CB8AC3E}">
        <p14:creationId xmlns:p14="http://schemas.microsoft.com/office/powerpoint/2010/main" val="537423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332656"/>
            <a:ext cx="7498080" cy="5915744"/>
          </a:xfrm>
        </p:spPr>
        <p:txBody>
          <a:bodyPr>
            <a:normAutofit/>
          </a:bodyPr>
          <a:lstStyle/>
          <a:p>
            <a:pPr marL="0" lvl="0" indent="0">
              <a:buClr>
                <a:srgbClr val="3891A7"/>
              </a:buClr>
              <a:buNone/>
            </a:pPr>
            <a:r>
              <a:rPr lang="ar-IQ" sz="3000" b="1" u="sng" dirty="0">
                <a:solidFill>
                  <a:prstClr val="black"/>
                </a:solidFill>
              </a:rPr>
              <a:t>اوجه الشبه والاختلاف بين الفرع والمجموعة القانونية:</a:t>
            </a:r>
          </a:p>
          <a:p>
            <a:pPr marL="0" lvl="0" indent="0" algn="just">
              <a:buClr>
                <a:srgbClr val="3891A7"/>
              </a:buClr>
              <a:buNone/>
            </a:pPr>
            <a:r>
              <a:rPr lang="ar-IQ" sz="3000" dirty="0">
                <a:solidFill>
                  <a:prstClr val="black"/>
                </a:solidFill>
              </a:rPr>
              <a:t>اولا: يتشابهان من حيث ان قواعد كل منهما تحكم حقلا واحدا من حقول الحياة القانونية وتنظم روابط متماثلة في طبيعتها .</a:t>
            </a:r>
          </a:p>
          <a:p>
            <a:pPr marL="0" lvl="0" indent="0" algn="just">
              <a:buClr>
                <a:srgbClr val="3891A7"/>
              </a:buClr>
              <a:buNone/>
            </a:pPr>
            <a:r>
              <a:rPr lang="ar-IQ" sz="3000" dirty="0">
                <a:solidFill>
                  <a:prstClr val="black"/>
                </a:solidFill>
              </a:rPr>
              <a:t>ثانيا: يختلفان في المعنى والنطاق </a:t>
            </a:r>
          </a:p>
          <a:p>
            <a:pPr marL="0" lvl="0" indent="0" algn="just">
              <a:buClr>
                <a:srgbClr val="3891A7"/>
              </a:buClr>
              <a:buNone/>
            </a:pPr>
            <a:r>
              <a:rPr lang="ar-IQ" sz="3000" b="1" dirty="0">
                <a:solidFill>
                  <a:srgbClr val="FF0000"/>
                </a:solidFill>
              </a:rPr>
              <a:t>من حيث المعنى: </a:t>
            </a:r>
            <a:r>
              <a:rPr lang="ar-IQ" sz="3000" dirty="0">
                <a:solidFill>
                  <a:prstClr val="black"/>
                </a:solidFill>
              </a:rPr>
              <a:t>فالمجموعة تعني نصوص القانون المدونة وتبدو صورة القانون بمعناه الخاص خلافا للفرع الذي يشمل النصوص التشريعية والقواعد القانونية المستمدة من المصادر الرسمية الاخرى للقانون ويبدو صورة للقانون بمعناه العام </a:t>
            </a:r>
          </a:p>
          <a:p>
            <a:pPr marL="0" lvl="0" indent="0" algn="just">
              <a:buClr>
                <a:srgbClr val="3891A7"/>
              </a:buClr>
              <a:buNone/>
            </a:pPr>
            <a:r>
              <a:rPr lang="ar-IQ" sz="3000" b="1" dirty="0">
                <a:solidFill>
                  <a:srgbClr val="FF0000"/>
                </a:solidFill>
              </a:rPr>
              <a:t>واما من حيث النطاق : </a:t>
            </a:r>
            <a:r>
              <a:rPr lang="ar-IQ" sz="3000" dirty="0">
                <a:solidFill>
                  <a:prstClr val="black"/>
                </a:solidFill>
              </a:rPr>
              <a:t>فان المجموعة تعتبر جزءا من الفرع الذي يحتضن المجموعة وما يتعلق بنصوصها من احكام قضائية واراء فقهية وما يقوم الى جانب التشريع والفقه والقضاء من قواعد تنبع من مصادر القانون الاخرى.   </a:t>
            </a:r>
          </a:p>
          <a:p>
            <a:endParaRPr lang="ar-IQ" dirty="0"/>
          </a:p>
        </p:txBody>
      </p:sp>
    </p:spTree>
    <p:extLst>
      <p:ext uri="{BB962C8B-B14F-4D97-AF65-F5344CB8AC3E}">
        <p14:creationId xmlns:p14="http://schemas.microsoft.com/office/powerpoint/2010/main" val="2687162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332656"/>
            <a:ext cx="7498080" cy="5915744"/>
          </a:xfrm>
        </p:spPr>
        <p:txBody>
          <a:bodyPr>
            <a:normAutofit lnSpcReduction="10000"/>
          </a:bodyPr>
          <a:lstStyle/>
          <a:p>
            <a:pPr marL="0" lvl="0" indent="0">
              <a:buClr>
                <a:srgbClr val="3891A7"/>
              </a:buClr>
              <a:buNone/>
            </a:pPr>
            <a:r>
              <a:rPr lang="ar-IQ" u="sng" dirty="0">
                <a:solidFill>
                  <a:prstClr val="black"/>
                </a:solidFill>
              </a:rPr>
              <a:t>4- </a:t>
            </a:r>
            <a:r>
              <a:rPr lang="ar-IQ" b="1" u="sng" dirty="0">
                <a:solidFill>
                  <a:prstClr val="black"/>
                </a:solidFill>
              </a:rPr>
              <a:t>النظام القانوني</a:t>
            </a:r>
          </a:p>
          <a:p>
            <a:pPr marL="0" lvl="0" indent="0" algn="just">
              <a:buClr>
                <a:srgbClr val="3891A7"/>
              </a:buClr>
              <a:buNone/>
            </a:pPr>
            <a:r>
              <a:rPr lang="ar-IQ" dirty="0">
                <a:solidFill>
                  <a:prstClr val="black"/>
                </a:solidFill>
              </a:rPr>
              <a:t>يقصد بالنظام القانوني مجموعة القواعد القانونية المتميزة بالتماسك فيما بينهما وبالثبات في تطبيقها والتي تهدف الى تحقيق غرض معين مشترك فهو </a:t>
            </a:r>
            <a:r>
              <a:rPr lang="ar-IQ" dirty="0" err="1">
                <a:solidFill>
                  <a:prstClr val="black"/>
                </a:solidFill>
              </a:rPr>
              <a:t>لايضم</a:t>
            </a:r>
            <a:r>
              <a:rPr lang="ar-IQ" dirty="0">
                <a:solidFill>
                  <a:prstClr val="black"/>
                </a:solidFill>
              </a:rPr>
              <a:t> قواعد متباينة عن بعضها من حيث الغرض او متهالكة على بعضها دون رباط وثيق يشد مجموعها بل يتضمن قواعد قانونية تحكم وقائع اجتماعية محددة وتهدف الى غاية واحدة وترتبط ببعضها في صورة كيان متماسك ثابت فيتولى النظام القانوني تنظيم طائفة من العلاقات الناشئة في ناحية من نواحي الحياة الاجتماعية التي </a:t>
            </a:r>
            <a:r>
              <a:rPr lang="ar-IQ" dirty="0" err="1">
                <a:solidFill>
                  <a:prstClr val="black"/>
                </a:solidFill>
              </a:rPr>
              <a:t>تتشابهة</a:t>
            </a:r>
            <a:r>
              <a:rPr lang="ar-IQ" dirty="0">
                <a:solidFill>
                  <a:prstClr val="black"/>
                </a:solidFill>
              </a:rPr>
              <a:t> من حيث طبيعتها وتستند الى اصل واحد ويمثل كيانا متكاملا تذوب فيه القواعد التي </a:t>
            </a:r>
            <a:r>
              <a:rPr lang="ar-IQ" dirty="0" err="1">
                <a:solidFill>
                  <a:prstClr val="black"/>
                </a:solidFill>
              </a:rPr>
              <a:t>ينتظمها</a:t>
            </a:r>
            <a:r>
              <a:rPr lang="ar-IQ" dirty="0">
                <a:solidFill>
                  <a:prstClr val="black"/>
                </a:solidFill>
              </a:rPr>
              <a:t>.</a:t>
            </a:r>
          </a:p>
          <a:p>
            <a:endParaRPr lang="ar-IQ" dirty="0"/>
          </a:p>
        </p:txBody>
      </p:sp>
    </p:spTree>
    <p:extLst>
      <p:ext uri="{BB962C8B-B14F-4D97-AF65-F5344CB8AC3E}">
        <p14:creationId xmlns:p14="http://schemas.microsoft.com/office/powerpoint/2010/main" val="34265937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284</TotalTime>
  <Words>452</Words>
  <Application>Microsoft Office PowerPoint</Application>
  <PresentationFormat>عرض على الشاشة (3:4)‏</PresentationFormat>
  <Paragraphs>21</Paragraphs>
  <Slides>6</Slides>
  <Notes>1</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انقلاب</vt:lpstr>
      <vt:lpstr>محاضرات مادة المدخل لدراسة القانون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40</cp:revision>
  <dcterms:created xsi:type="dcterms:W3CDTF">2017-05-23T05:22:20Z</dcterms:created>
  <dcterms:modified xsi:type="dcterms:W3CDTF">2020-01-16T17:19:13Z</dcterms:modified>
</cp:coreProperties>
</file>