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
  </p:notesMasterIdLst>
  <p:sldIdLst>
    <p:sldId id="256" r:id="rId2"/>
    <p:sldId id="257" r:id="rId3"/>
    <p:sldId id="258" r:id="rId4"/>
    <p:sldId id="259"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22/05/1441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8FAFC2D5-7179-402F-81CC-0541A7A3EB91}" type="datetime8">
              <a:rPr lang="ar-IQ" smtClean="0"/>
              <a:t>17 كانون الثاني، 20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CF0B3FA-D6CC-4C56-8883-0D8B5D1D0D5E}"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DD8CBB0-4B6E-453E-91AA-67B76546AF3B}"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88F8D4F-8ABC-4A60-B293-6B5A75968351}"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E6DB026-4D46-49DA-8411-F28493E5B9A0}"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88237D1-B256-4655-AB5F-FC2D8407A424}"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6263A5C-D3B6-4AA9-8F6E-8BE312F0D0EE}" type="datetime8">
              <a:rPr lang="ar-IQ" smtClean="0"/>
              <a:t>17 كانون الثاني، 20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89208260-5BA2-4C48-B28C-067562DBCD37}" type="datetime8">
              <a:rPr lang="ar-IQ" smtClean="0"/>
              <a:t>17 كانون الثاني، 20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2CD70DC-C03F-4EC7-B150-45C5CD8BCD4F}" type="datetime8">
              <a:rPr lang="ar-IQ" smtClean="0"/>
              <a:t>17 كانون الثاني، 20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5953167-F16C-4029-BF45-733C8995699F}"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FB07BEF2-423A-41FE-B2D4-1DCF389D0CD6}"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46C6213-9CFD-450B-9856-44D4D19CD934}" type="datetime8">
              <a:rPr lang="ar-IQ" smtClean="0"/>
              <a:t>17 كانون الثاني، 20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74A73D-D570-4D74-B9BC-33BAA8031BBC}"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4800" b="1" dirty="0" smtClean="0"/>
              <a:t>محاضرات مادة المدخل لدراسة القانون </a:t>
            </a:r>
            <a:endParaRPr lang="ar-IQ" sz="4800" b="1" dirty="0"/>
          </a:p>
        </p:txBody>
      </p:sp>
      <p:sp>
        <p:nvSpPr>
          <p:cNvPr id="3" name="عنوان فرعي 2"/>
          <p:cNvSpPr>
            <a:spLocks noGrp="1"/>
          </p:cNvSpPr>
          <p:nvPr>
            <p:ph type="subTitle" idx="1"/>
          </p:nvPr>
        </p:nvSpPr>
        <p:spPr>
          <a:xfrm>
            <a:off x="1432560" y="3068960"/>
            <a:ext cx="7387912" cy="2520280"/>
          </a:xfrm>
        </p:spPr>
        <p:txBody>
          <a:bodyPr>
            <a:normAutofit/>
          </a:bodyPr>
          <a:lstStyle/>
          <a:p>
            <a:pPr algn="ctr"/>
            <a:r>
              <a:rPr lang="ar-IQ" sz="4400" b="1" dirty="0" smtClean="0">
                <a:solidFill>
                  <a:schemeClr val="tx1"/>
                </a:solidFill>
              </a:rPr>
              <a:t>المحاضرة </a:t>
            </a:r>
            <a:r>
              <a:rPr lang="ar-IQ" sz="4400" b="1" dirty="0" smtClean="0">
                <a:solidFill>
                  <a:schemeClr val="tx1"/>
                </a:solidFill>
              </a:rPr>
              <a:t>السادسة</a:t>
            </a:r>
            <a:endParaRPr lang="ar-IQ" sz="4400" b="1" dirty="0" smtClean="0">
              <a:solidFill>
                <a:schemeClr val="tx1"/>
              </a:solidFill>
            </a:endParaRPr>
          </a:p>
          <a:p>
            <a:pPr algn="ctr"/>
            <a:r>
              <a:rPr lang="ar-IQ" sz="4400" b="1" dirty="0" smtClean="0">
                <a:solidFill>
                  <a:schemeClr val="tx1"/>
                </a:solidFill>
              </a:rPr>
              <a:t>المرحلة الاولى</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التمييز بين القاعدة القانونية وبين غيرها من القواعد الاجتماعية </a:t>
            </a:r>
            <a:endParaRPr lang="ar-IQ" b="1" dirty="0"/>
          </a:p>
        </p:txBody>
      </p:sp>
      <p:sp>
        <p:nvSpPr>
          <p:cNvPr id="3" name="عنصر نائب للمحتوى 2"/>
          <p:cNvSpPr>
            <a:spLocks noGrp="1"/>
          </p:cNvSpPr>
          <p:nvPr>
            <p:ph idx="1"/>
          </p:nvPr>
        </p:nvSpPr>
        <p:spPr/>
        <p:txBody>
          <a:bodyPr>
            <a:normAutofit fontScale="92500"/>
          </a:bodyPr>
          <a:lstStyle/>
          <a:p>
            <a:r>
              <a:rPr lang="ar-IQ" b="1" u="sng" dirty="0" smtClean="0"/>
              <a:t>اولا: التمييز بين القاعدة القانونية والقاعدة الدينية </a:t>
            </a:r>
            <a:endParaRPr lang="ar-IQ" b="1" u="sng" dirty="0" smtClean="0"/>
          </a:p>
          <a:p>
            <a:pPr marL="82296" indent="0" algn="just">
              <a:buNone/>
            </a:pPr>
            <a:r>
              <a:rPr lang="ar-IQ" sz="3000" b="1" dirty="0" smtClean="0"/>
              <a:t>1- </a:t>
            </a:r>
            <a:r>
              <a:rPr lang="ar-IQ" sz="3000" b="1" u="sng" dirty="0" smtClean="0"/>
              <a:t>معنى الدين وبيان انواعه</a:t>
            </a:r>
          </a:p>
          <a:p>
            <a:pPr marL="82296" indent="0" algn="just">
              <a:buNone/>
            </a:pPr>
            <a:r>
              <a:rPr lang="ar-IQ" sz="3000" dirty="0"/>
              <a:t>ي</a:t>
            </a:r>
            <a:r>
              <a:rPr lang="ar-IQ" sz="3000" dirty="0" smtClean="0"/>
              <a:t>عرف </a:t>
            </a:r>
            <a:r>
              <a:rPr lang="ar-IQ" sz="3000" dirty="0"/>
              <a:t>الدين بانه مجموعة العقائد والاحكام المستمدة من وحي قوة سامية غير منظورة والرامية الى خير الانسان في الحياة الدنيا والاخرة واسعاد المجتمع</a:t>
            </a:r>
            <a:r>
              <a:rPr lang="ar-IQ" sz="3000" dirty="0" smtClean="0"/>
              <a:t>.</a:t>
            </a:r>
          </a:p>
          <a:p>
            <a:pPr marL="82296" indent="0" algn="just">
              <a:buNone/>
            </a:pPr>
            <a:r>
              <a:rPr lang="ar-IQ" sz="3000" b="1" u="sng" dirty="0" smtClean="0"/>
              <a:t>2- صلة الدين بالقانون</a:t>
            </a:r>
          </a:p>
          <a:p>
            <a:pPr marL="82296" indent="0" algn="just">
              <a:buNone/>
            </a:pPr>
            <a:r>
              <a:rPr lang="ar-IQ" sz="3000" dirty="0" smtClean="0"/>
              <a:t>تبتعد قواعد الاديان كثرا من قواعد القانون وتقترب من قواعد الاخلاق من حيث الغرض والنطاق </a:t>
            </a:r>
            <a:r>
              <a:rPr lang="ar-IQ" sz="3000" dirty="0" err="1" smtClean="0"/>
              <a:t>لانه</a:t>
            </a:r>
            <a:r>
              <a:rPr lang="ar-IQ" sz="3000" dirty="0" smtClean="0"/>
              <a:t> تركز اهتمامه على حكم واجبات الفرد تجاه نفسه وربه. </a:t>
            </a:r>
            <a:r>
              <a:rPr lang="ar-IQ" sz="3000" dirty="0" err="1" smtClean="0"/>
              <a:t>ولايعني</a:t>
            </a:r>
            <a:r>
              <a:rPr lang="ar-IQ" sz="3000" dirty="0" smtClean="0"/>
              <a:t> ذلك انا لا تكترث بالروابط الاجتماعية لان الاديان جميعها </a:t>
            </a:r>
            <a:r>
              <a:rPr lang="ar-IQ" sz="3000" dirty="0" err="1" smtClean="0"/>
              <a:t>جائت</a:t>
            </a:r>
            <a:r>
              <a:rPr lang="ar-IQ" sz="3000" dirty="0" smtClean="0"/>
              <a:t> </a:t>
            </a:r>
            <a:r>
              <a:rPr lang="ar-IQ" sz="3000" dirty="0" err="1" smtClean="0"/>
              <a:t>لاغراض</a:t>
            </a:r>
            <a:endParaRPr lang="ar-IQ" sz="3000" dirty="0"/>
          </a:p>
          <a:p>
            <a:pPr marL="82296" indent="0" algn="just">
              <a:buNone/>
            </a:pPr>
            <a:endParaRPr lang="ar-IQ" sz="3000" b="1" u="sng" dirty="0"/>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433467"/>
          </a:xfrm>
        </p:spPr>
        <p:txBody>
          <a:bodyPr>
            <a:normAutofit/>
          </a:bodyPr>
          <a:lstStyle/>
          <a:p>
            <a:pPr marL="82296" indent="0" algn="just">
              <a:buNone/>
            </a:pPr>
            <a:r>
              <a:rPr lang="ar-IQ" sz="3000" dirty="0" smtClean="0"/>
              <a:t>اجتماعية هادفة الى اصلاح المجتمع البشري بل هي تلتفت اليها ولكن التفاتاتها تكون من زاوية اخلاقية فحسب دون ان تعرض بيان القواعد التي تنظم هذه الروابط عرضا موضوعيا.</a:t>
            </a:r>
          </a:p>
          <a:p>
            <a:pPr marL="82296" indent="0" algn="just">
              <a:buNone/>
            </a:pPr>
            <a:r>
              <a:rPr lang="ar-IQ" sz="3000" b="1" u="sng" dirty="0" smtClean="0"/>
              <a:t>3- وجود الشبه بين قواعد القانون وقواعد الدين </a:t>
            </a:r>
          </a:p>
          <a:p>
            <a:pPr marL="82296" indent="0" algn="just">
              <a:buNone/>
            </a:pPr>
            <a:r>
              <a:rPr lang="ar-IQ" sz="3000" dirty="0" smtClean="0"/>
              <a:t>أ. تماثلهما من حيث الغاية غير المباشرة : ذلك لان هدف القانون غير المباشر وغرض الدين واحد فكلاهما يرمي الى السمو بالمجتمع البشري واسعاده.</a:t>
            </a:r>
          </a:p>
          <a:p>
            <a:pPr marL="82296" indent="0" algn="just">
              <a:buNone/>
            </a:pPr>
            <a:r>
              <a:rPr lang="ar-IQ" sz="3000" dirty="0" smtClean="0"/>
              <a:t>ب. توصف قواعد القانون وقواعد الاديان جميعها بانها عامة ينصرف حكمها الى كل من اتصف بصفة معينة من الاشخاص او توافرت فيه شروط محددة من الافعال تعلق بها حكم القاعدة .</a:t>
            </a:r>
          </a:p>
          <a:p>
            <a:pPr marL="82296" indent="0" algn="just">
              <a:buNone/>
            </a:pPr>
            <a:endParaRPr lang="ar-IQ" sz="3000" dirty="0"/>
          </a:p>
          <a:p>
            <a:pPr marL="82296" indent="0" algn="just">
              <a:buNone/>
            </a:pPr>
            <a:endParaRPr lang="ar-IQ" sz="3000" dirty="0" smtClean="0"/>
          </a:p>
          <a:p>
            <a:pPr marL="82296" indent="0" algn="just">
              <a:buNone/>
            </a:pPr>
            <a:endParaRPr lang="ar-IQ" sz="3000" dirty="0"/>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dirty="0" smtClean="0"/>
              <a:t>ج. تتميز قواعد القانون وقواعد الاديان بانها قواعد سلوك اجتماعية تهدف الى تحديد سلوك الفرد في الهيئة الاجتماعية وتقويمه وفرضه عليه فرضا مطلقا لا شرطيا.</a:t>
            </a:r>
          </a:p>
          <a:p>
            <a:pPr marL="0" indent="0" algn="just">
              <a:buNone/>
            </a:pPr>
            <a:r>
              <a:rPr lang="ar-IQ" dirty="0" smtClean="0"/>
              <a:t>د. توصف جميعها بانها قواعد ملزمة تقرن بجزاء يحمل الناس على اتباعها .</a:t>
            </a:r>
          </a:p>
          <a:p>
            <a:pPr marL="0" indent="0" algn="just">
              <a:buNone/>
            </a:pPr>
            <a:r>
              <a:rPr lang="ar-IQ" dirty="0" smtClean="0"/>
              <a:t>ه. تتميز جميعها بالوضوح والاستقرار فلا يكتنف قواعدها الغموض </a:t>
            </a:r>
            <a:r>
              <a:rPr lang="ar-IQ" dirty="0" err="1" smtClean="0"/>
              <a:t>لانها</a:t>
            </a:r>
            <a:r>
              <a:rPr lang="ar-IQ" dirty="0" smtClean="0"/>
              <a:t> محددة المفاهيم ، ويسهل التعرف عليها في الرجوع الى المدونات وغيرها من المواطن التي تجمع قواعدها.</a:t>
            </a:r>
            <a:endParaRPr lang="ar-IQ" dirty="0"/>
          </a:p>
          <a:p>
            <a:pPr marL="0" indent="0" algn="just">
              <a:buNone/>
            </a:pPr>
            <a:endParaRPr lang="ar-IQ" b="1" u="sng" dirty="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476672"/>
            <a:ext cx="7890080" cy="5771728"/>
          </a:xfrm>
        </p:spPr>
        <p:txBody>
          <a:bodyPr>
            <a:normAutofit fontScale="92500" lnSpcReduction="10000"/>
          </a:bodyPr>
          <a:lstStyle/>
          <a:p>
            <a:pPr marL="0" indent="0" algn="just">
              <a:buNone/>
            </a:pPr>
            <a:r>
              <a:rPr lang="ar-IQ" b="1" u="sng" dirty="0" smtClean="0"/>
              <a:t>4- وجوه الاختلاف بين قواعد القانون وقواعد الاديان</a:t>
            </a:r>
          </a:p>
          <a:p>
            <a:pPr marL="0" indent="0" algn="just">
              <a:buNone/>
            </a:pPr>
            <a:r>
              <a:rPr lang="ar-IQ" dirty="0" smtClean="0"/>
              <a:t>اولا: اختلافهما من حيث الاصل او المصدر </a:t>
            </a:r>
            <a:r>
              <a:rPr lang="ar-IQ" dirty="0" err="1" smtClean="0"/>
              <a:t>فالاديان</a:t>
            </a:r>
            <a:r>
              <a:rPr lang="ar-IQ" dirty="0" smtClean="0"/>
              <a:t> كافة فردية او جماعية تعتمد احكامهما من قوة عليا غير منظورة وان تباينت هذه القوة العليا بتباين الاديان فقد تكون سماوية هي الذات الالهية وقد تكون غير سماوية اما قواعد القانون فتجيء من وضع البشر فردا او هيئة تسنها او مجتمعا يفرزها وان جاز ان يكون الدين مصدرا تاريخيا لها حينا وجاز ان يكون الدين الجماعي مصدرا رسميا لها حينا اخر.</a:t>
            </a:r>
          </a:p>
          <a:p>
            <a:pPr marL="0" indent="0" algn="just">
              <a:buNone/>
            </a:pPr>
            <a:r>
              <a:rPr lang="ar-IQ" dirty="0" smtClean="0"/>
              <a:t>ثانيا: اختلافهما من حيث الغاية المباشرة </a:t>
            </a:r>
            <a:r>
              <a:rPr lang="ar-IQ" dirty="0" err="1" smtClean="0"/>
              <a:t>فالاديان</a:t>
            </a:r>
            <a:r>
              <a:rPr lang="ar-IQ" dirty="0" smtClean="0"/>
              <a:t> كافة فردية او جماعية تنزع </a:t>
            </a:r>
            <a:r>
              <a:rPr lang="ar-IQ" dirty="0" err="1" smtClean="0"/>
              <a:t>بالانسان</a:t>
            </a:r>
            <a:r>
              <a:rPr lang="ar-IQ" dirty="0" smtClean="0"/>
              <a:t> نحو الكمال الذاتي وترمي الى اقامة المجتمع على اسس الفضيلة والخير والعدالة . اما </a:t>
            </a:r>
            <a:r>
              <a:rPr lang="ar-IQ" dirty="0" err="1" smtClean="0"/>
              <a:t>قواعدالقانون</a:t>
            </a:r>
            <a:r>
              <a:rPr lang="ar-IQ" dirty="0" smtClean="0"/>
              <a:t> فتهدف الى غاية نفعية هي حسن التنظيم الاجتماعي وارسائه على اساس العدل . </a:t>
            </a:r>
            <a:endParaRPr lang="ar-IQ" dirty="0"/>
          </a:p>
        </p:txBody>
      </p:sp>
    </p:spTree>
    <p:extLst>
      <p:ext uri="{BB962C8B-B14F-4D97-AF65-F5344CB8AC3E}">
        <p14:creationId xmlns:p14="http://schemas.microsoft.com/office/powerpoint/2010/main" val="3455804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lnSpcReduction="10000"/>
          </a:bodyPr>
          <a:lstStyle/>
          <a:p>
            <a:pPr marL="0" indent="0" algn="just">
              <a:buNone/>
            </a:pPr>
            <a:r>
              <a:rPr lang="ar-IQ" dirty="0" smtClean="0"/>
              <a:t>3- تبانهما من حيث مقياس الحكم على التصرفات اذ يبدو المقياس في دائرة القانون مقياسا ظاهرا او خارجيا ينصب على التصرف في مظهره المادي دون ان يتعداه الى ما يكمن من نوايا وبواعث خلافا لمقياس الحكم في الاديان.</a:t>
            </a:r>
          </a:p>
          <a:p>
            <a:pPr marL="0" indent="0" algn="just">
              <a:buNone/>
            </a:pPr>
            <a:r>
              <a:rPr lang="ar-IQ" dirty="0" smtClean="0"/>
              <a:t>4- تباينهما من حيث النطاق ذلك لان قواعد القانون لا تعني الا بتنظيم الروابط الاجتماعية </a:t>
            </a:r>
            <a:r>
              <a:rPr lang="ar-IQ" dirty="0" err="1" smtClean="0"/>
              <a:t>ولاتحكم</a:t>
            </a:r>
            <a:r>
              <a:rPr lang="ar-IQ" dirty="0" smtClean="0"/>
              <a:t> الا فئة من هذه الروابط اما الاديان فتتفاوت من حيث النطاق.</a:t>
            </a:r>
          </a:p>
          <a:p>
            <a:pPr marL="0" indent="0" algn="just">
              <a:buNone/>
            </a:pPr>
            <a:r>
              <a:rPr lang="ar-IQ" dirty="0" smtClean="0"/>
              <a:t>5- اختلافهما من حيث الجزاء ذلك لان الجزاء القانوني يبدو في صورة عقاب ويوصف بانه جزاء مادي ويكون اذى ظاهرا منظما تفرضه السلطة العامة اما الجزاء الديني فيكون عقابا او ثوابا ماديين غير منظمين يوقعه الله تعالى في الحياة الاخرى.</a:t>
            </a:r>
            <a:endParaRPr lang="ar-IQ" dirty="0"/>
          </a:p>
        </p:txBody>
      </p:sp>
    </p:spTree>
    <p:extLst>
      <p:ext uri="{BB962C8B-B14F-4D97-AF65-F5344CB8AC3E}">
        <p14:creationId xmlns:p14="http://schemas.microsoft.com/office/powerpoint/2010/main" val="15553518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301</TotalTime>
  <Words>495</Words>
  <Application>Microsoft Office PowerPoint</Application>
  <PresentationFormat>عرض على الشاشة (3:4)‏</PresentationFormat>
  <Paragraphs>25</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انقلاب</vt:lpstr>
      <vt:lpstr>محاضرات مادة المدخل لدراسة القانون </vt:lpstr>
      <vt:lpstr>التمييز بين القاعدة القانونية وبين غيرها من القواعد الاجتماعية </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40</cp:revision>
  <dcterms:created xsi:type="dcterms:W3CDTF">2017-05-23T05:22:20Z</dcterms:created>
  <dcterms:modified xsi:type="dcterms:W3CDTF">2020-01-17T08:37:07Z</dcterms:modified>
</cp:coreProperties>
</file>