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FAFC2D5-7179-402F-81CC-0541A7A3EB91}" type="datetime8">
              <a:rPr lang="ar-IQ" smtClean="0"/>
              <a:t>17 كانون الثاني، 20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CF0B3FA-D6CC-4C56-8883-0D8B5D1D0D5E}"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D8CBB0-4B6E-453E-91AA-67B76546AF3B}"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88F8D4F-8ABC-4A60-B293-6B5A75968351}"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E6DB026-4D46-49DA-8411-F28493E5B9A0}"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88237D1-B256-4655-AB5F-FC2D8407A424}"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6263A5C-D3B6-4AA9-8F6E-8BE312F0D0EE}" type="datetime8">
              <a:rPr lang="ar-IQ" smtClean="0"/>
              <a:t>17 كانون الثاني، 20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9208260-5BA2-4C48-B28C-067562DBCD37}" type="datetime8">
              <a:rPr lang="ar-IQ" smtClean="0"/>
              <a:t>17 كانون الثاني، 20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2CD70DC-C03F-4EC7-B150-45C5CD8BCD4F}" type="datetime8">
              <a:rPr lang="ar-IQ" smtClean="0"/>
              <a:t>17 كانون الثاني، 20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5953167-F16C-4029-BF45-733C8995699F}"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B07BEF2-423A-41FE-B2D4-1DCF389D0CD6}"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6C6213-9CFD-450B-9856-44D4D19CD934}" type="datetime8">
              <a:rPr lang="ar-IQ" smtClean="0"/>
              <a:t>17 كانون الثاني، 20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الثامنة </a:t>
            </a: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التمييز بين القاعدة القانونية وبين غيرها من القواعد الاجتماعية </a:t>
            </a:r>
            <a:endParaRPr lang="ar-IQ" b="1" dirty="0"/>
          </a:p>
        </p:txBody>
      </p:sp>
      <p:sp>
        <p:nvSpPr>
          <p:cNvPr id="3" name="عنصر نائب للمحتوى 2"/>
          <p:cNvSpPr>
            <a:spLocks noGrp="1"/>
          </p:cNvSpPr>
          <p:nvPr>
            <p:ph idx="1"/>
          </p:nvPr>
        </p:nvSpPr>
        <p:spPr/>
        <p:txBody>
          <a:bodyPr>
            <a:normAutofit lnSpcReduction="10000"/>
          </a:bodyPr>
          <a:lstStyle/>
          <a:p>
            <a:r>
              <a:rPr lang="ar-IQ" b="1" u="sng" dirty="0" smtClean="0"/>
              <a:t>ثانيا: التمييز بين قواعد القانون وقواعد العدالة </a:t>
            </a:r>
          </a:p>
          <a:p>
            <a:pPr marL="82296" indent="0" algn="just">
              <a:buNone/>
            </a:pPr>
            <a:r>
              <a:rPr lang="ar-IQ" sz="3000" b="1" dirty="0" smtClean="0"/>
              <a:t>1- </a:t>
            </a:r>
            <a:r>
              <a:rPr lang="ar-IQ" sz="3000" b="1" u="sng" dirty="0" smtClean="0"/>
              <a:t>معنى قواعد العدالة </a:t>
            </a:r>
          </a:p>
          <a:p>
            <a:pPr marL="82296" indent="0" algn="just">
              <a:buNone/>
            </a:pPr>
            <a:r>
              <a:rPr lang="ar-IQ" sz="3000" dirty="0" smtClean="0"/>
              <a:t>انها تعني الشعور </a:t>
            </a:r>
            <a:r>
              <a:rPr lang="ar-IQ" sz="3000" dirty="0" err="1" smtClean="0"/>
              <a:t>بالانصاف</a:t>
            </a:r>
            <a:r>
              <a:rPr lang="ar-IQ" sz="3000" dirty="0" smtClean="0"/>
              <a:t> وهو شعور كامن في النفس يمليه الضمير النقي والعقل السليم ويوحي بحلول تسري على الاشخاص والحالات مراعية دقائق الظروف والجزئيات هادفة الى ايفاء كل ذي حق، وعليه فان العدالة تعني الشعور </a:t>
            </a:r>
            <a:r>
              <a:rPr lang="ar-IQ" sz="3000" dirty="0" err="1" smtClean="0"/>
              <a:t>بالانصاف</a:t>
            </a:r>
            <a:r>
              <a:rPr lang="ar-IQ" sz="3000" dirty="0" smtClean="0"/>
              <a:t> شعورا تمليه قواعد العدالة اما قواعد </a:t>
            </a:r>
            <a:r>
              <a:rPr lang="ar-IQ" sz="3000" dirty="0" err="1" smtClean="0"/>
              <a:t>العدلاة</a:t>
            </a:r>
            <a:r>
              <a:rPr lang="ar-IQ" sz="3000" dirty="0" smtClean="0"/>
              <a:t> فتعني بمجموعة من القواعد تصدر عن مثل اعلى يستهدف خير الانسانية والمجتمع بما يملئ النفوس من شعور بالنصاف وما يوحي به من حلول منصفة.</a:t>
            </a:r>
          </a:p>
          <a:p>
            <a:pPr marL="82296" indent="0" algn="just">
              <a:buNone/>
            </a:pPr>
            <a:endParaRPr lang="ar-IQ" sz="3000" dirty="0"/>
          </a:p>
          <a:p>
            <a:pPr marL="82296" indent="0" algn="just">
              <a:buNone/>
            </a:pPr>
            <a:endParaRPr lang="ar-IQ" sz="3000" b="1" u="sng"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433467"/>
          </a:xfrm>
        </p:spPr>
        <p:txBody>
          <a:bodyPr>
            <a:normAutofit/>
          </a:bodyPr>
          <a:lstStyle/>
          <a:p>
            <a:pPr marL="82296" indent="0" algn="just">
              <a:buNone/>
            </a:pPr>
            <a:r>
              <a:rPr lang="ar-IQ" sz="3000" b="1" u="sng" dirty="0" smtClean="0"/>
              <a:t>2- خصائص قواعد العدالة</a:t>
            </a:r>
          </a:p>
          <a:p>
            <a:pPr marL="82296" indent="0" algn="just">
              <a:buNone/>
            </a:pPr>
            <a:r>
              <a:rPr lang="ar-IQ" sz="3000" dirty="0" smtClean="0"/>
              <a:t>أ. انها عامة اجتماعية فهي عامة شانها شان اي قاعدة </a:t>
            </a:r>
            <a:r>
              <a:rPr lang="ar-IQ" sz="3000" dirty="0" smtClean="0"/>
              <a:t>لان احكامها لا تنصرف الى اشخاص محددين بذواتهم ولا </a:t>
            </a:r>
            <a:r>
              <a:rPr lang="ar-IQ" sz="3000" dirty="0" err="1" smtClean="0"/>
              <a:t>لالى</a:t>
            </a:r>
            <a:r>
              <a:rPr lang="ar-IQ" sz="3000" dirty="0" smtClean="0"/>
              <a:t> افعال محددة </a:t>
            </a:r>
            <a:r>
              <a:rPr lang="ar-IQ" sz="3000" dirty="0" err="1" smtClean="0"/>
              <a:t>باسمائها</a:t>
            </a:r>
            <a:r>
              <a:rPr lang="ar-IQ" sz="3000" dirty="0" smtClean="0"/>
              <a:t> وهي اجتماعية لان العدالة تعبير عن مبدأ من مبادئ الحياة الاجتماعية هو المساواة.</a:t>
            </a:r>
          </a:p>
          <a:p>
            <a:pPr marL="82296" indent="0" algn="just">
              <a:buNone/>
            </a:pPr>
            <a:r>
              <a:rPr lang="ar-IQ" sz="3000" dirty="0" smtClean="0"/>
              <a:t>ب. انها تصدر عن مثل اعلى يرمي الى خير الانسانية وصلاح المجتمع </a:t>
            </a:r>
            <a:r>
              <a:rPr lang="ar-IQ" sz="3000" dirty="0" err="1" smtClean="0"/>
              <a:t>بمايمليه</a:t>
            </a:r>
            <a:r>
              <a:rPr lang="ar-IQ" sz="3000" dirty="0" smtClean="0"/>
              <a:t> على المشرع في تشريعه وعلى القاضي في قراراته ومن لزوم توخي الانصاف في وضع حلوله.</a:t>
            </a:r>
          </a:p>
          <a:p>
            <a:pPr marL="82296" indent="0" algn="just">
              <a:buNone/>
            </a:pPr>
            <a:r>
              <a:rPr lang="ar-IQ" sz="3000" dirty="0" smtClean="0"/>
              <a:t>ج. انها قواعد متغيرة لا توصف بالثبات لان العدالة رد فعل </a:t>
            </a:r>
            <a:r>
              <a:rPr lang="ar-IQ" sz="3000" dirty="0" err="1" smtClean="0"/>
              <a:t>لاحداث</a:t>
            </a:r>
            <a:r>
              <a:rPr lang="ar-IQ" sz="3000" dirty="0" smtClean="0"/>
              <a:t> اجتماعية يقبل التغيير بطبيعته بتفاوت الزمان والمكان.</a:t>
            </a:r>
            <a:endParaRPr lang="ar-IQ" sz="3000" dirty="0" smtClean="0"/>
          </a:p>
          <a:p>
            <a:pPr marL="82296" indent="0" algn="just">
              <a:buNone/>
            </a:pPr>
            <a:endParaRPr lang="ar-IQ" sz="3000" dirty="0"/>
          </a:p>
          <a:p>
            <a:pPr marL="82296" indent="0" algn="just">
              <a:buNone/>
            </a:pP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د. انها </a:t>
            </a:r>
            <a:r>
              <a:rPr lang="ar-IQ" dirty="0" err="1" smtClean="0"/>
              <a:t>لاترشد</a:t>
            </a:r>
            <a:r>
              <a:rPr lang="ar-IQ" dirty="0" smtClean="0"/>
              <a:t> الى حلول قاطعة ثابتة وانما تملا النفس شعورا </a:t>
            </a:r>
            <a:r>
              <a:rPr lang="ar-IQ" dirty="0" err="1" smtClean="0"/>
              <a:t>بالانصاف</a:t>
            </a:r>
            <a:r>
              <a:rPr lang="ar-IQ" dirty="0" smtClean="0"/>
              <a:t> فهي </a:t>
            </a:r>
            <a:r>
              <a:rPr lang="ar-IQ" dirty="0" err="1" smtClean="0"/>
              <a:t>لاتملي</a:t>
            </a:r>
            <a:r>
              <a:rPr lang="ar-IQ" dirty="0" smtClean="0"/>
              <a:t> على المشرع حكما قاطعا </a:t>
            </a:r>
            <a:r>
              <a:rPr lang="ar-IQ" dirty="0" err="1" smtClean="0"/>
              <a:t>ولاتلهم</a:t>
            </a:r>
            <a:r>
              <a:rPr lang="ar-IQ" dirty="0" smtClean="0"/>
              <a:t> القاضي معيارا دقيقا ثابتا وانما يتجلى اثرها في التخفيف من صرامة الاحكام من جهة وفي سد المنافذ امام القاضي في طريق </a:t>
            </a:r>
            <a:r>
              <a:rPr lang="ar-IQ" dirty="0" err="1" smtClean="0"/>
              <a:t>النكول</a:t>
            </a:r>
            <a:r>
              <a:rPr lang="ar-IQ" dirty="0" smtClean="0"/>
              <a:t> عن الاحكام بحجة افتقاد المصادر الرسمية للقاعدة القانونية الواجبة التطبيق على ما يعرض عليه من قضايا من جهة اخرى.</a:t>
            </a:r>
          </a:p>
          <a:p>
            <a:pPr marL="0" indent="0" algn="just">
              <a:buNone/>
            </a:pPr>
            <a:r>
              <a:rPr lang="ar-IQ" dirty="0" smtClean="0"/>
              <a:t> ه. انها قواعد يشوبها الغموض والتشتت في ليست واضحة المعالم والمدلول بسبب تغاير مفاهيمها وحدودها بتغاير الظروف والحاجات كما ان قواعدها </a:t>
            </a:r>
            <a:r>
              <a:rPr lang="ar-IQ" dirty="0" err="1" smtClean="0"/>
              <a:t>لاتستقر</a:t>
            </a:r>
            <a:r>
              <a:rPr lang="ar-IQ" dirty="0" smtClean="0"/>
              <a:t> في موطن واحد </a:t>
            </a:r>
            <a:r>
              <a:rPr lang="ar-IQ" dirty="0" err="1" smtClean="0"/>
              <a:t>لانها</a:t>
            </a:r>
            <a:r>
              <a:rPr lang="ar-IQ" dirty="0" smtClean="0"/>
              <a:t> تستمد مثل اعلى يلهم النفوس شعورا </a:t>
            </a:r>
            <a:r>
              <a:rPr lang="ar-IQ" dirty="0" err="1" smtClean="0"/>
              <a:t>بالانصاف</a:t>
            </a:r>
            <a:r>
              <a:rPr lang="ar-IQ" dirty="0" smtClean="0"/>
              <a:t> وبسبب</a:t>
            </a:r>
            <a:endParaRPr lang="ar-IQ" dirty="0" smtClean="0"/>
          </a:p>
          <a:p>
            <a:pPr marL="0" indent="0" algn="just">
              <a:buNone/>
            </a:pPr>
            <a:endParaRPr lang="ar-IQ" dirty="0"/>
          </a:p>
          <a:p>
            <a:pPr marL="0" indent="0" algn="just">
              <a:buNone/>
            </a:pPr>
            <a:endParaRPr lang="ar-IQ" b="1" u="sng"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a:bodyPr>
          <a:lstStyle/>
          <a:p>
            <a:pPr marL="0" indent="0" algn="just">
              <a:buNone/>
            </a:pPr>
            <a:r>
              <a:rPr lang="ar-IQ" dirty="0" smtClean="0"/>
              <a:t>ما تقدم يتعذر التعرف بدقة على هذه القواعد كما يعسر الالمام سلفا </a:t>
            </a:r>
            <a:r>
              <a:rPr lang="ar-IQ" dirty="0" err="1" smtClean="0"/>
              <a:t>باحكامها</a:t>
            </a:r>
            <a:r>
              <a:rPr lang="ar-IQ" dirty="0" smtClean="0"/>
              <a:t> .</a:t>
            </a:r>
          </a:p>
          <a:p>
            <a:pPr marL="0" indent="0" algn="just">
              <a:buNone/>
            </a:pPr>
            <a:r>
              <a:rPr lang="ar-IQ" dirty="0" smtClean="0"/>
              <a:t>و. انها قواعد ملزمة لاقترانها بجزاء يلحق مخالفها .الا ان جزائها ليس من طبيعة واحدة وانما يختلف باختلاف دورها في الحياة القانونية فقد تقترن بجزاء مادي متي اعتبرت مصدرا رسميا للقانون وهي تعتبر كذلك اذا احال النص القضاء عليها عند افتقاد </a:t>
            </a:r>
            <a:r>
              <a:rPr lang="ar-IQ" dirty="0" err="1" smtClean="0"/>
              <a:t>المصادرى</a:t>
            </a:r>
            <a:r>
              <a:rPr lang="ar-IQ" dirty="0" smtClean="0"/>
              <a:t> الرسمية المعروفة للقاعدة القانونية كالنص التشريعي وقواعد العراف ويكون جزائها ادبيا في الحالات التي </a:t>
            </a:r>
            <a:r>
              <a:rPr lang="ar-IQ" dirty="0" err="1" smtClean="0"/>
              <a:t>لاتدخل</a:t>
            </a:r>
            <a:r>
              <a:rPr lang="ar-IQ" dirty="0" smtClean="0"/>
              <a:t> فيها في عداد مصادر القانون الرسمية .</a:t>
            </a: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a:bodyPr>
          <a:lstStyle/>
          <a:p>
            <a:pPr marL="0" indent="0" algn="just">
              <a:buNone/>
            </a:pPr>
            <a:r>
              <a:rPr lang="ar-IQ" b="1" u="sng" dirty="0" smtClean="0"/>
              <a:t>3- وجوه الشبه والاختلاف بين قواعد القانون وبين قواعد العدالة </a:t>
            </a:r>
            <a:endParaRPr lang="ar-IQ" b="1" u="sng" dirty="0" smtClean="0"/>
          </a:p>
          <a:p>
            <a:pPr marL="0" indent="0" algn="just">
              <a:buNone/>
            </a:pPr>
            <a:r>
              <a:rPr lang="ar-IQ" dirty="0" smtClean="0"/>
              <a:t>أ. </a:t>
            </a:r>
            <a:r>
              <a:rPr lang="ar-IQ" dirty="0" smtClean="0"/>
              <a:t>اختلافهما من حيث الغاية المباشرة . فقواعد القانون تهدف الى حسن التنظيم الاجتماعي عن طريق </a:t>
            </a:r>
            <a:r>
              <a:rPr lang="ar-IQ" dirty="0" err="1" smtClean="0"/>
              <a:t>ظبط</a:t>
            </a:r>
            <a:r>
              <a:rPr lang="ar-IQ" dirty="0" smtClean="0"/>
              <a:t> النظام واستقرار المعاملات وتقرير العدل ، اما قواعد العدالة فتقوم على فكرة الخير شأنها شأن قواعد الاخلاق. </a:t>
            </a:r>
            <a:r>
              <a:rPr lang="ar-IQ" dirty="0" smtClean="0"/>
              <a:t>ب. اختلافهما من حيث الجزاء ذلك لان قواعد </a:t>
            </a:r>
            <a:r>
              <a:rPr lang="ar-IQ" dirty="0" err="1" smtClean="0"/>
              <a:t>لاقانون</a:t>
            </a:r>
            <a:r>
              <a:rPr lang="ar-IQ" dirty="0" smtClean="0"/>
              <a:t> تقترن بجزاء مادي تفرضه السلطة العامة. اما جزاء قواعد العدالة </a:t>
            </a:r>
            <a:r>
              <a:rPr lang="ar-IQ" dirty="0" err="1" smtClean="0"/>
              <a:t>فادبي</a:t>
            </a:r>
            <a:r>
              <a:rPr lang="ar-IQ" dirty="0" smtClean="0"/>
              <a:t> يوقعه ضمير المجتمع وضمير الفرد.</a:t>
            </a:r>
          </a:p>
          <a:p>
            <a:pPr marL="0" indent="0" algn="just">
              <a:buNone/>
            </a:pPr>
            <a:r>
              <a:rPr lang="ar-IQ" dirty="0" smtClean="0"/>
              <a:t>ج. اختلافهما من حيث الوضوح والاستقرار فقواعد القانون قواعد واضحة المعالم </a:t>
            </a:r>
            <a:r>
              <a:rPr lang="ar-IQ" dirty="0"/>
              <a:t>لينة </a:t>
            </a:r>
            <a:r>
              <a:rPr lang="ar-IQ" dirty="0" smtClean="0"/>
              <a:t>الحدود </a:t>
            </a:r>
            <a:r>
              <a:rPr lang="ar-IQ" dirty="0"/>
              <a:t>تستقر في مواطن معروفة يسهل الرجوع اليها والالمام </a:t>
            </a:r>
            <a:r>
              <a:rPr lang="ar-IQ" dirty="0" smtClean="0"/>
              <a:t>بمضمونها  اما قواعد العدالة فيكتنفها الغموض ويسوها التشتت ويعوزها الثبات.</a:t>
            </a:r>
            <a:endParaRPr lang="ar-IQ" dirty="0"/>
          </a:p>
          <a:p>
            <a:pPr marL="0" indent="0" algn="just">
              <a:buNone/>
            </a:pPr>
            <a:endParaRPr lang="ar-IQ" dirty="0"/>
          </a:p>
        </p:txBody>
      </p:sp>
    </p:spTree>
    <p:extLst>
      <p:ext uri="{BB962C8B-B14F-4D97-AF65-F5344CB8AC3E}">
        <p14:creationId xmlns:p14="http://schemas.microsoft.com/office/powerpoint/2010/main" val="155535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404664"/>
            <a:ext cx="8034096" cy="5843736"/>
          </a:xfrm>
        </p:spPr>
        <p:txBody>
          <a:bodyPr>
            <a:normAutofit lnSpcReduction="10000"/>
          </a:bodyPr>
          <a:lstStyle/>
          <a:p>
            <a:pPr marL="82296" indent="0" algn="just">
              <a:buNone/>
            </a:pPr>
            <a:r>
              <a:rPr lang="ar-IQ" dirty="0" smtClean="0"/>
              <a:t>د. ترشد قواعد القانون القاضي الى حلول قاطعة يستفيد من نصوصها مباشرة عند وضوحها وبصورة غير مباشرة اي من طريق التفسير عند غموضها او نقص احكامها اما قواعد العدالة فلا تملي على اي من المشرع والقاضي احكاما قاطعة وانما تملئ نفسيهما بشعور يوحي </a:t>
            </a:r>
            <a:r>
              <a:rPr lang="ar-IQ" dirty="0" err="1" smtClean="0"/>
              <a:t>بالاحكام</a:t>
            </a:r>
            <a:r>
              <a:rPr lang="ar-IQ" dirty="0" smtClean="0"/>
              <a:t> والقرارات المنصفة .</a:t>
            </a:r>
          </a:p>
          <a:p>
            <a:pPr marL="82296" indent="0" algn="just">
              <a:buNone/>
            </a:pPr>
            <a:r>
              <a:rPr lang="ar-IQ" dirty="0" smtClean="0"/>
              <a:t>ه. توصف قواعد القانون بالتجرد ما دامت تعني بظروف الجوهرية </a:t>
            </a:r>
            <a:r>
              <a:rPr lang="ar-IQ" dirty="0" err="1" smtClean="0"/>
              <a:t>والاعتبارت</a:t>
            </a:r>
            <a:r>
              <a:rPr lang="ar-IQ" dirty="0" smtClean="0"/>
              <a:t> الرئيسية دون دقائق الظروف وجزئياتها </a:t>
            </a:r>
            <a:r>
              <a:rPr lang="ar-IQ" dirty="0" err="1" smtClean="0"/>
              <a:t>لانها</a:t>
            </a:r>
            <a:r>
              <a:rPr lang="ar-IQ" dirty="0" smtClean="0"/>
              <a:t> تهدف الى تحقيق العدل وتعتد في احكامها بالوضع الغالب ولما كانت قواعد العدالة تتوخى تحقيق الانصاف الذي يقتضي الاهتمام بالظروف الخاصة والاعتبارات الثانوية فان صفة التجريد فيها تبدو باهتة.</a:t>
            </a:r>
            <a:endParaRPr lang="ar-IQ" dirty="0"/>
          </a:p>
        </p:txBody>
      </p:sp>
    </p:spTree>
    <p:extLst>
      <p:ext uri="{BB962C8B-B14F-4D97-AF65-F5344CB8AC3E}">
        <p14:creationId xmlns:p14="http://schemas.microsoft.com/office/powerpoint/2010/main" val="416719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355</TotalTime>
  <Words>578</Words>
  <Application>Microsoft Office PowerPoint</Application>
  <PresentationFormat>عرض على الشاشة (3:4)‏</PresentationFormat>
  <Paragraphs>22</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محاضرات مادة المدخل لدراسة القانون </vt:lpstr>
      <vt:lpstr>التمييز بين القاعدة القانونية وبين غيرها من القواعد الاجتماعية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48</cp:revision>
  <dcterms:created xsi:type="dcterms:W3CDTF">2017-05-23T05:22:20Z</dcterms:created>
  <dcterms:modified xsi:type="dcterms:W3CDTF">2020-01-17T10:28:23Z</dcterms:modified>
</cp:coreProperties>
</file>