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9"/>
  </p:notesMasterIdLst>
  <p:sldIdLst>
    <p:sldId id="256" r:id="rId2"/>
    <p:sldId id="257" r:id="rId3"/>
    <p:sldId id="258" r:id="rId4"/>
    <p:sldId id="259" r:id="rId5"/>
    <p:sldId id="261" r:id="rId6"/>
    <p:sldId id="262" r:id="rId7"/>
    <p:sldId id="263"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327899-74C4-4E3A-B9E2-F05786A062D0}" type="datetimeFigureOut">
              <a:rPr lang="ar-IQ" smtClean="0"/>
              <a:t>22/05/1441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BCF3FD-D3E1-4AAC-BA25-8299886B228F}" type="slidenum">
              <a:rPr lang="ar-IQ" smtClean="0"/>
              <a:t>‹#›</a:t>
            </a:fld>
            <a:endParaRPr lang="ar-IQ"/>
          </a:p>
        </p:txBody>
      </p:sp>
    </p:spTree>
    <p:extLst>
      <p:ext uri="{BB962C8B-B14F-4D97-AF65-F5344CB8AC3E}">
        <p14:creationId xmlns:p14="http://schemas.microsoft.com/office/powerpoint/2010/main" val="21525723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8BCF3FD-D3E1-4AAC-BA25-8299886B228F}" type="slidenum">
              <a:rPr lang="ar-IQ" smtClean="0"/>
              <a:t>1</a:t>
            </a:fld>
            <a:endParaRPr lang="ar-IQ"/>
          </a:p>
        </p:txBody>
      </p:sp>
    </p:spTree>
    <p:extLst>
      <p:ext uri="{BB962C8B-B14F-4D97-AF65-F5344CB8AC3E}">
        <p14:creationId xmlns:p14="http://schemas.microsoft.com/office/powerpoint/2010/main" val="2863336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8FAFC2D5-7179-402F-81CC-0541A7A3EB91}" type="datetime8">
              <a:rPr lang="ar-IQ" smtClean="0"/>
              <a:t>17 كانون الثاني، 20</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CF0B3FA-D6CC-4C56-8883-0D8B5D1D0D5E}" type="datetime8">
              <a:rPr lang="ar-IQ" smtClean="0"/>
              <a:t>17 كانون الثاني، 20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DD8CBB0-4B6E-453E-91AA-67B76546AF3B}" type="datetime8">
              <a:rPr lang="ar-IQ" smtClean="0"/>
              <a:t>17 كانون الثاني، 20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88F8D4F-8ABC-4A60-B293-6B5A75968351}" type="datetime8">
              <a:rPr lang="ar-IQ" smtClean="0"/>
              <a:t>17 كانون الثاني، 20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0E6DB026-4D46-49DA-8411-F28493E5B9A0}" type="datetime8">
              <a:rPr lang="ar-IQ" smtClean="0"/>
              <a:t>17 كانون الثاني، 20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988237D1-B256-4655-AB5F-FC2D8407A424}" type="datetime8">
              <a:rPr lang="ar-IQ" smtClean="0"/>
              <a:t>17 كانون الثاني، 20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6263A5C-D3B6-4AA9-8F6E-8BE312F0D0EE}" type="datetime8">
              <a:rPr lang="ar-IQ" smtClean="0"/>
              <a:t>17 كانون الثاني، 20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89208260-5BA2-4C48-B28C-067562DBCD37}" type="datetime8">
              <a:rPr lang="ar-IQ" smtClean="0"/>
              <a:t>17 كانون الثاني، 20</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62CD70DC-C03F-4EC7-B150-45C5CD8BCD4F}" type="datetime8">
              <a:rPr lang="ar-IQ" smtClean="0"/>
              <a:t>17 كانون الثاني، 20</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25953167-F16C-4029-BF45-733C8995699F}" type="datetime8">
              <a:rPr lang="ar-IQ" smtClean="0"/>
              <a:t>17 كانون الثاني، 20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FB07BEF2-423A-41FE-B2D4-1DCF389D0CD6}" type="datetime8">
              <a:rPr lang="ar-IQ" smtClean="0"/>
              <a:t>17 كانون الثاني، 20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46C6213-9CFD-450B-9856-44D4D19CD934}" type="datetime8">
              <a:rPr lang="ar-IQ" smtClean="0"/>
              <a:t>17 كانون الثاني، 20</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374A73D-D570-4D74-B9BC-33BAA8031BBC}"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sz="4800" b="1" dirty="0" smtClean="0"/>
              <a:t>محاضرات مادة المدخل لدراسة القانون </a:t>
            </a:r>
            <a:endParaRPr lang="ar-IQ" sz="4800" b="1" dirty="0"/>
          </a:p>
        </p:txBody>
      </p:sp>
      <p:sp>
        <p:nvSpPr>
          <p:cNvPr id="3" name="عنوان فرعي 2"/>
          <p:cNvSpPr>
            <a:spLocks noGrp="1"/>
          </p:cNvSpPr>
          <p:nvPr>
            <p:ph type="subTitle" idx="1"/>
          </p:nvPr>
        </p:nvSpPr>
        <p:spPr>
          <a:xfrm>
            <a:off x="1432560" y="3068960"/>
            <a:ext cx="7387912" cy="2520280"/>
          </a:xfrm>
        </p:spPr>
        <p:txBody>
          <a:bodyPr>
            <a:normAutofit/>
          </a:bodyPr>
          <a:lstStyle/>
          <a:p>
            <a:pPr algn="ctr"/>
            <a:r>
              <a:rPr lang="ar-IQ" sz="4400" b="1" dirty="0" smtClean="0">
                <a:solidFill>
                  <a:schemeClr val="tx1"/>
                </a:solidFill>
              </a:rPr>
              <a:t>المحاضرة </a:t>
            </a:r>
            <a:r>
              <a:rPr lang="ar-IQ" sz="4400" b="1" dirty="0" smtClean="0">
                <a:solidFill>
                  <a:schemeClr val="tx1"/>
                </a:solidFill>
              </a:rPr>
              <a:t>التاسعة </a:t>
            </a:r>
            <a:endParaRPr lang="ar-IQ" sz="4400" b="1" dirty="0" smtClean="0">
              <a:solidFill>
                <a:schemeClr val="tx1"/>
              </a:solidFill>
            </a:endParaRPr>
          </a:p>
          <a:p>
            <a:pPr algn="ctr"/>
            <a:r>
              <a:rPr lang="ar-IQ" sz="4400" b="1" dirty="0" smtClean="0">
                <a:solidFill>
                  <a:schemeClr val="tx1"/>
                </a:solidFill>
              </a:rPr>
              <a:t>المرحلة الاولى</a:t>
            </a:r>
          </a:p>
          <a:p>
            <a:pPr algn="ctr"/>
            <a:r>
              <a:rPr lang="ar-IQ" sz="4400" b="1" dirty="0" err="1" smtClean="0">
                <a:solidFill>
                  <a:schemeClr val="tx1"/>
                </a:solidFill>
              </a:rPr>
              <a:t>م.د</a:t>
            </a:r>
            <a:r>
              <a:rPr lang="ar-IQ" sz="4400" b="1" dirty="0" smtClean="0">
                <a:solidFill>
                  <a:schemeClr val="tx1"/>
                </a:solidFill>
              </a:rPr>
              <a:t> نادية فرحان زامل  </a:t>
            </a:r>
          </a:p>
          <a:p>
            <a:endParaRPr lang="ar-IQ" dirty="0" smtClean="0">
              <a:solidFill>
                <a:schemeClr val="tx1"/>
              </a:solidFill>
            </a:endParaRPr>
          </a:p>
          <a:p>
            <a:endParaRPr lang="ar-IQ" dirty="0"/>
          </a:p>
        </p:txBody>
      </p:sp>
    </p:spTree>
    <p:extLst>
      <p:ext uri="{BB962C8B-B14F-4D97-AF65-F5344CB8AC3E}">
        <p14:creationId xmlns:p14="http://schemas.microsoft.com/office/powerpoint/2010/main" val="1951579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b="1" dirty="0" smtClean="0"/>
              <a:t>التمييز بين القاعدة القانونية وبين غيرها من القواعد الاجتماعية </a:t>
            </a:r>
            <a:endParaRPr lang="ar-IQ" b="1" dirty="0"/>
          </a:p>
        </p:txBody>
      </p:sp>
      <p:sp>
        <p:nvSpPr>
          <p:cNvPr id="3" name="عنصر نائب للمحتوى 2"/>
          <p:cNvSpPr>
            <a:spLocks noGrp="1"/>
          </p:cNvSpPr>
          <p:nvPr>
            <p:ph idx="1"/>
          </p:nvPr>
        </p:nvSpPr>
        <p:spPr/>
        <p:txBody>
          <a:bodyPr>
            <a:normAutofit lnSpcReduction="10000"/>
          </a:bodyPr>
          <a:lstStyle/>
          <a:p>
            <a:r>
              <a:rPr lang="ar-IQ" b="1" u="sng" dirty="0" smtClean="0"/>
              <a:t>ثانيا: </a:t>
            </a:r>
            <a:r>
              <a:rPr lang="ar-IQ" b="1" u="sng" dirty="0" smtClean="0"/>
              <a:t>صلة القانون بقواعد العدالة .</a:t>
            </a:r>
            <a:endParaRPr lang="ar-IQ" sz="3000" b="1" u="sng" dirty="0" smtClean="0"/>
          </a:p>
          <a:p>
            <a:pPr marL="82296" indent="0" algn="just">
              <a:buNone/>
            </a:pPr>
            <a:r>
              <a:rPr lang="ar-IQ" sz="3000" dirty="0" smtClean="0"/>
              <a:t>1. ان دائرة قواعد العدالة تمثل احيانا مرحلة وسطى تمر بها قواعد الاخلاق في طريق تحولها الى دائرة القانون .</a:t>
            </a:r>
          </a:p>
          <a:p>
            <a:pPr marL="82296" indent="0" algn="just">
              <a:buNone/>
            </a:pPr>
            <a:r>
              <a:rPr lang="ar-IQ" sz="3000" dirty="0"/>
              <a:t>2</a:t>
            </a:r>
            <a:r>
              <a:rPr lang="ar-IQ" sz="3000" dirty="0" smtClean="0"/>
              <a:t>. ان قواعد العدالة تؤثر كثيرا في الحياة القانونية ويبدو </a:t>
            </a:r>
            <a:r>
              <a:rPr lang="ar-IQ" sz="3000" dirty="0" err="1" smtClean="0"/>
              <a:t>تاثيرها</a:t>
            </a:r>
            <a:r>
              <a:rPr lang="ar-IQ" sz="3000" dirty="0" smtClean="0"/>
              <a:t> في اتجاهين هما </a:t>
            </a:r>
            <a:r>
              <a:rPr lang="ar-IQ" sz="3000" dirty="0" err="1" smtClean="0"/>
              <a:t>تاثيرها</a:t>
            </a:r>
            <a:r>
              <a:rPr lang="ar-IQ" sz="3000" dirty="0" smtClean="0"/>
              <a:t> في دائرة التشريع </a:t>
            </a:r>
            <a:r>
              <a:rPr lang="ar-IQ" sz="3000" dirty="0" err="1" smtClean="0"/>
              <a:t>وتاثيرها</a:t>
            </a:r>
            <a:r>
              <a:rPr lang="ar-IQ" sz="3000" dirty="0" smtClean="0"/>
              <a:t> في نطاق القضاء ، ذلك لان المشرع ما دام هو الحفيظ على الصالح العام والساهر على تحقيق العدل والاخذ بيد المجتمع في طريق التقدم والاصلاح وما دامت قواعد العدالة تستهدف خير المجتمع والسمو بالتنظيم الاجتماعي فعليه ان يستلهمه وان يستقي احكامه منها .</a:t>
            </a:r>
            <a:endParaRPr lang="ar-IQ" sz="3000" dirty="0"/>
          </a:p>
          <a:p>
            <a:pPr marL="82296" indent="0" algn="just">
              <a:buNone/>
            </a:pPr>
            <a:endParaRPr lang="ar-IQ" sz="3000" b="1" u="sng" dirty="0"/>
          </a:p>
        </p:txBody>
      </p:sp>
    </p:spTree>
    <p:extLst>
      <p:ext uri="{BB962C8B-B14F-4D97-AF65-F5344CB8AC3E}">
        <p14:creationId xmlns:p14="http://schemas.microsoft.com/office/powerpoint/2010/main" val="2464409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92696"/>
            <a:ext cx="8229600" cy="5433467"/>
          </a:xfrm>
        </p:spPr>
        <p:txBody>
          <a:bodyPr>
            <a:normAutofit/>
          </a:bodyPr>
          <a:lstStyle/>
          <a:p>
            <a:pPr marL="82296" indent="0" algn="just">
              <a:buNone/>
            </a:pPr>
            <a:r>
              <a:rPr lang="ar-IQ" sz="3000" b="1" u="sng" dirty="0" smtClean="0"/>
              <a:t>2- </a:t>
            </a:r>
            <a:r>
              <a:rPr lang="ar-IQ" sz="3000" b="1" u="sng" dirty="0" smtClean="0"/>
              <a:t>صلة القانون بسائر العلوم الاجتماعية </a:t>
            </a:r>
            <a:endParaRPr lang="ar-IQ" sz="3000" b="1" u="sng" dirty="0" smtClean="0"/>
          </a:p>
          <a:p>
            <a:pPr marL="82296" indent="0" algn="just">
              <a:buNone/>
            </a:pPr>
            <a:r>
              <a:rPr lang="ar-IQ" sz="3000" dirty="0" smtClean="0"/>
              <a:t>أ. </a:t>
            </a:r>
            <a:r>
              <a:rPr lang="ar-IQ" sz="3000" dirty="0" smtClean="0"/>
              <a:t>علاقته بعلم السياسة فتتضح حين يعرض القانون لتنظيم الكيان السياسي للدولة محددا شكل نظام الحكم والسلطات القائمة فيها منظما العلاقات بين هذه السلطات من جهة وبينها وبين الشعب من جهة ثانية. ذلك لان على المشرع ان يتصدى لهذا التنظيم.</a:t>
            </a:r>
          </a:p>
          <a:p>
            <a:pPr marL="82296" indent="0" algn="just">
              <a:buNone/>
            </a:pPr>
            <a:r>
              <a:rPr lang="ar-IQ" sz="3000" dirty="0" smtClean="0"/>
              <a:t>ب. اما علاقته بعلم الاقتصاد تتجلى في دائرة المعاملات المالية فهو اذا اتجه الى تنظيم علاقة الفرد بغيره من حيث المال وتحديد سلطة الشخص على المال التفت الى على الاقتصاد لينهل منه الحلول واذا كان علم الاقتصاد يعني بالبحث في انتاج الثروة وتوزيعها فان القانون تولى تنظيم كثير من هذه الجوانب بما يقرره من قواعد للملكية ومن ثم تنظيم لتداول الاموال ومن رسم لنظرية العقد والعقد</a:t>
            </a:r>
            <a:endParaRPr lang="ar-IQ" sz="3000" dirty="0" smtClean="0"/>
          </a:p>
          <a:p>
            <a:pPr marL="82296" indent="0" algn="just">
              <a:buNone/>
            </a:pPr>
            <a:endParaRPr lang="ar-IQ" sz="3000" dirty="0"/>
          </a:p>
          <a:p>
            <a:pPr marL="82296" indent="0" algn="just">
              <a:buNone/>
            </a:pPr>
            <a:endParaRPr lang="ar-IQ" sz="3000" dirty="0"/>
          </a:p>
        </p:txBody>
      </p:sp>
    </p:spTree>
    <p:extLst>
      <p:ext uri="{BB962C8B-B14F-4D97-AF65-F5344CB8AC3E}">
        <p14:creationId xmlns:p14="http://schemas.microsoft.com/office/powerpoint/2010/main" val="10284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marL="0" indent="0" algn="just">
              <a:buNone/>
            </a:pPr>
            <a:r>
              <a:rPr lang="ar-IQ" dirty="0" smtClean="0"/>
              <a:t>اداة هامة في تداول المال. كما تلعب الاعتبارات الاقتصادية دورا هاما في نشوء القاعدة القانونية فان مضمون هذه القاعدة </a:t>
            </a:r>
            <a:r>
              <a:rPr lang="ar-IQ" dirty="0" err="1" smtClean="0"/>
              <a:t>يتاثر</a:t>
            </a:r>
            <a:r>
              <a:rPr lang="ar-IQ" dirty="0" smtClean="0"/>
              <a:t> دائما بالسياسة الاقتصادية للدولة وبالفكر الاقتصادي الذي يسودها.</a:t>
            </a:r>
          </a:p>
          <a:p>
            <a:pPr marL="0" indent="0" algn="just">
              <a:buNone/>
            </a:pPr>
            <a:r>
              <a:rPr lang="ar-IQ" dirty="0" smtClean="0"/>
              <a:t>ج. اما علاقته بعلم الاجتماع فيبدو حين يتصدى لتنظيم واجبات الفرد ومسلكه حيال افراد جنسه ويظهر جليا في دائرة الاحوال الشخصية عندما يتناول بالتنظيم علاقة الفرد </a:t>
            </a:r>
            <a:r>
              <a:rPr lang="ar-IQ" dirty="0" err="1" smtClean="0"/>
              <a:t>باسرته</a:t>
            </a:r>
            <a:r>
              <a:rPr lang="ar-IQ" dirty="0"/>
              <a:t> </a:t>
            </a:r>
            <a:r>
              <a:rPr lang="ar-IQ" dirty="0" smtClean="0"/>
              <a:t>واذا كان علم الاجتماع يعنى بدراسة الظواهر الاجتماعية ومتابعة سلوك الفرد في الجماعة فقد تفرع منه في الوقت الحاضر فرع يطلق عليه اسم علم الاجتماع القانوني الذي يركز اهتمامه على دراسة سلوك الشخص تجاه القواعد القانونية المطبقة وعلى استخلاص</a:t>
            </a:r>
            <a:endParaRPr lang="ar-IQ" dirty="0" smtClean="0"/>
          </a:p>
          <a:p>
            <a:pPr marL="0" indent="0" algn="just">
              <a:buNone/>
            </a:pPr>
            <a:endParaRPr lang="ar-IQ" dirty="0"/>
          </a:p>
          <a:p>
            <a:pPr marL="0" indent="0" algn="just">
              <a:buNone/>
            </a:pPr>
            <a:endParaRPr lang="ar-IQ" b="1" u="sng" dirty="0"/>
          </a:p>
        </p:txBody>
      </p:sp>
    </p:spTree>
    <p:extLst>
      <p:ext uri="{BB962C8B-B14F-4D97-AF65-F5344CB8AC3E}">
        <p14:creationId xmlns:p14="http://schemas.microsoft.com/office/powerpoint/2010/main" val="3954367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476672"/>
            <a:ext cx="7890080" cy="5771728"/>
          </a:xfrm>
        </p:spPr>
        <p:txBody>
          <a:bodyPr>
            <a:normAutofit lnSpcReduction="10000"/>
          </a:bodyPr>
          <a:lstStyle/>
          <a:p>
            <a:pPr marL="0" indent="0" algn="just">
              <a:buNone/>
            </a:pPr>
            <a:r>
              <a:rPr lang="ar-IQ" dirty="0" smtClean="0"/>
              <a:t>النتائج الاجتماعية المترتبة على سن تشريع او تعديله او الغائه.</a:t>
            </a:r>
          </a:p>
          <a:p>
            <a:pPr marL="0" indent="0" algn="just">
              <a:buNone/>
            </a:pPr>
            <a:r>
              <a:rPr lang="ar-IQ" dirty="0" smtClean="0"/>
              <a:t>د. اما رابطته بعلم التاريخ فلا سبيل الى انكارها لان الدراسة التاريخية تلقي الضور على القواعد القانونية القديمة وتعين رجل القانون في تقديرها وتحدد مسلك المشرع حيالها فهي بما تقدمه من معلومات تكفل للمشرع نهجا سليما في تشريعه فيحدد بعونها موقفه من القواعد القديمة من نبذ او ابقاء .</a:t>
            </a:r>
          </a:p>
          <a:p>
            <a:pPr marL="0" indent="0" algn="just">
              <a:buNone/>
            </a:pPr>
            <a:r>
              <a:rPr lang="ar-IQ" dirty="0" smtClean="0"/>
              <a:t>ه. وللقانون صلة وثيقة </a:t>
            </a:r>
            <a:r>
              <a:rPr lang="ar-IQ" dirty="0" err="1" smtClean="0"/>
              <a:t>بالدراسانت</a:t>
            </a:r>
            <a:r>
              <a:rPr lang="ar-IQ" dirty="0" smtClean="0"/>
              <a:t> الفلسفية وبكل من علم النفس وعلم المنطق. اذ تظفي الفلسفة على البحث القانوني الاصالة والعمق وسعة الاحاطة . ويعين علم النفس في وضع القاعدة القانونية مضمونا وصياغة وزمنا على نحو ينسجم مع الرغبات الكامنة في نفوس الجماعة ويساعد علم المنطق</a:t>
            </a:r>
            <a:endParaRPr lang="ar-IQ" dirty="0"/>
          </a:p>
        </p:txBody>
      </p:sp>
    </p:spTree>
    <p:extLst>
      <p:ext uri="{BB962C8B-B14F-4D97-AF65-F5344CB8AC3E}">
        <p14:creationId xmlns:p14="http://schemas.microsoft.com/office/powerpoint/2010/main" val="3455804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lnSpcReduction="10000"/>
          </a:bodyPr>
          <a:lstStyle/>
          <a:p>
            <a:pPr marL="0" indent="0" algn="just">
              <a:buNone/>
            </a:pPr>
            <a:r>
              <a:rPr lang="ar-IQ" dirty="0"/>
              <a:t>في تحديد  مضمون القاعدة القانونية وتبريرها وتفسيرها وخلاصة القول اننا نجد تداخلا واضحا </a:t>
            </a:r>
            <a:r>
              <a:rPr lang="ar-IQ" dirty="0" err="1"/>
              <a:t>وتاثيرا</a:t>
            </a:r>
            <a:r>
              <a:rPr lang="ar-IQ" dirty="0"/>
              <a:t> متبادلا بين القانون وسائر العلوم الاجتماعية واذا قلنا ان قواعد القانون تعتبر تنظيما دقيقا لما يستخلص من هذه العلوم لزمنا القول ان قواعد القانون هي التي ترسم حدود العلوم الاجتماعية </a:t>
            </a:r>
            <a:r>
              <a:rPr lang="ar-IQ" dirty="0" err="1"/>
              <a:t>الاهخرى</a:t>
            </a:r>
            <a:r>
              <a:rPr lang="ar-IQ" dirty="0"/>
              <a:t> وتحدد نصيبها من التطبيق في واقع الحياة وتتولى مضمونها تعديلا وتهذيبا ولذلك </a:t>
            </a:r>
            <a:r>
              <a:rPr lang="ar-IQ" dirty="0" err="1"/>
              <a:t>فاننا</a:t>
            </a:r>
            <a:r>
              <a:rPr lang="ar-IQ" dirty="0"/>
              <a:t> اذا تطلبنا من رجل القانون الالمام بقسط من المعرفة في مختلف العلوم الاجتماعية فيحسن بنا ان نطلب من كل متخصص في اي علم اجتماعي الالمام بالمبادئ الاساس التي تحدد الاطار </a:t>
            </a:r>
            <a:r>
              <a:rPr lang="ar-IQ" dirty="0" smtClean="0"/>
              <a:t>القانوني المحيط بتنظيم المجتمع وبسبب هذا التداخل </a:t>
            </a:r>
            <a:r>
              <a:rPr lang="ar-IQ" dirty="0" err="1" smtClean="0"/>
              <a:t>والتاثير</a:t>
            </a:r>
            <a:r>
              <a:rPr lang="ar-IQ" dirty="0" smtClean="0"/>
              <a:t> المتبادل نظر الباحثين الى العوم الاجتماعية كمجموعة من الثقافات تتابع دراسة سلوك الانسان </a:t>
            </a:r>
            <a:endParaRPr lang="ar-IQ" dirty="0"/>
          </a:p>
          <a:p>
            <a:pPr marL="0" indent="0" algn="just">
              <a:buNone/>
            </a:pPr>
            <a:endParaRPr lang="ar-IQ" dirty="0"/>
          </a:p>
        </p:txBody>
      </p:sp>
    </p:spTree>
    <p:extLst>
      <p:ext uri="{BB962C8B-B14F-4D97-AF65-F5344CB8AC3E}">
        <p14:creationId xmlns:p14="http://schemas.microsoft.com/office/powerpoint/2010/main" val="1555351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99592" y="404664"/>
            <a:ext cx="8034096" cy="5843736"/>
          </a:xfrm>
        </p:spPr>
        <p:txBody>
          <a:bodyPr>
            <a:normAutofit/>
          </a:bodyPr>
          <a:lstStyle/>
          <a:p>
            <a:pPr marL="82296" indent="0" algn="just">
              <a:buNone/>
            </a:pPr>
            <a:r>
              <a:rPr lang="ar-IQ" dirty="0" smtClean="0"/>
              <a:t>زمانا ومكانا واطلقوا عليها اسم مجموعة العلوم الانسانية.</a:t>
            </a:r>
            <a:endParaRPr lang="ar-IQ" dirty="0"/>
          </a:p>
        </p:txBody>
      </p:sp>
    </p:spTree>
    <p:extLst>
      <p:ext uri="{BB962C8B-B14F-4D97-AF65-F5344CB8AC3E}">
        <p14:creationId xmlns:p14="http://schemas.microsoft.com/office/powerpoint/2010/main" val="4167198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388</TotalTime>
  <Words>553</Words>
  <Application>Microsoft Office PowerPoint</Application>
  <PresentationFormat>عرض على الشاشة (3:4)‏</PresentationFormat>
  <Paragraphs>19</Paragraphs>
  <Slides>7</Slides>
  <Notes>1</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انقلاب</vt:lpstr>
      <vt:lpstr>محاضرات مادة المدخل لدراسة القانون </vt:lpstr>
      <vt:lpstr>التمييز بين القاعدة القانونية وبين غيرها من القواعد الاجتماعية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الطعن في الاحكام والقرارات </dc:title>
  <dc:creator>ابن الديار</dc:creator>
  <cp:lastModifiedBy>ابن الديار</cp:lastModifiedBy>
  <cp:revision>52</cp:revision>
  <dcterms:created xsi:type="dcterms:W3CDTF">2017-05-23T05:22:20Z</dcterms:created>
  <dcterms:modified xsi:type="dcterms:W3CDTF">2020-01-17T11:03:00Z</dcterms:modified>
</cp:coreProperties>
</file>