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y="6858000" cx="9144000"/>
  <p:notesSz cx="6858000" cy="9144000"/>
  <p:defaultTextStyle>
    <a:defPPr lvl="0">
      <a:defRPr lang="ar-IQ"/>
    </a:defPPr>
    <a:lvl1pPr defTabSz="914400" eaLnBrk="1" hangingPunct="1" latinLnBrk="0" lvl="0" marL="0" rtl="1" algn="r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1" algn="r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1" algn="r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1" algn="r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1" algn="r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1" algn="r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1" algn="r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1" algn="r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1" algn="r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6" Type="http://schemas.openxmlformats.org/officeDocument/2006/relationships/slide" Target="slides/slide3.xml"/><Relationship Id="rId18" Type="http://schemas.openxmlformats.org/officeDocument/2006/relationships/slide" Target="slides/slide15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3F3E7-A3F6-47EC-B086-89FAEA2F9A9B}" type="datetimeFigureOut">
              <a:rPr lang="ar-IQ" smtClean="0"/>
              <a:t>21/06/1443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7C8F4A-46D6-4DA8-9858-F07B1355CC3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1828800"/>
          </a:xfrm>
        </p:spPr>
        <p:txBody>
          <a:bodyPr/>
          <a:lstStyle/>
          <a:p>
            <a:r>
              <a:rPr lang="ar-IQ" dirty="0" smtClean="0">
                <a:solidFill>
                  <a:srgbClr val="FFFF00"/>
                </a:solidFill>
              </a:rPr>
              <a:t>جامعة النهرين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>
                <a:solidFill>
                  <a:srgbClr val="FFFF00"/>
                </a:solidFill>
              </a:rPr>
              <a:t>كلية الحقوق</a:t>
            </a:r>
            <a:endParaRPr lang="ar-IQ" dirty="0">
              <a:solidFill>
                <a:srgbClr val="FFFF00"/>
              </a:solidFill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854696" cy="4176464"/>
          </a:xfrm>
        </p:spPr>
        <p:txBody>
          <a:bodyPr>
            <a:normAutofit/>
          </a:bodyPr>
          <a:lstStyle/>
          <a:p>
            <a:pPr lvl="0" algn="ctr">
              <a:buClr>
                <a:srgbClr val="0BD0D9"/>
              </a:buClr>
            </a:pPr>
            <a:r>
              <a:rPr lang="ar-IQ" sz="4000" dirty="0">
                <a:solidFill>
                  <a:srgbClr val="FF0000"/>
                </a:solidFill>
                <a:latin typeface="Algerian" pitchFamily="82" charset="0"/>
              </a:rPr>
              <a:t>تعطيل والغاء الدستور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 smtClean="0">
                <a:latin typeface="Calibri"/>
                <a:ea typeface="Calibri"/>
                <a:cs typeface="Arial"/>
              </a:rPr>
              <a:t>محاضرة </a:t>
            </a:r>
            <a:r>
              <a:rPr lang="ar-SA" sz="4000" b="1" dirty="0">
                <a:latin typeface="Calibri"/>
                <a:ea typeface="Calibri"/>
                <a:cs typeface="Arial"/>
              </a:rPr>
              <a:t>في القانون </a:t>
            </a:r>
            <a:r>
              <a:rPr lang="ar-SA" sz="4000" b="1" dirty="0" smtClean="0">
                <a:latin typeface="Calibri"/>
                <a:ea typeface="Calibri"/>
                <a:cs typeface="Arial"/>
              </a:rPr>
              <a:t>الدستوري</a:t>
            </a:r>
            <a:r>
              <a:rPr lang="ar-IQ" dirty="0" smtClean="0"/>
              <a:t>  </a:t>
            </a:r>
          </a:p>
          <a:p>
            <a:pPr algn="ctr"/>
            <a:r>
              <a:rPr lang="ar-IQ" sz="3600" dirty="0" err="1" smtClean="0">
                <a:solidFill>
                  <a:schemeClr val="bg1"/>
                </a:solidFill>
              </a:rPr>
              <a:t>ا.م.د</a:t>
            </a:r>
            <a:r>
              <a:rPr lang="ar-IQ" sz="3600" dirty="0" smtClean="0">
                <a:solidFill>
                  <a:schemeClr val="bg1"/>
                </a:solidFill>
              </a:rPr>
              <a:t>: </a:t>
            </a:r>
            <a:r>
              <a:rPr lang="ar-IQ" sz="3600" dirty="0" smtClean="0">
                <a:solidFill>
                  <a:schemeClr val="bg1"/>
                </a:solidFill>
              </a:rPr>
              <a:t>آيات سلمان شهيب</a:t>
            </a:r>
          </a:p>
          <a:p>
            <a:pPr algn="ctr"/>
            <a:endParaRPr lang="ar-IQ" sz="3600" dirty="0" smtClean="0">
              <a:solidFill>
                <a:schemeClr val="bg1"/>
              </a:solidFill>
            </a:endParaRPr>
          </a:p>
          <a:p>
            <a:pPr algn="ctr"/>
            <a:r>
              <a:rPr lang="ar-IQ" sz="3200" dirty="0" smtClean="0">
                <a:solidFill>
                  <a:srgbClr val="FFFF00"/>
                </a:solidFill>
              </a:rPr>
              <a:t>2020</a:t>
            </a:r>
            <a:endParaRPr lang="ar-IQ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11560" y="620688"/>
            <a:ext cx="8280920" cy="42575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الجامدة التي لا تنصّ على طريقة إلغائها، وهنا يذهب غالبية الفقه إلى عدم جواز إلغائه من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السلطة المنشأة التي مُنحت حق تعديله، إذ إنَّ هذه السلطة مُنحت الحق في تعديله جزئيا والإلغاء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تعديل كلي للدستور وهو خارج نطاق سلطتها فليس لها تعديله بالكامل ووضع دستور جديد محلّه،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ولذا يكون إلغاؤه عن طريق وضع دستور جديد بإحدى طرق وضع الدساتير التي تقدّم بيانها</a:t>
            </a:r>
            <a:r>
              <a:rPr lang="en-US" sz="2000" dirty="0">
                <a:latin typeface="Calibri"/>
                <a:ea typeface="Calibri"/>
                <a:cs typeface="Arial"/>
              </a:rPr>
              <a:t> )</a:t>
            </a:r>
            <a:r>
              <a:rPr lang="ar-SA" sz="2000" dirty="0">
                <a:latin typeface="Calibri"/>
                <a:ea typeface="Calibri"/>
                <a:cs typeface="Arial"/>
              </a:rPr>
              <a:t>أي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بأحد طريقي الأسلوب الديمقراطي لوضع الدساتير أو بأحد طريقي الأسلوب غير الديمقراطي في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وضعها</a:t>
            </a:r>
            <a:r>
              <a:rPr lang="en-US" sz="2000" dirty="0">
                <a:latin typeface="Calibri"/>
                <a:ea typeface="Calibri"/>
                <a:cs typeface="Arial"/>
              </a:rPr>
              <a:t>(.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وقد يتضمّن الدستور الجديد نصّا يُصرّح بإلغاء الدستور السابق وهذا ما يُسمى بالإلغاء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الصريح للدستور </a:t>
            </a:r>
            <a:r>
              <a:rPr lang="ar-SA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كالدستور السويسري لسنة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(1999 )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 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والذي </a:t>
            </a:r>
            <a:r>
              <a:rPr lang="ar-SA" sz="2000" dirty="0">
                <a:latin typeface="Calibri"/>
                <a:ea typeface="Calibri"/>
                <a:cs typeface="Arial"/>
              </a:rPr>
              <a:t>دخل حيّز التنفيذ في الأول من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r>
              <a:rPr lang="ar-SA" sz="2000" dirty="0">
                <a:latin typeface="Calibri"/>
                <a:ea typeface="Calibri"/>
                <a:cs typeface="Arial"/>
              </a:rPr>
              <a:t>يناير</a:t>
            </a:r>
            <a:r>
              <a:rPr lang="en-US" sz="2000" dirty="0">
                <a:latin typeface="Calibri"/>
                <a:ea typeface="Calibri"/>
                <a:cs typeface="Arial"/>
              </a:rPr>
              <a:t>/ </a:t>
            </a:r>
            <a:r>
              <a:rPr lang="ar-SA" sz="2000" dirty="0">
                <a:latin typeface="Calibri"/>
                <a:ea typeface="Calibri"/>
                <a:cs typeface="Arial"/>
              </a:rPr>
              <a:t>كانون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الثاني</a:t>
            </a:r>
            <a:r>
              <a:rPr lang="en-US" sz="2000" dirty="0">
                <a:latin typeface="Calibri"/>
                <a:ea typeface="Calibri"/>
                <a:cs typeface="Arial"/>
              </a:rPr>
              <a:t> 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(2000) </a:t>
            </a:r>
            <a:r>
              <a:rPr lang="en-US" sz="2000" dirty="0">
                <a:latin typeface="Calibri"/>
                <a:ea typeface="Calibri"/>
                <a:cs typeface="Arial"/>
              </a:rPr>
              <a:t>(</a:t>
            </a:r>
            <a:r>
              <a:rPr lang="ar-SA" sz="2000" dirty="0">
                <a:latin typeface="Calibri"/>
                <a:ea typeface="Calibri"/>
                <a:cs typeface="Arial"/>
              </a:rPr>
              <a:t>،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ودستور</a:t>
            </a:r>
            <a:r>
              <a:rPr lang="ar-SA" sz="2000" dirty="0">
                <a:solidFill>
                  <a:srgbClr val="FF0000"/>
                </a:solidFill>
                <a:ea typeface="Calibri"/>
                <a:cs typeface="Calibri"/>
              </a:rPr>
              <a:t> </a:t>
            </a:r>
            <a:r>
              <a:rPr lang="ar-SA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جمهورية</a:t>
            </a:r>
            <a:r>
              <a:rPr lang="ar-SA" sz="2000" dirty="0">
                <a:solidFill>
                  <a:srgbClr val="FF0000"/>
                </a:solidFill>
                <a:ea typeface="Calibri"/>
                <a:cs typeface="Calibri"/>
              </a:rPr>
              <a:t> </a:t>
            </a:r>
            <a:r>
              <a:rPr lang="ar-SA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العراق</a:t>
            </a:r>
            <a:r>
              <a:rPr lang="ar-SA" sz="2000" dirty="0">
                <a:solidFill>
                  <a:srgbClr val="FF0000"/>
                </a:solidFill>
                <a:ea typeface="Calibri"/>
                <a:cs typeface="Calibri"/>
              </a:rPr>
              <a:t> </a:t>
            </a:r>
            <a:r>
              <a:rPr lang="ar-SA" sz="20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لسنة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(2005)</a:t>
            </a:r>
            <a:endParaRPr lang="en-US" sz="2000" dirty="0">
              <a:solidFill>
                <a:srgbClr val="FF000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6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51520" y="1268760"/>
            <a:ext cx="8280920" cy="23288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وقد لا يتضمّن الدستور الجديد نصّا على إلغاء الدستور السابق وإنَّما يتم إلغاؤه بشكل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ضمني من خلال وجود أحكام ومبادئ تتعارض والأحكام التي حملها الدستور السابق، أو يعالج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الدستور الجديد جميع الموضوعات التي عالجها الدستور السابق عليه بأسلوب جديد وينصّ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المشرّع على العمل بأحكام الدستور الجديد من تاريخ معين وهذا ما </a:t>
            </a:r>
            <a:r>
              <a:rPr lang="ar-SA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يُسمى بالإلغاء الضمني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algn="just"/>
            <a:r>
              <a:rPr lang="ar-SA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للدستور</a:t>
            </a:r>
            <a:endParaRPr lang="en-US" sz="2000" b="1" dirty="0">
              <a:solidFill>
                <a:srgbClr val="FF000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58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539552" y="908720"/>
            <a:ext cx="8352928" cy="555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الفرع </a:t>
            </a:r>
            <a:r>
              <a:rPr lang="ar-IQ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الثاني: الطريق الغير  الاعتيادي لغاء الدساتير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30018" y="1464706"/>
            <a:ext cx="8280920" cy="47397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إنَّ هذا الطريق لإلغاء الدساتير هو طريق واقعي لا أنَّه طريق قانوني، بمعنى أنَّ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القانون مُتَمثّلا بالدستور لا ينصّ على طريق إلغائه هذا، حيث يُلغى الدستور من دون إتباع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القواعد والإجراءات الموضوعة لإلغائه، كما لا يُلغى من السلطة التي مُنحت صلاحية استبداله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بدستور جديد، فيتم إلغاء الدستور أمّا عن </a:t>
            </a:r>
            <a:r>
              <a:rPr lang="ar-SA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طريق الثورة </a:t>
            </a:r>
            <a:r>
              <a:rPr lang="ar-SA" sz="2000" dirty="0">
                <a:latin typeface="Calibri"/>
                <a:ea typeface="Calibri"/>
                <a:cs typeface="Arial"/>
              </a:rPr>
              <a:t>وإمّا عن </a:t>
            </a:r>
            <a:r>
              <a:rPr lang="ar-SA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طريق الانقلاب</a:t>
            </a:r>
            <a:r>
              <a:rPr lang="ar-SA" sz="2000" dirty="0">
                <a:latin typeface="Calibri"/>
                <a:ea typeface="Calibri"/>
                <a:cs typeface="Arial"/>
              </a:rPr>
              <a:t>، فيقوم القائمون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بحركة التغيير عن طريق الثورة أو الانقلاب بإلغاء الدستور القائم وإصدار دستور جديد يتلاءم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مع توجهات القابضين الجُدد على السلطة، وبهذا يتميّز هذا الطريق عن سابقه في إلغاء الدساتير،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فعلى وفق الطريق السابق يتم إلغاء الدستور القائم واستبداله بدستور جديد من خلال قيام الأمة أو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الشعب أو ممثليه المنتخبين بإنشاء دستور جديد وفقا للإجراءات المنصوص عليها أو من دون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استخدام العنف، بينما يتم إلغاء الدستور وفقا للطريق الثاني نتيجة حركة تغييرية تتميّز باستخدام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/>
            <a:r>
              <a:rPr lang="ar-SA" sz="2000" dirty="0">
                <a:latin typeface="Calibri"/>
                <a:ea typeface="Calibri"/>
                <a:cs typeface="Arial"/>
              </a:rPr>
              <a:t>العنف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والقوة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لتغيير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نظام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الحكم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القائم</a:t>
            </a:r>
            <a:r>
              <a:rPr lang="en-US" sz="2000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07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34706" y="1628800"/>
            <a:ext cx="8280920" cy="2834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ولكن ما الفرق </a:t>
            </a:r>
            <a:r>
              <a:rPr lang="ar-SA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بين الثورة والانقلاب</a:t>
            </a:r>
            <a:r>
              <a:rPr lang="ar-SA" sz="2000" dirty="0">
                <a:latin typeface="Calibri"/>
                <a:ea typeface="Calibri"/>
                <a:cs typeface="Arial"/>
              </a:rPr>
              <a:t>؟ يُميّز الفقه بينهما من حيث الجهة أو الهيئة التي تتولى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عملية التغيير ومن حيث الهدف الذي تروم تحقيقه، أمّا الجهة ففي الانقلاب تتمثل بعدد محدد من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أفراد السلطة الحاكمة ذاتها، أي أنَّ قادة حركة التغيير هم بعض رموز النظام الحاكم نفسه، أمّا في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الثورة فيكون الشعب هو أداتها، والهدف لكل منهما يختلف عن هدف الأخر ففي حين يكون هدف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الانقلاب هو مجرد القبض على السلطة واستبدال أشخاص بآخرين، فإنَّ هدف الثورة هو تغيير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شامل لكل أسس المجتمع السياسية والاقتصادية وغيرهما</a:t>
            </a:r>
            <a:r>
              <a:rPr lang="en-US" sz="2000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1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10443" y="908720"/>
            <a:ext cx="8280920" cy="37987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i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الاتجاه الأول</a:t>
            </a:r>
            <a:r>
              <a:rPr lang="en-US" sz="2000" dirty="0">
                <a:latin typeface="Calibri"/>
                <a:ea typeface="Calibri"/>
                <a:cs typeface="Arial"/>
              </a:rPr>
              <a:t>: </a:t>
            </a:r>
            <a:endParaRPr lang="ar-IQ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 smtClean="0">
                <a:latin typeface="Calibri"/>
                <a:ea typeface="Calibri"/>
                <a:cs typeface="Arial"/>
              </a:rPr>
              <a:t>يذهب </a:t>
            </a:r>
            <a:r>
              <a:rPr lang="ar-SA" sz="2000" dirty="0">
                <a:latin typeface="Calibri"/>
                <a:ea typeface="Calibri"/>
                <a:cs typeface="Arial"/>
              </a:rPr>
              <a:t>أصحاب هذا الاتجاه إلى أنَّ الأثر المترتب على الثورة أو الانقلاب هو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السقوط التلقائي للدستور، وقد استند هذا الاتجاه على أنَّ الدستور القائم قبل حدوث الثورة أو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الانقلاب يتعارض مع أهداف النظام الجديد الذي يسعى إلى أحداث تغيير في نظام الحكم الذي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قرره الدستور قبل حركة التغيير، ويمكن المناقشة في هذا السند، ذلك أنَّه قد يصحّ بالنسبة إلى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الثورة التي من أهدافها إحداث تغيير شامل لكل أسس المجتمع، أمّا هدف الانقلاب فهو مجرد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القبض على السلطة ولذا قد لا تتنافى أحكام الدستور القائم مع غاياتهم، وقد اختلف هؤلاء فيما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بينهم وانقسموا إلى فرقتين</a:t>
            </a:r>
            <a:r>
              <a:rPr lang="en-US" sz="2000" dirty="0">
                <a:latin typeface="Calibri"/>
                <a:ea typeface="Calibri"/>
                <a:cs typeface="Arial"/>
              </a:rPr>
              <a:t>: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59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39552" y="764704"/>
            <a:ext cx="8280920" cy="5221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الفرقة </a:t>
            </a:r>
            <a:r>
              <a:rPr lang="ar-SA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الأولى</a:t>
            </a:r>
            <a:endParaRPr lang="ar-IQ" sz="2000" b="1" dirty="0" smtClean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ar-IQ" sz="2000" dirty="0" smtClean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dirty="0" smtClean="0">
                <a:latin typeface="Calibri"/>
                <a:ea typeface="Calibri"/>
                <a:cs typeface="Arial"/>
              </a:rPr>
              <a:t>تقول </a:t>
            </a:r>
            <a:r>
              <a:rPr lang="ar-SA" sz="2000" dirty="0">
                <a:latin typeface="Calibri"/>
                <a:ea typeface="Calibri"/>
                <a:cs typeface="Arial"/>
              </a:rPr>
              <a:t>بالسقوط التلقائي لجميع نصوص الدستور وأحكامه، فبمجرد نجاح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الثورة</a:t>
            </a:r>
            <a:r>
              <a:rPr lang="en-US" sz="2000" dirty="0">
                <a:latin typeface="Calibri"/>
                <a:ea typeface="Calibri"/>
                <a:cs typeface="Arial"/>
              </a:rPr>
              <a:t> )</a:t>
            </a:r>
            <a:r>
              <a:rPr lang="ar-SA" sz="2000" dirty="0">
                <a:latin typeface="Calibri"/>
                <a:ea typeface="Calibri"/>
                <a:cs typeface="Arial"/>
              </a:rPr>
              <a:t>أو الانقلاب</a:t>
            </a:r>
            <a:r>
              <a:rPr lang="en-US" sz="2000" dirty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يتحقق الإلغاء الفوري لكل الدستور من دون الحاجة إلى التصريح بإلغائه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الفرقة </a:t>
            </a:r>
            <a:r>
              <a:rPr lang="ar-SA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الثانية</a:t>
            </a:r>
            <a:endParaRPr lang="en-US" sz="2000" b="1" dirty="0" smtClean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ar-IQ" sz="2000" dirty="0" smtClean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dirty="0" smtClean="0">
                <a:latin typeface="Calibri"/>
                <a:ea typeface="Calibri"/>
                <a:cs typeface="Arial"/>
              </a:rPr>
              <a:t>تذهب </a:t>
            </a:r>
            <a:r>
              <a:rPr lang="ar-SA" sz="2000" dirty="0">
                <a:latin typeface="Calibri"/>
                <a:ea typeface="Calibri"/>
                <a:cs typeface="Arial"/>
              </a:rPr>
              <a:t>إلى أنَّ الثورة</a:t>
            </a:r>
            <a:r>
              <a:rPr lang="en-US" sz="2000" dirty="0">
                <a:latin typeface="Calibri"/>
                <a:ea typeface="Calibri"/>
                <a:cs typeface="Arial"/>
              </a:rPr>
              <a:t> )</a:t>
            </a:r>
            <a:r>
              <a:rPr lang="ar-SA" sz="2000" dirty="0">
                <a:latin typeface="Calibri"/>
                <a:ea typeface="Calibri"/>
                <a:cs typeface="Arial"/>
              </a:rPr>
              <a:t>أو الانقلاب</a:t>
            </a:r>
            <a:r>
              <a:rPr lang="en-US" sz="2000" dirty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تؤدي إلى السقوط التلقائي لبعض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نصوص الدستور وأحكامه، أي أنَّهما لا يؤديان إلى سقوط الدستور بأجمعه وإنَّما سقوط بعضه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وبقاء البعض الأخر أمّا النصوص التي تسقط فهي تلك النصوص المتعلقة بنظام الحكم والتنظيم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ctr"/>
            <a:r>
              <a:rPr lang="ar-SA" sz="2000" dirty="0">
                <a:latin typeface="Calibri"/>
                <a:ea typeface="Calibri"/>
                <a:cs typeface="Arial"/>
              </a:rPr>
              <a:t>السياسي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للدولة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دون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غيرها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من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النصوص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الدستورية</a:t>
            </a:r>
            <a:r>
              <a:rPr lang="en-US" sz="2000" dirty="0">
                <a:latin typeface="Calibri"/>
                <a:ea typeface="Calibri"/>
                <a:cs typeface="Arial"/>
              </a:rPr>
              <a:t>.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06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10443" y="908720"/>
            <a:ext cx="8280920" cy="42575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i="1" u="sng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الاتجاه </a:t>
            </a:r>
            <a:r>
              <a:rPr lang="ar-IQ" sz="2000" i="1" u="sng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الثاني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: </a:t>
            </a:r>
            <a:endParaRPr lang="ar-IQ" sz="2000" dirty="0" smtClean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alibri"/>
                <a:ea typeface="Calibri"/>
                <a:cs typeface="Arial"/>
              </a:rPr>
              <a:t>: </a:t>
            </a:r>
            <a:r>
              <a:rPr lang="ar-SA" sz="2000" dirty="0">
                <a:latin typeface="Calibri"/>
                <a:ea typeface="Calibri"/>
                <a:cs typeface="Arial"/>
              </a:rPr>
              <a:t>يذهب إلى أنَّ الثورة أو الانقلاب لا تؤدي إلى السقوط التلقائي للدستور، بل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يبقى الدستور قائما ونافذا ولا يُلغى إلّا إذا أراد القائمون بالحركة التغييرية إلغاءه، فمصير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الدستور على وفق هذا الرأي يتوقف على إرادة القائمين بالثورة أو الانقلاب فإنَّ شاءوا أبقوا عليه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وإن شاءوا قاموا بإلغائه</a:t>
            </a:r>
            <a:r>
              <a:rPr lang="en-US" sz="2000" dirty="0">
                <a:latin typeface="Calibri"/>
                <a:ea typeface="Calibri"/>
                <a:cs typeface="Arial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ما تقدّم هو أثر الثورة أو الانقلاب على الدستور، أمّا أثرهما على القوانين الاعتيادية فقد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اتفق الفقه على عدم تأثيرهما عليها، فليس للثورة أو الانقلاب أثر على مثل القانون المدني أو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التجاري أو قانون العقوبات أو غيرها من القوانين، فتبقى هذه القوانين قائمة ما لم تُعدل أو تُلغى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/>
            <a:r>
              <a:rPr lang="ar-SA" sz="2000" dirty="0">
                <a:latin typeface="Calibri"/>
                <a:ea typeface="Calibri"/>
                <a:cs typeface="Arial"/>
              </a:rPr>
              <a:t>بنصّ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صريح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أو</a:t>
            </a:r>
            <a:r>
              <a:rPr lang="ar-SA" sz="2000" dirty="0">
                <a:ea typeface="Calibri"/>
                <a:cs typeface="Calibri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ضمني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68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05800" cy="4237080"/>
          </a:xfrm>
        </p:spPr>
        <p:txBody>
          <a:bodyPr>
            <a:normAutofit/>
          </a:bodyPr>
          <a:lstStyle/>
          <a:p>
            <a:pPr algn="ctr"/>
            <a:r>
              <a:rPr lang="ar-IQ" dirty="0"/>
              <a:t>هناك حالتان تؤثران على الدستور وتختلف شدة تأثير كل منهما عن الأخرى، الحالة الأولى</a:t>
            </a:r>
            <a:br>
              <a:rPr lang="ar-IQ" dirty="0"/>
            </a:br>
            <a:r>
              <a:rPr lang="ar-IQ" dirty="0"/>
              <a:t>هي حالة </a:t>
            </a:r>
            <a:r>
              <a:rPr lang="ar-IQ" dirty="0">
                <a:solidFill>
                  <a:srgbClr val="FF0000"/>
                </a:solidFill>
              </a:rPr>
              <a:t>تعطيل الدستور </a:t>
            </a:r>
            <a:r>
              <a:rPr lang="ar-IQ" dirty="0"/>
              <a:t>أمّا الحالة الثانية فهي حالة </a:t>
            </a:r>
            <a:r>
              <a:rPr lang="ar-IQ" dirty="0">
                <a:solidFill>
                  <a:srgbClr val="FF0000"/>
                </a:solidFill>
              </a:rPr>
              <a:t>إلغائه</a:t>
            </a:r>
            <a:r>
              <a:rPr lang="ar-IQ" dirty="0"/>
              <a:t>، وفيما يأتي بحث كل من الحالتين:</a:t>
            </a:r>
          </a:p>
        </p:txBody>
      </p:sp>
    </p:spTree>
    <p:extLst>
      <p:ext uri="{BB962C8B-B14F-4D97-AF65-F5344CB8AC3E}">
        <p14:creationId xmlns:p14="http://schemas.microsoft.com/office/powerpoint/2010/main" val="8617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8064896" cy="4680520"/>
          </a:xfrm>
        </p:spPr>
        <p:txBody>
          <a:bodyPr>
            <a:normAutofit fontScale="90000"/>
          </a:bodyPr>
          <a:lstStyle/>
          <a:p>
            <a:pPr algn="r"/>
            <a:r>
              <a:rPr lang="ar-IQ" sz="5400" b="1" dirty="0">
                <a:solidFill>
                  <a:srgbClr val="FF0000"/>
                </a:solidFill>
                <a:latin typeface="Times New Roman,Bold"/>
              </a:rPr>
              <a:t>تعطيل </a:t>
            </a:r>
            <a:r>
              <a:rPr lang="ar-IQ" sz="5400" b="1" dirty="0" smtClean="0">
                <a:solidFill>
                  <a:srgbClr val="FF0000"/>
                </a:solidFill>
                <a:latin typeface="Times New Roman,Bold"/>
              </a:rPr>
              <a:t>الدستور</a:t>
            </a:r>
            <a:br>
              <a:rPr lang="ar-IQ" sz="5400" b="1" dirty="0" smtClean="0">
                <a:solidFill>
                  <a:srgbClr val="FF0000"/>
                </a:solidFill>
                <a:latin typeface="Times New Roman,Bold"/>
              </a:rPr>
            </a:br>
            <a:r>
              <a:rPr lang="ar-IQ" sz="4900" dirty="0">
                <a:latin typeface="Times New Roman"/>
                <a:cs typeface="Times New Roman"/>
              </a:rPr>
              <a:t>المراد بتعطيل الدستور هو إيقاف العمل بمواده ونصوصه، سواء أكان إيقاف العمل ذاك</a:t>
            </a:r>
            <a:br>
              <a:rPr lang="ar-IQ" sz="4900" dirty="0">
                <a:latin typeface="Times New Roman"/>
                <a:cs typeface="Times New Roman"/>
              </a:rPr>
            </a:br>
            <a:r>
              <a:rPr lang="ar-IQ" sz="4900" dirty="0">
                <a:latin typeface="Times New Roman"/>
                <a:cs typeface="Times New Roman"/>
              </a:rPr>
              <a:t>يشمل جميع نصوص الدستور أم أنَّه لا يتعلق إلّا ببعض نصوصه ومواده فحسب، وينقسم تعطيل</a:t>
            </a:r>
            <a:br>
              <a:rPr lang="ar-IQ" sz="4900" dirty="0">
                <a:latin typeface="Times New Roman"/>
                <a:cs typeface="Times New Roman"/>
              </a:rPr>
            </a:br>
            <a:r>
              <a:rPr lang="ar-IQ" sz="4900" dirty="0">
                <a:latin typeface="Times New Roman"/>
                <a:cs typeface="Times New Roman"/>
              </a:rPr>
              <a:t>الدستور إلى قسمين رئيسين، وهما التعطيل </a:t>
            </a:r>
            <a:r>
              <a:rPr lang="ar-IQ" sz="4900" dirty="0">
                <a:solidFill>
                  <a:srgbClr val="FF0000"/>
                </a:solidFill>
                <a:latin typeface="Times New Roman"/>
                <a:cs typeface="Times New Roman"/>
              </a:rPr>
              <a:t>الرسمي والتعطيل الفعلي</a:t>
            </a:r>
            <a:endParaRPr lang="ar-IQ" sz="4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7"/>
          <p:cNvSpPr txBox="1"/>
          <p:nvPr/>
        </p:nvSpPr>
        <p:spPr>
          <a:xfrm>
            <a:off x="1691680" y="836712"/>
            <a:ext cx="7056784" cy="555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الفرع </a:t>
            </a:r>
            <a:r>
              <a:rPr lang="ar-SA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الأول</a:t>
            </a:r>
            <a:r>
              <a:rPr lang="ar-IQ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: التعطيل الرسمي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67544" y="1772816"/>
            <a:ext cx="8280920" cy="4152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أنَّ التعطيل الرسمي للدستور يستند إلى نصوص يتضمّنها الدستور 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والتي</a:t>
            </a:r>
            <a:r>
              <a:rPr lang="ar-SA" sz="20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تفيد تعطيل بعض أحكامه، أو تسمح بالتوقف عن العمل بكافة نصوصه وقواعده لظرف </a:t>
            </a:r>
            <a:r>
              <a:rPr lang="ar-SA" sz="2000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طارئ ولفترة محدودة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 smtClean="0">
                <a:latin typeface="Calibri"/>
                <a:ea typeface="Calibri"/>
                <a:cs typeface="Arial"/>
              </a:rPr>
              <a:t>حيث </a:t>
            </a:r>
            <a:r>
              <a:rPr lang="ar-SA" sz="2000" dirty="0">
                <a:latin typeface="Calibri"/>
                <a:ea typeface="Calibri"/>
                <a:cs typeface="Arial"/>
              </a:rPr>
              <a:t>قد تتعرض الدولة</a:t>
            </a:r>
            <a:r>
              <a:rPr lang="en-US" sz="2000" dirty="0">
                <a:latin typeface="Calibri"/>
                <a:ea typeface="Calibri"/>
                <a:cs typeface="Arial"/>
              </a:rPr>
              <a:t> )</a:t>
            </a:r>
            <a:r>
              <a:rPr lang="ar-SA" sz="2000" dirty="0">
                <a:latin typeface="Calibri"/>
                <a:ea typeface="Calibri"/>
                <a:cs typeface="Arial"/>
              </a:rPr>
              <a:t>أية دولة</a:t>
            </a:r>
            <a:r>
              <a:rPr lang="en-US" sz="2000" dirty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إلى ظروف غير اعتيادية</a:t>
            </a:r>
            <a:r>
              <a:rPr lang="en-US" sz="2000" dirty="0">
                <a:latin typeface="Calibri"/>
                <a:ea typeface="Calibri"/>
                <a:cs typeface="Arial"/>
              </a:rPr>
              <a:t> )</a:t>
            </a:r>
            <a:r>
              <a:rPr lang="ar-SA" sz="2000" dirty="0">
                <a:latin typeface="Calibri"/>
                <a:ea typeface="Calibri"/>
                <a:cs typeface="Arial"/>
              </a:rPr>
              <a:t>استثنائية</a:t>
            </a:r>
            <a:r>
              <a:rPr lang="en-US" sz="2000" dirty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يصعب التعامل معها من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خلال الالتزام بنصوص الدستور الاعتيادية، ممّا يحتم على السلطات من أجل إدارة الدولة بكفاءة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وسرعة ونجاعة في معالجة الأوضاع الاستثنائية أن تقوم بإيقاف العمل ببعض نصوص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الدستور، ونجد أنَّ أغلب الدساتير قد نظرت إلى مثل هذه الأوضاع وقامت بتنظيمها فعلا من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خلال النص على منح إحدى الهيئات العامة في الدولة صلاحيات واسعة من ضمنها إيقاف العمل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ببعض نصوص الدستور من أجل تجاوز الأزمة أو الظرف الاستثنائي، وعادة ما تكون هي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الهيئة</a:t>
            </a:r>
            <a:r>
              <a:rPr lang="en-US" sz="2000" dirty="0">
                <a:latin typeface="Calibri"/>
                <a:ea typeface="Calibri"/>
                <a:cs typeface="Arial"/>
              </a:rPr>
              <a:t> )</a:t>
            </a:r>
            <a:r>
              <a:rPr lang="ar-SA" sz="2000" dirty="0">
                <a:latin typeface="Calibri"/>
                <a:ea typeface="Calibri"/>
                <a:cs typeface="Arial"/>
              </a:rPr>
              <a:t>أو السلطة</a:t>
            </a:r>
            <a:r>
              <a:rPr lang="en-US" sz="2000" dirty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التنفيذية</a:t>
            </a:r>
            <a:r>
              <a:rPr lang="en-US" sz="2000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84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34233" y="1628800"/>
            <a:ext cx="8414231" cy="22259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فالتعطيل الرسمي يتفق مع مبدأ المشروعية، وهو لا يتفق مع هذا المبدأ إلّا إذا استند إلى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نص في الدستور، وقد اتجهت العديد من الدساتير للنص عليه أو على منح السلطة التنفيذية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سلطات واسعة أثناء تعرض الدولة لظرف طارئ </a:t>
            </a:r>
            <a:r>
              <a:rPr lang="ar-SA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كالدستور الفرنسي 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لسنة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(1958 </a:t>
            </a:r>
            <a:r>
              <a:rPr lang="en-US" sz="2000" dirty="0">
                <a:latin typeface="Calibri"/>
                <a:ea typeface="Calibri"/>
                <a:cs typeface="Arial"/>
              </a:rPr>
              <a:t>) 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المعد </a:t>
            </a:r>
            <a:r>
              <a:rPr lang="ar-SA" sz="2000" dirty="0">
                <a:latin typeface="Calibri"/>
                <a:ea typeface="Calibri"/>
                <a:cs typeface="Arial"/>
              </a:rPr>
              <a:t>ل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والدستور البحريني لسنة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(2002)</a:t>
            </a:r>
            <a:r>
              <a:rPr lang="ar-SA" sz="20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والدستور </a:t>
            </a:r>
            <a:r>
              <a:rPr lang="ar-SA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الجزائري لسنة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(1996 )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المعدّل </a:t>
            </a:r>
            <a:r>
              <a:rPr lang="ar-SA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ودستور العراق لسنة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(2005)</a:t>
            </a:r>
            <a:endParaRPr lang="en-US" sz="2000" dirty="0">
              <a:solidFill>
                <a:srgbClr val="FF000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90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539552" y="908720"/>
            <a:ext cx="8352928" cy="555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الفرع </a:t>
            </a:r>
            <a:r>
              <a:rPr lang="ar-IQ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الثاني: </a:t>
            </a:r>
            <a:r>
              <a:rPr lang="ar-IQ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التعطيل </a:t>
            </a:r>
            <a:r>
              <a:rPr lang="ar-IQ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الفعلي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67544" y="1772816"/>
            <a:ext cx="8280920" cy="33166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يحدث أن تقوم سلطة ما في الدولة بإيقاف العمل ببعض نصوص الدستور من دون أن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يوجد نص في الدستور يخول تلك السلطة مثل هذا الإيقاف أو مع عدم الإعلان عنه بالطريقة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المنصوص عليها، وهنا قد يصعب اكتشاف مثل هذا الإيقاف، ويمكن تشخيصه من خلال دراسة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الواقع السياسي في الدولة ومقارنته بالنصوص الدستورية ويمكن الاستدلال من خلال هذه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المقارنة على تعطيل بعض نصوص وأحكام الدستور، وقد يكون من أمثلة هذا القسم هو تعطيل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المادة </a:t>
            </a:r>
            <a:r>
              <a:rPr lang="en-US" sz="2000" dirty="0">
                <a:latin typeface="Calibri"/>
                <a:ea typeface="Calibri"/>
                <a:cs typeface="Arial"/>
              </a:rPr>
              <a:t>)</a:t>
            </a:r>
            <a:r>
              <a:rPr lang="ar-SA" sz="2000" dirty="0">
                <a:latin typeface="Calibri"/>
                <a:ea typeface="Calibri"/>
                <a:cs typeface="Arial"/>
              </a:rPr>
              <a:t>السادسة 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ولستون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( </a:t>
            </a:r>
            <a:r>
              <a:rPr lang="ar-SA" sz="2000" dirty="0">
                <a:latin typeface="Calibri"/>
                <a:ea typeface="Calibri"/>
                <a:cs typeface="Arial"/>
              </a:rPr>
              <a:t>من القانون الأساسي العراقي لسنة</a:t>
            </a:r>
            <a:r>
              <a:rPr lang="en-US" sz="2000" dirty="0">
                <a:latin typeface="Calibri"/>
                <a:ea typeface="Calibri"/>
                <a:cs typeface="Arial"/>
              </a:rPr>
              <a:t> 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(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1925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) </a:t>
            </a:r>
            <a:r>
              <a:rPr lang="ar-SA" sz="2000" dirty="0">
                <a:latin typeface="Calibri"/>
                <a:ea typeface="Calibri"/>
                <a:cs typeface="Arial"/>
              </a:rPr>
              <a:t>والتي منحت مجلس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النواب الحق في سحب الثقة عن الحكومة، إلّا أنَّ الواقع السياسي أثبت أنَّ هذه المادة قد تم إيقافها 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45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539552" y="908720"/>
            <a:ext cx="8352928" cy="555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المطلب الثاني: الغاء الدستور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23528" y="2276872"/>
            <a:ext cx="8280920" cy="18700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يمثل إلغاء الدستور لحظة إفنائه وموته، إذ إنَّ إلغاء الدستور يمثل إعدام نصوصه وقواعده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المدوّنة وإقصائه من التنظيم القانوني للدولة، وعليه فإنَّنا نعني بإلغاء الدستور إفناء جميع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نصوصه لا بعضها، ولإلغاء الدستور طريقان، اعتيادي وغير اعتيادي، وسنبيّن كلا منهما فيما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يأتي</a:t>
            </a:r>
            <a:r>
              <a:rPr lang="en-US" sz="2000" dirty="0">
                <a:latin typeface="Calibri"/>
                <a:ea typeface="Calibri"/>
                <a:cs typeface="Arial"/>
              </a:rPr>
              <a:t>: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248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539552" y="908720"/>
            <a:ext cx="8352928" cy="555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الفرع </a:t>
            </a:r>
            <a:r>
              <a:rPr lang="ar-IQ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الاول: الطريق الاعتيادي لغاء الدساتير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67544" y="1772816"/>
            <a:ext cx="8280920" cy="2834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يُراد بالطريق الاعتيادي لإلغاء الدستور هو إفناء قواعده أو إنهاء العمل بها على وفق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إجراء رسمي، من سلطة مختصة، وبوساطة القواعد والإجراءات التي نصّ عليها الدستور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لوضع حدّ لوجوده، فيتم إلغاء الدستور بهذا الطريق بشكل رسمي ليتسنى إحلال دستور جديد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محله، ويتضح </a:t>
            </a:r>
            <a:r>
              <a:rPr lang="ar-IQ" sz="2000" dirty="0" smtClean="0">
                <a:latin typeface="Calibri"/>
                <a:ea typeface="Calibri"/>
                <a:cs typeface="Arial"/>
              </a:rPr>
              <a:t>مما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تقدّم أنَّ إلغاء الدستور بالطريق الاعتيادي يتم من دون اللجوء إلى العنف حيث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يتم استبدال الدستور بآخر جديد تنسجم أحكامه والتطورات السياسية والاقتصادية والاجتماعية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الطارئة إلى المجتمع</a:t>
            </a:r>
            <a:r>
              <a:rPr lang="en-US" sz="2000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4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539552" y="654076"/>
            <a:ext cx="8352928" cy="555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الفرع </a:t>
            </a:r>
            <a:r>
              <a:rPr lang="ar-IQ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الاول: الطريق الاعتيادي لغاء الدساتير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35833" y="1464706"/>
            <a:ext cx="8280920" cy="52681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يُراد بالطريق الاعتيادي لإلغاء الدستور هو إفناء قواعده أو إنهاء العمل بها على وفق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إجراء رسمي، من سلطة مختصة، وبوساطة القواعد والإجراءات التي نصّ عليها الدستور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لوضع حدّ لوجوده، فيتم إلغاء الدستور بهذا الطريق بشكل رسمي ليتسنى إحلال دستور جديد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محله، ويتضح </a:t>
            </a:r>
            <a:r>
              <a:rPr lang="ar-IQ" sz="2000" dirty="0" smtClean="0">
                <a:latin typeface="Calibri"/>
                <a:ea typeface="Calibri"/>
                <a:cs typeface="Arial"/>
              </a:rPr>
              <a:t>مما</a:t>
            </a:r>
            <a:r>
              <a:rPr lang="ar-SA" sz="2000" dirty="0" smtClean="0">
                <a:latin typeface="Calibri"/>
                <a:ea typeface="Calibri"/>
                <a:cs typeface="Arial"/>
              </a:rPr>
              <a:t> </a:t>
            </a:r>
            <a:r>
              <a:rPr lang="ar-SA" sz="2000" dirty="0">
                <a:latin typeface="Calibri"/>
                <a:ea typeface="Calibri"/>
                <a:cs typeface="Arial"/>
              </a:rPr>
              <a:t>تقدّم أنَّ إلغاء الدستور بالطريق الاعتيادي يتم من دون اللجوء إلى العنف حيث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يتم استبدال الدستور بآخر جديد تنسجم أحكامه والتطورات السياسية والاقتصادية والاجتماعية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الطارئة إلى المجتمع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.</a:t>
            </a:r>
            <a:endParaRPr lang="ar-IQ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والدساتير التي تنصّ على طريقة إلغائها هي دساتير قليلة، وقد يكون </a:t>
            </a:r>
            <a:r>
              <a:rPr lang="ar-SA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الدستور الفرنسي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لسنة</a:t>
            </a:r>
            <a:r>
              <a:rPr lang="en-US" sz="2000" dirty="0">
                <a:latin typeface="Calibri"/>
                <a:ea typeface="Calibri"/>
                <a:cs typeface="Aria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(1875) </a:t>
            </a:r>
            <a:r>
              <a:rPr lang="ar-SA" sz="2000" dirty="0">
                <a:latin typeface="Calibri"/>
                <a:ea typeface="Calibri"/>
                <a:cs typeface="Arial"/>
              </a:rPr>
              <a:t>الأنموذج الفريد للدساتير التي تنصّ على طريقة إلغائها، وهنا علينا أن نميّز بين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نوعين من الدساتير الأول هي الدساتير المرنة، ولا خلاف في أنَّ إلغاء هذا النوع من الدساتير يتم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latin typeface="Calibri"/>
                <a:ea typeface="Calibri"/>
                <a:cs typeface="Arial"/>
              </a:rPr>
              <a:t>بالطريقة ذاتها التي يتم فيها إلغاء القانون الاعتيادي، ولكن الخلاف يثار بالنسبة إلى الدساتير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5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