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notesMasterIdLst>
    <p:notesMasterId r:id="rId6"/>
  </p:notesMasterIdLst>
  <p:sldIdLst>
    <p:sldId id="364" r:id="rId2"/>
    <p:sldId id="367" r:id="rId3"/>
    <p:sldId id="368" r:id="rId4"/>
    <p:sldId id="369" r:id="rId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415"/>
    <a:srgbClr val="FF0000"/>
    <a:srgbClr val="0091EA"/>
    <a:srgbClr val="00B0F0"/>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25" autoAdjust="0"/>
    <p:restoredTop sz="94671" autoAdjust="0"/>
  </p:normalViewPr>
  <p:slideViewPr>
    <p:cSldViewPr>
      <p:cViewPr>
        <p:scale>
          <a:sx n="66" d="100"/>
          <a:sy n="66" d="100"/>
        </p:scale>
        <p:origin x="-678" y="324"/>
      </p:cViewPr>
      <p:guideLst>
        <p:guide orient="horz" pos="2160"/>
        <p:guide pos="2880"/>
      </p:guideLst>
    </p:cSldViewPr>
  </p:slideViewPr>
  <p:outlineViewPr>
    <p:cViewPr>
      <p:scale>
        <a:sx n="33" d="100"/>
        <a:sy n="33" d="100"/>
      </p:scale>
      <p:origin x="18" y="2415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F296883-DDEA-43CA-B5D7-306FAA371A69}" type="datetimeFigureOut">
              <a:rPr lang="en-US"/>
              <a:pPr>
                <a:defRPr/>
              </a:pPr>
              <a:t>2/22/2022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493DCCF-0AE2-479A-9B11-2DDDD5F6E61F}" type="slidenum">
              <a:rPr lang="en-US"/>
              <a:pPr>
                <a:defRPr/>
              </a:pPr>
              <a:t>‹#›</a:t>
            </a:fld>
            <a:endParaRPr lang="en-US"/>
          </a:p>
        </p:txBody>
      </p:sp>
    </p:spTree>
    <p:extLst>
      <p:ext uri="{BB962C8B-B14F-4D97-AF65-F5344CB8AC3E}">
        <p14:creationId xmlns:p14="http://schemas.microsoft.com/office/powerpoint/2010/main" val="39134840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59B08C3-1AAB-4599-8AD1-426AF5DA5D02}" type="datetimeFigureOut">
              <a:rPr lang="en-US"/>
              <a:pPr>
                <a:defRPr/>
              </a:pPr>
              <a:t>2/22/2022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8E76192-BDA5-445C-9AF5-8C601F83B711}" type="slidenum">
              <a:rPr lang="en-US"/>
              <a:pPr>
                <a:defRPr/>
              </a:pPr>
              <a:t>‹#›</a:t>
            </a:fld>
            <a:endParaRPr lang="en-US"/>
          </a:p>
        </p:txBody>
      </p:sp>
    </p:spTree>
    <p:extLst>
      <p:ext uri="{BB962C8B-B14F-4D97-AF65-F5344CB8AC3E}">
        <p14:creationId xmlns:p14="http://schemas.microsoft.com/office/powerpoint/2010/main" val="4021193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EE83FDD-316C-46BD-8CDA-4DF601FF62BD}" type="datetimeFigureOut">
              <a:rPr lang="en-US"/>
              <a:pPr>
                <a:defRPr/>
              </a:pPr>
              <a:t>2/22/2022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4709648-8784-4C93-A1FE-6BB229795E9A}" type="slidenum">
              <a:rPr lang="en-US"/>
              <a:pPr>
                <a:defRPr/>
              </a:pPr>
              <a:t>‹#›</a:t>
            </a:fld>
            <a:endParaRPr lang="en-US"/>
          </a:p>
        </p:txBody>
      </p:sp>
    </p:spTree>
    <p:extLst>
      <p:ext uri="{BB962C8B-B14F-4D97-AF65-F5344CB8AC3E}">
        <p14:creationId xmlns:p14="http://schemas.microsoft.com/office/powerpoint/2010/main" val="2649676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DD9F176-BE06-47AE-A154-01684EBD7D26}" type="datetimeFigureOut">
              <a:rPr lang="en-US"/>
              <a:pPr>
                <a:defRPr/>
              </a:pPr>
              <a:t>2/22/2022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ABCAE16-2802-4405-8874-299D1F62277B}" type="slidenum">
              <a:rPr lang="en-US"/>
              <a:pPr>
                <a:defRPr/>
              </a:pPr>
              <a:t>‹#›</a:t>
            </a:fld>
            <a:endParaRPr lang="en-US"/>
          </a:p>
        </p:txBody>
      </p:sp>
    </p:spTree>
    <p:extLst>
      <p:ext uri="{BB962C8B-B14F-4D97-AF65-F5344CB8AC3E}">
        <p14:creationId xmlns:p14="http://schemas.microsoft.com/office/powerpoint/2010/main" val="3910431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E9E4CE2-3B4B-4963-B9C3-0FFABDC7CCDF}" type="datetimeFigureOut">
              <a:rPr lang="en-US"/>
              <a:pPr>
                <a:defRPr/>
              </a:pPr>
              <a:t>2/22/2022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42138E8-728A-4800-8FA8-219E0DF70967}" type="slidenum">
              <a:rPr lang="en-US"/>
              <a:pPr>
                <a:defRPr/>
              </a:pPr>
              <a:t>‹#›</a:t>
            </a:fld>
            <a:endParaRPr lang="en-US"/>
          </a:p>
        </p:txBody>
      </p:sp>
    </p:spTree>
    <p:extLst>
      <p:ext uri="{BB962C8B-B14F-4D97-AF65-F5344CB8AC3E}">
        <p14:creationId xmlns:p14="http://schemas.microsoft.com/office/powerpoint/2010/main" val="121009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EFA022A-9E14-4946-A41F-81ECD5245CB1}" type="datetimeFigureOut">
              <a:rPr lang="en-US"/>
              <a:pPr>
                <a:defRPr/>
              </a:pPr>
              <a:t>2/22/2022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58E13AA-EC0C-4A16-A229-78B18D7E05FB}" type="slidenum">
              <a:rPr lang="en-US"/>
              <a:pPr>
                <a:defRPr/>
              </a:pPr>
              <a:t>‹#›</a:t>
            </a:fld>
            <a:endParaRPr lang="en-US"/>
          </a:p>
        </p:txBody>
      </p:sp>
    </p:spTree>
    <p:extLst>
      <p:ext uri="{BB962C8B-B14F-4D97-AF65-F5344CB8AC3E}">
        <p14:creationId xmlns:p14="http://schemas.microsoft.com/office/powerpoint/2010/main" val="2661112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6956109-9BA6-422B-83C4-381D490FFB87}" type="datetimeFigureOut">
              <a:rPr lang="en-US"/>
              <a:pPr>
                <a:defRPr/>
              </a:pPr>
              <a:t>2/22/2022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A2AD511-2D00-47C0-BC02-BF481E46F4CD}" type="slidenum">
              <a:rPr lang="en-US"/>
              <a:pPr>
                <a:defRPr/>
              </a:pPr>
              <a:t>‹#›</a:t>
            </a:fld>
            <a:endParaRPr lang="en-US"/>
          </a:p>
        </p:txBody>
      </p:sp>
    </p:spTree>
    <p:extLst>
      <p:ext uri="{BB962C8B-B14F-4D97-AF65-F5344CB8AC3E}">
        <p14:creationId xmlns:p14="http://schemas.microsoft.com/office/powerpoint/2010/main" val="3294254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4EC61B5-6696-4796-8798-B5ACBDF7A873}" type="datetimeFigureOut">
              <a:rPr lang="en-US"/>
              <a:pPr>
                <a:defRPr/>
              </a:pPr>
              <a:t>2/22/2022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F983C73-64F6-4DC0-A50E-588D7AAD4A4C}" type="slidenum">
              <a:rPr lang="en-US"/>
              <a:pPr>
                <a:defRPr/>
              </a:pPr>
              <a:t>‹#›</a:t>
            </a:fld>
            <a:endParaRPr lang="en-US"/>
          </a:p>
        </p:txBody>
      </p:sp>
    </p:spTree>
    <p:extLst>
      <p:ext uri="{BB962C8B-B14F-4D97-AF65-F5344CB8AC3E}">
        <p14:creationId xmlns:p14="http://schemas.microsoft.com/office/powerpoint/2010/main" val="914043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C762533-DD8E-46E9-A091-86BC76C8870C}" type="datetimeFigureOut">
              <a:rPr lang="en-US"/>
              <a:pPr>
                <a:defRPr/>
              </a:pPr>
              <a:t>2/22/2022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9387F2A-A67F-4A91-AF96-CDEAB3892C0D}" type="slidenum">
              <a:rPr lang="en-US"/>
              <a:pPr>
                <a:defRPr/>
              </a:pPr>
              <a:t>‹#›</a:t>
            </a:fld>
            <a:endParaRPr lang="en-US"/>
          </a:p>
        </p:txBody>
      </p:sp>
    </p:spTree>
    <p:extLst>
      <p:ext uri="{BB962C8B-B14F-4D97-AF65-F5344CB8AC3E}">
        <p14:creationId xmlns:p14="http://schemas.microsoft.com/office/powerpoint/2010/main" val="2149173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3DFFDBE-DEF3-46B8-B241-BBDA822906AD}" type="datetimeFigureOut">
              <a:rPr lang="en-US"/>
              <a:pPr>
                <a:defRPr/>
              </a:pPr>
              <a:t>2/22/2022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A8E5498-81FC-48AC-9830-8CF5BAAF6DE2}" type="slidenum">
              <a:rPr lang="en-US"/>
              <a:pPr>
                <a:defRPr/>
              </a:pPr>
              <a:t>‹#›</a:t>
            </a:fld>
            <a:endParaRPr lang="en-US"/>
          </a:p>
        </p:txBody>
      </p:sp>
    </p:spTree>
    <p:extLst>
      <p:ext uri="{BB962C8B-B14F-4D97-AF65-F5344CB8AC3E}">
        <p14:creationId xmlns:p14="http://schemas.microsoft.com/office/powerpoint/2010/main" val="3468199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4BFF2D2-F50A-49C9-85DB-AFBB3D019183}" type="datetimeFigureOut">
              <a:rPr lang="en-US"/>
              <a:pPr>
                <a:defRPr/>
              </a:pPr>
              <a:t>2/22/2022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AF51E71-F911-4DCF-9703-B7D3FC90DF0E}" type="slidenum">
              <a:rPr lang="en-US"/>
              <a:pPr>
                <a:defRPr/>
              </a:pPr>
              <a:t>‹#›</a:t>
            </a:fld>
            <a:endParaRPr lang="en-US"/>
          </a:p>
        </p:txBody>
      </p:sp>
    </p:spTree>
    <p:extLst>
      <p:ext uri="{BB962C8B-B14F-4D97-AF65-F5344CB8AC3E}">
        <p14:creationId xmlns:p14="http://schemas.microsoft.com/office/powerpoint/2010/main" val="2751431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41985EA-0AE0-4856-B19F-B13A947B2EB8}" type="datetimeFigureOut">
              <a:rPr lang="en-US"/>
              <a:pPr>
                <a:defRPr/>
              </a:pPr>
              <a:t>2/22/2022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49345E0-2B6B-413A-8388-1C4D93C503A0}" type="slidenum">
              <a:rPr lang="en-US"/>
              <a:pPr>
                <a:defRPr/>
              </a:pPr>
              <a:t>‹#›</a:t>
            </a:fld>
            <a:endParaRPr lang="en-US"/>
          </a:p>
        </p:txBody>
      </p:sp>
    </p:spTree>
    <p:extLst>
      <p:ext uri="{BB962C8B-B14F-4D97-AF65-F5344CB8AC3E}">
        <p14:creationId xmlns:p14="http://schemas.microsoft.com/office/powerpoint/2010/main" val="3050605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ar-SA"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ar-SA" smtClean="0"/>
              <a:t>Click to edit Master text styles</a:t>
            </a:r>
          </a:p>
          <a:p>
            <a:pPr lvl="1"/>
            <a:r>
              <a:rPr lang="en-US" altLang="ar-SA" smtClean="0"/>
              <a:t>Second level</a:t>
            </a:r>
          </a:p>
          <a:p>
            <a:pPr lvl="2"/>
            <a:r>
              <a:rPr lang="en-US" altLang="ar-SA" smtClean="0"/>
              <a:t>Third level</a:t>
            </a:r>
          </a:p>
          <a:p>
            <a:pPr lvl="3"/>
            <a:r>
              <a:rPr lang="en-US" altLang="ar-SA" smtClean="0"/>
              <a:t>Fourth level</a:t>
            </a:r>
          </a:p>
          <a:p>
            <a:pPr lvl="4"/>
            <a:r>
              <a:rPr lang="en-US" altLang="ar-SA"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cs typeface="+mn-cs"/>
              </a:defRPr>
            </a:lvl1pPr>
          </a:lstStyle>
          <a:p>
            <a:pPr>
              <a:defRPr/>
            </a:pPr>
            <a:fld id="{C1583030-EB40-4D13-90E1-8D14F2835EB9}" type="datetimeFigureOut">
              <a:rPr lang="en-US"/>
              <a:pPr>
                <a:defRPr/>
              </a:pPr>
              <a:t>2/22/2022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cs typeface="+mn-cs"/>
              </a:defRPr>
            </a:lvl1pPr>
          </a:lstStyle>
          <a:p>
            <a:pPr>
              <a:defRPr/>
            </a:pPr>
            <a:fld id="{48E26184-C3A7-461A-9B3A-360934C395D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Espace réservé du contenu 2"/>
          <p:cNvSpPr>
            <a:spLocks noGrp="1"/>
          </p:cNvSpPr>
          <p:nvPr>
            <p:ph idx="1"/>
          </p:nvPr>
        </p:nvSpPr>
        <p:spPr>
          <a:xfrm>
            <a:off x="323850" y="333375"/>
            <a:ext cx="8516938" cy="6408738"/>
          </a:xfrm>
        </p:spPr>
        <p:txBody>
          <a:bodyPr/>
          <a:lstStyle/>
          <a:p>
            <a:pPr marL="0" indent="0" algn="ctr" rtl="1">
              <a:buFont typeface="Arial" charset="0"/>
              <a:buNone/>
            </a:pPr>
            <a:r>
              <a:rPr lang="ar-IQ" altLang="en-US" sz="2800" b="1" smtClean="0"/>
              <a:t>المحاضرة العاشرة</a:t>
            </a:r>
            <a:endParaRPr lang="en-US" altLang="en-US" sz="2800" b="1" smtClean="0"/>
          </a:p>
          <a:p>
            <a:pPr marL="0" indent="0" algn="ctr" rtl="1">
              <a:buFont typeface="Arial" charset="0"/>
              <a:buNone/>
            </a:pPr>
            <a:r>
              <a:rPr lang="ar-IQ" altLang="en-US" sz="2800" b="1" smtClean="0"/>
              <a:t>شروط أو مقومات الشخصية القانونية الدولية</a:t>
            </a:r>
          </a:p>
          <a:p>
            <a:pPr marL="0" indent="0" algn="ctr" rtl="1">
              <a:buFont typeface="Arial" charset="0"/>
              <a:buNone/>
            </a:pPr>
            <a:endParaRPr lang="en-US" altLang="en-US" sz="2800" b="1" smtClean="0"/>
          </a:p>
          <a:p>
            <a:pPr marL="0" indent="0" algn="just" rtl="1">
              <a:buFont typeface="Arial" charset="0"/>
              <a:buNone/>
            </a:pPr>
            <a:r>
              <a:rPr lang="ar-IQ" altLang="en-US" sz="2800" b="1" smtClean="0">
                <a:solidFill>
                  <a:srgbClr val="FF0000"/>
                </a:solidFill>
              </a:rPr>
              <a:t>١- الغاية:</a:t>
            </a:r>
            <a:endParaRPr lang="en-US" altLang="en-US" sz="2800" b="1" smtClean="0">
              <a:solidFill>
                <a:srgbClr val="FF0000"/>
              </a:solidFill>
            </a:endParaRPr>
          </a:p>
          <a:p>
            <a:pPr marL="0" indent="0" algn="just" rtl="1">
              <a:buFont typeface="Arial" charset="0"/>
              <a:buNone/>
            </a:pPr>
            <a:r>
              <a:rPr lang="ar-IQ" altLang="en-US" sz="2800" smtClean="0"/>
              <a:t>ويقصد بذلك السبب الذي من أجله أسس الشخص المعنوي ، والغاية من إنشاء المنظمة الدولية ينص عليها صراحة إما في مقلمة ميثاق المنظمة أو في نصوصها التي تبين الأهداف التي تسعى إلى تحقيقها .</a:t>
            </a:r>
            <a:endParaRPr lang="en-US" altLang="en-US" sz="2800" smtClean="0"/>
          </a:p>
          <a:p>
            <a:pPr marL="0" indent="0" algn="just" rtl="1">
              <a:buFont typeface="Arial" charset="0"/>
              <a:buNone/>
            </a:pPr>
            <a:r>
              <a:rPr lang="ar-IQ" altLang="en-US" sz="2800" smtClean="0"/>
              <a:t> </a:t>
            </a:r>
            <a:endParaRPr lang="en-US" altLang="en-US" sz="2800" smtClean="0"/>
          </a:p>
          <a:p>
            <a:pPr marL="0" indent="0" algn="just" rtl="1">
              <a:buFont typeface="Arial" charset="0"/>
              <a:buNone/>
            </a:pPr>
            <a:r>
              <a:rPr lang="ar-IQ" altLang="en-US" sz="2800" b="1" smtClean="0">
                <a:solidFill>
                  <a:srgbClr val="FF0000"/>
                </a:solidFill>
              </a:rPr>
              <a:t>٢- الإرادة :</a:t>
            </a:r>
            <a:endParaRPr lang="en-US" altLang="en-US" sz="2800" b="1" smtClean="0">
              <a:solidFill>
                <a:srgbClr val="FF0000"/>
              </a:solidFill>
            </a:endParaRPr>
          </a:p>
          <a:p>
            <a:pPr marL="0" indent="0" algn="just" rtl="1">
              <a:buFont typeface="Arial" charset="0"/>
              <a:buNone/>
            </a:pPr>
            <a:r>
              <a:rPr lang="ar-IQ" altLang="en-US" sz="2800" smtClean="0"/>
              <a:t>وهي الوسيلة التي يتم بها تحقيق الغاية التي من أجلها وجد الشخصي المعنوي ، ويلزم أن تكون هذه الإرادة ذاتية ، وليست مجرد تعبير عن إرادة جماعية للأعضاء التي يتكون منها الشخص المعنوي.</a:t>
            </a:r>
            <a:endParaRPr lang="en-US" altLang="en-US" sz="2800" smtClean="0"/>
          </a:p>
        </p:txBody>
      </p:sp>
    </p:spTree>
  </p:cSld>
  <p:clrMapOvr>
    <a:masterClrMapping/>
  </p:clrMapOvr>
  <p:transition>
    <p:whee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Espace réservé du contenu 2"/>
          <p:cNvSpPr>
            <a:spLocks noGrp="1"/>
          </p:cNvSpPr>
          <p:nvPr>
            <p:ph idx="1"/>
          </p:nvPr>
        </p:nvSpPr>
        <p:spPr>
          <a:xfrm>
            <a:off x="323850" y="333375"/>
            <a:ext cx="8516938" cy="6408738"/>
          </a:xfrm>
        </p:spPr>
        <p:txBody>
          <a:bodyPr/>
          <a:lstStyle/>
          <a:p>
            <a:pPr marL="0" indent="0" algn="just" rtl="1">
              <a:buFont typeface="Arial" charset="0"/>
              <a:buNone/>
            </a:pPr>
            <a:endParaRPr lang="ar-IQ" altLang="en-US" sz="2800" smtClean="0"/>
          </a:p>
          <a:p>
            <a:pPr marL="0" indent="0" algn="just" rtl="1">
              <a:lnSpc>
                <a:spcPct val="150000"/>
              </a:lnSpc>
              <a:buFont typeface="Arial" charset="0"/>
              <a:buNone/>
            </a:pPr>
            <a:r>
              <a:rPr lang="ar-IQ" altLang="en-US" sz="2800" smtClean="0"/>
              <a:t>أولاً-  ولكن هل تعني ذاتية الإرادة ، استقلال الشخص المعنوي . هذا ما دافع عنه فريق من الفقهاء الذين ذهبوا إلى القول بأنه من الضروري لاكتساب الشخصية القانونية ، أن تتمتع المنظمة الدولية باستقلال تام في علاقاتها بالدول الأعضاء فيها.</a:t>
            </a:r>
          </a:p>
          <a:p>
            <a:pPr marL="0" indent="0" algn="just" rtl="1">
              <a:lnSpc>
                <a:spcPct val="150000"/>
              </a:lnSpc>
              <a:buFont typeface="Arial" charset="0"/>
              <a:buNone/>
            </a:pPr>
            <a:endParaRPr lang="en-US" altLang="en-US" sz="2800" smtClean="0"/>
          </a:p>
          <a:p>
            <a:pPr marL="0" indent="0" algn="just" rtl="1">
              <a:lnSpc>
                <a:spcPct val="150000"/>
              </a:lnSpc>
              <a:buFont typeface="Arial" charset="0"/>
              <a:buNone/>
            </a:pPr>
            <a:r>
              <a:rPr lang="ar-IQ" altLang="en-US" sz="2800" smtClean="0"/>
              <a:t>ثانياً- أما ولكن فريق آخر من الفقهاء، لا يرى ضرورة الشرط السابق . ويدلل على صدق ما ذهب إليه الدول المحمية لا تفقد شخصيتها القانونية بفرض الحماية عليها، وذلك بإجماع الآراء في الفقه .</a:t>
            </a:r>
            <a:endParaRPr lang="en-US" altLang="en-US" sz="2800" smtClean="0"/>
          </a:p>
        </p:txBody>
      </p:sp>
    </p:spTree>
  </p:cSld>
  <p:clrMapOvr>
    <a:masterClrMapping/>
  </p:clrMapOvr>
  <p:transition>
    <p:whee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Espace réservé du contenu 2"/>
          <p:cNvSpPr>
            <a:spLocks noGrp="1"/>
          </p:cNvSpPr>
          <p:nvPr>
            <p:ph idx="1"/>
          </p:nvPr>
        </p:nvSpPr>
        <p:spPr>
          <a:xfrm>
            <a:off x="323850" y="333375"/>
            <a:ext cx="8516938" cy="6408738"/>
          </a:xfrm>
        </p:spPr>
        <p:txBody>
          <a:bodyPr/>
          <a:lstStyle/>
          <a:p>
            <a:pPr marL="0" indent="0" algn="just" rtl="1">
              <a:buFont typeface="Arial" charset="0"/>
              <a:buNone/>
            </a:pPr>
            <a:r>
              <a:rPr lang="ar-IQ" altLang="en-US" sz="2800" b="1" smtClean="0">
                <a:solidFill>
                  <a:srgbClr val="FF0000"/>
                </a:solidFill>
              </a:rPr>
              <a:t>٣- السلطات</a:t>
            </a:r>
            <a:endParaRPr lang="en-US" altLang="en-US" sz="2800" b="1" smtClean="0">
              <a:solidFill>
                <a:srgbClr val="FF0000"/>
              </a:solidFill>
            </a:endParaRPr>
          </a:p>
          <a:p>
            <a:pPr marL="0" indent="0" algn="just" rtl="1">
              <a:buFont typeface="Arial" charset="0"/>
              <a:buNone/>
            </a:pPr>
            <a:r>
              <a:rPr lang="ar-IQ" altLang="en-US" sz="2800" smtClean="0"/>
              <a:t>للمنظمة الدولية سلطات تباشرها في مواجهة الدول الأعضاء .</a:t>
            </a:r>
            <a:endParaRPr lang="en-US" altLang="en-US" sz="2800" smtClean="0"/>
          </a:p>
          <a:p>
            <a:pPr marL="0" indent="0" algn="just" rtl="1">
              <a:buFont typeface="Arial" charset="0"/>
              <a:buNone/>
            </a:pPr>
            <a:r>
              <a:rPr lang="ar-IQ" altLang="en-US" sz="2800" smtClean="0"/>
              <a:t>وللمنظمات الدولية سلطات تباشرها على موظفيها . وعلى وجه الخصوص السلطات التأديبية.</a:t>
            </a:r>
            <a:endParaRPr lang="en-US" altLang="en-US" sz="2800" smtClean="0"/>
          </a:p>
          <a:p>
            <a:pPr marL="0" indent="0" algn="just" rtl="1">
              <a:buFont typeface="Arial" charset="0"/>
              <a:buNone/>
            </a:pPr>
            <a:r>
              <a:rPr lang="ar-IQ" altLang="en-US" sz="2800" smtClean="0"/>
              <a:t>ومن الملاحظ أن المنظمات الدولية لا تملك عادة سلطة إصدار القرارات وسلطة التنفيذ إلا في حالات نادرة . وذلك لأن الدول ترفض الاعتراف لها بهذه السلطات ومع ذلك فأن تمتع المنظمة بهذه السلطات بعد من المقومات الأساسية للاعتراف بالشخصية القانونية الكاملة ولكنها من القيام بدور هام في الحياة الدولية .</a:t>
            </a:r>
          </a:p>
          <a:p>
            <a:pPr marL="0" indent="0" algn="just" rtl="1">
              <a:buFont typeface="Arial" charset="0"/>
              <a:buNone/>
            </a:pPr>
            <a:endParaRPr lang="ar-IQ" altLang="en-US" sz="2400" smtClean="0"/>
          </a:p>
          <a:p>
            <a:pPr marL="0" indent="0" algn="just" rtl="1">
              <a:buFont typeface="Arial" charset="0"/>
              <a:buNone/>
            </a:pPr>
            <a:r>
              <a:rPr lang="ar-IQ" altLang="en-US" sz="2800" b="1" smtClean="0">
                <a:solidFill>
                  <a:srgbClr val="FF0000"/>
                </a:solidFill>
              </a:rPr>
              <a:t>4- التنظيم: </a:t>
            </a:r>
            <a:endParaRPr lang="en-US" altLang="en-US" sz="2800" b="1" smtClean="0">
              <a:solidFill>
                <a:srgbClr val="FF0000"/>
              </a:solidFill>
            </a:endParaRPr>
          </a:p>
          <a:p>
            <a:pPr marL="0" indent="0" algn="just" rtl="1">
              <a:buFont typeface="Arial" charset="0"/>
              <a:buNone/>
            </a:pPr>
            <a:r>
              <a:rPr lang="ar-IQ" altLang="en-US" sz="2800" smtClean="0"/>
              <a:t>وهو شرط أساسي لإمكان قيام الشخص المعنوي بتحقيق أهدافه لان هذه الأجهزة هي التي تعبر عن إرادته.</a:t>
            </a:r>
            <a:endParaRPr lang="en-US" altLang="en-US" sz="2800" smtClean="0"/>
          </a:p>
          <a:p>
            <a:pPr marL="0" indent="0" algn="just" rtl="1">
              <a:buFont typeface="Arial" charset="0"/>
              <a:buNone/>
            </a:pPr>
            <a:endParaRPr lang="en-US" altLang="en-US" sz="2800" smtClean="0"/>
          </a:p>
        </p:txBody>
      </p:sp>
    </p:spTree>
  </p:cSld>
  <p:clrMapOvr>
    <a:masterClrMapping/>
  </p:clrMapOvr>
  <p:transition>
    <p:whee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Espace réservé du contenu 2"/>
          <p:cNvSpPr>
            <a:spLocks noGrp="1"/>
          </p:cNvSpPr>
          <p:nvPr>
            <p:ph idx="1"/>
          </p:nvPr>
        </p:nvSpPr>
        <p:spPr>
          <a:xfrm>
            <a:off x="323850" y="333375"/>
            <a:ext cx="8516938" cy="6408738"/>
          </a:xfrm>
        </p:spPr>
        <p:txBody>
          <a:bodyPr/>
          <a:lstStyle/>
          <a:p>
            <a:pPr marL="0" indent="0" algn="just" rtl="1">
              <a:buFont typeface="Arial" charset="0"/>
              <a:buNone/>
            </a:pPr>
            <a:r>
              <a:rPr lang="ar-IQ" altLang="en-US" sz="2800" b="1" smtClean="0">
                <a:solidFill>
                  <a:srgbClr val="FF0000"/>
                </a:solidFill>
              </a:rPr>
              <a:t>4- الاشتراك في خلق قواعد القانون الدولي: </a:t>
            </a:r>
            <a:endParaRPr lang="en-US" altLang="en-US" sz="2800" b="1" smtClean="0">
              <a:solidFill>
                <a:srgbClr val="FF0000"/>
              </a:solidFill>
            </a:endParaRPr>
          </a:p>
          <a:p>
            <a:pPr marL="0" indent="0" algn="just" rtl="1">
              <a:buFont typeface="Arial" charset="0"/>
              <a:buNone/>
            </a:pPr>
            <a:r>
              <a:rPr lang="ar-IQ" altLang="en-US" sz="2800" smtClean="0"/>
              <a:t>هو المساهمة في خلق قواعد القانوني الدولي كمعيار للتمتع بشخصية هذا القانون. </a:t>
            </a:r>
            <a:endParaRPr lang="en-US" altLang="en-US" sz="2800" smtClean="0"/>
          </a:p>
          <a:p>
            <a:pPr marL="0" indent="0" algn="just" rtl="1">
              <a:buFont typeface="Arial" charset="0"/>
              <a:buNone/>
            </a:pPr>
            <a:r>
              <a:rPr lang="ar-IQ" altLang="en-US" sz="2800" smtClean="0"/>
              <a:t>ويرون ان هذا الشروط يعد أساسياً في القانون الدولي. </a:t>
            </a:r>
          </a:p>
          <a:p>
            <a:pPr marL="0" indent="0" algn="just" rtl="1">
              <a:buFont typeface="Arial" charset="0"/>
              <a:buNone/>
            </a:pPr>
            <a:endParaRPr lang="en-US" altLang="en-US" sz="2800" smtClean="0"/>
          </a:p>
          <a:p>
            <a:pPr marL="0" indent="0" algn="just" rtl="1">
              <a:buFont typeface="Arial" charset="0"/>
              <a:buNone/>
            </a:pPr>
            <a:r>
              <a:rPr lang="ar-IQ" altLang="en-US" sz="2800" b="1" smtClean="0">
                <a:solidFill>
                  <a:srgbClr val="FF0000"/>
                </a:solidFill>
              </a:rPr>
              <a:t>رابعاً: نتائج الاعتراف بالشخصية القانونية للمنظمة الدولية </a:t>
            </a:r>
            <a:endParaRPr lang="en-US" altLang="en-US" sz="2800" b="1" smtClean="0">
              <a:solidFill>
                <a:srgbClr val="FF0000"/>
              </a:solidFill>
            </a:endParaRPr>
          </a:p>
          <a:p>
            <a:pPr marL="0" indent="0" algn="just" rtl="1">
              <a:buFont typeface="Arial" charset="0"/>
              <a:buNone/>
            </a:pPr>
            <a:r>
              <a:rPr lang="ar-IQ" altLang="en-US" sz="2800" smtClean="0"/>
              <a:t>مثل أهلية التملك وإبرام العقود والمشاركة في إنشاء قواعد القانون الدولي وتقديم المطالبات الدولية. </a:t>
            </a:r>
            <a:endParaRPr lang="en-US" altLang="en-US" sz="2800" smtClean="0"/>
          </a:p>
          <a:p>
            <a:pPr marL="0" indent="0" algn="just" rtl="1">
              <a:buFont typeface="Arial" charset="0"/>
              <a:buNone/>
            </a:pPr>
            <a:r>
              <a:rPr lang="ar-IQ" altLang="en-US" sz="2800" smtClean="0">
                <a:solidFill>
                  <a:srgbClr val="FF0000"/>
                </a:solidFill>
              </a:rPr>
              <a:t>1-</a:t>
            </a:r>
            <a:r>
              <a:rPr lang="ar-IQ" altLang="en-US" sz="2800" smtClean="0"/>
              <a:t> الحق في التعاهد </a:t>
            </a:r>
            <a:endParaRPr lang="en-US" altLang="en-US" sz="2800" smtClean="0"/>
          </a:p>
          <a:p>
            <a:pPr marL="0" indent="0" algn="just" rtl="1">
              <a:buFont typeface="Arial" charset="0"/>
              <a:buNone/>
            </a:pPr>
            <a:r>
              <a:rPr lang="ar-IQ" altLang="en-US" sz="2800" smtClean="0">
                <a:solidFill>
                  <a:srgbClr val="FF0000"/>
                </a:solidFill>
              </a:rPr>
              <a:t>2-</a:t>
            </a:r>
            <a:r>
              <a:rPr lang="ar-IQ" altLang="en-US" sz="2800" smtClean="0"/>
              <a:t> حق تقديم المطالبات الدولية</a:t>
            </a:r>
            <a:endParaRPr lang="en-US" altLang="en-US" sz="2800" smtClean="0"/>
          </a:p>
        </p:txBody>
      </p:sp>
    </p:spTree>
  </p:cSld>
  <p:clrMapOvr>
    <a:masterClrMapping/>
  </p:clrMapOvr>
  <p:transition>
    <p:wheel/>
  </p:transition>
  <p:timing>
    <p:tnLst>
      <p:par>
        <p:cTn id="1" dur="indefinite" restart="never" nodeType="tmRoot"/>
      </p:par>
    </p:tnLst>
  </p:timing>
</p:sld>
</file>

<file path=ppt/theme/theme1.xml><?xml version="1.0" encoding="utf-8"?>
<a:theme xmlns:a="http://schemas.openxmlformats.org/drawingml/2006/main" name="15_Office Theme">
  <a:themeElements>
    <a:clrScheme name="Custom0">
      <a:dk1>
        <a:sysClr val="windowText" lastClr="000000"/>
      </a:dk1>
      <a:lt1>
        <a:sysClr val="window" lastClr="FFFFFF"/>
      </a:lt1>
      <a:dk2>
        <a:srgbClr val="6D787D"/>
      </a:dk2>
      <a:lt2>
        <a:srgbClr val="EEECE1"/>
      </a:lt2>
      <a:accent1>
        <a:srgbClr val="666666"/>
      </a:accent1>
      <a:accent2>
        <a:srgbClr val="9B9B9B"/>
      </a:accent2>
      <a:accent3>
        <a:srgbClr val="C0C0C0"/>
      </a:accent3>
      <a:accent4>
        <a:srgbClr val="FF0505"/>
      </a:accent4>
      <a:accent5>
        <a:srgbClr val="FFFFFF"/>
      </a:accent5>
      <a:accent6>
        <a:srgbClr val="BDC7CB"/>
      </a:accent6>
      <a:hlink>
        <a:srgbClr val="7F7F7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7420</TotalTime>
  <Words>280</Words>
  <Application>Microsoft Office PowerPoint</Application>
  <PresentationFormat>عرض على الشاشة (3:4)‏</PresentationFormat>
  <Paragraphs>27</Paragraphs>
  <Slides>4</Slides>
  <Notes>0</Notes>
  <HiddenSlides>0</HiddenSlides>
  <MMClips>0</MMClips>
  <ScaleCrop>false</ScaleCrop>
  <HeadingPairs>
    <vt:vector size="6" baseType="variant">
      <vt:variant>
        <vt:lpstr>الخطوط المستخدمة</vt:lpstr>
      </vt:variant>
      <vt:variant>
        <vt:i4>2</vt:i4>
      </vt:variant>
      <vt:variant>
        <vt:lpstr>نسق</vt:lpstr>
      </vt:variant>
      <vt:variant>
        <vt:i4>1</vt:i4>
      </vt:variant>
      <vt:variant>
        <vt:lpstr>عناوين الشرائح</vt:lpstr>
      </vt:variant>
      <vt:variant>
        <vt:i4>4</vt:i4>
      </vt:variant>
    </vt:vector>
  </HeadingPairs>
  <TitlesOfParts>
    <vt:vector size="7" baseType="lpstr">
      <vt:lpstr>Arial</vt:lpstr>
      <vt:lpstr>Calibri</vt:lpstr>
      <vt:lpstr>15_Office Theme</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safaa</cp:lastModifiedBy>
  <cp:revision>651</cp:revision>
  <dcterms:created xsi:type="dcterms:W3CDTF">2012-04-26T17:06:14Z</dcterms:created>
  <dcterms:modified xsi:type="dcterms:W3CDTF">2022-02-22T08:52:31Z</dcterms:modified>
</cp:coreProperties>
</file>