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2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7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0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0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2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9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0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BF90-91B0-4C54-849A-4D308B73CE7D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DB83-D705-4289-98C0-7908453E4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8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927"/>
            <a:ext cx="7772400" cy="983673"/>
          </a:xfrm>
        </p:spPr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7696200" cy="5486400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IQ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س/ ماهو التظهير (التوثيقي</a:t>
            </a: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)؟</a:t>
            </a:r>
          </a:p>
          <a:p>
            <a:pPr algn="just" rtl="1"/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وهو عبارة عن تصرف ينصب على الحوالة ذاتها يصبح فيه الحق الثابت في الحوالة ضمانة للوفاء بدين للمظهر اليه (الدائن المرتهن) بذمة المظهر (المدين الراهن). او هو بايجاز </a:t>
            </a:r>
            <a:r>
              <a:rPr lang="ar-IQ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تجسيد لعقد الرهن بين المظهر (المدين) والدائن المرتهن ( المظهر اليه).</a:t>
            </a:r>
          </a:p>
          <a:p>
            <a:pPr algn="just" rtl="1"/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المظهر(المدين الراهن)______الحق  الثابت في الحوالة قدم كضمانة________________المظهر  اليه (الدائن المرتهن)</a:t>
            </a:r>
          </a:p>
          <a:p>
            <a:pPr algn="just" rtl="1"/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* لا يترتب على الرهن انتقال ملكية الحق الثابت في الحوالة الى المظهر اليه بل </a:t>
            </a:r>
            <a:r>
              <a:rPr lang="ar-IQ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يبقى المظهر مالكاً له</a:t>
            </a: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algn="just" rtl="1"/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وفي هذا الخصوص، تنص المادة (59/ اولاً  تجارة) على انه « اذا اﺷﺘﻤﻞ اﻟﺘﻈﻬﻴﺮ ﻋﻠﻰ ﻋﺒﺎرة ( القيمة ﻟﻠﻀﻤﺎن) او (القيمة ﻟﻠﺮهن</a:t>
            </a:r>
            <a:r>
              <a:rPr lang="ar-IQ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او اي ﺑﻴﺎن ﺁﺧﺮ ﻳﻔﻴﺪ اﻟﺮهن </a:t>
            </a: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ﺟﺎز ﻟﻠﺤﺎﻣﻞ (الدائن المرتهن) اﺳﺘﻌﻤﺎل ﺟﻤﻴﻊ اﻟﺤﻘﻮق اﻟﻨﺎﺷﺌﺔ ﻋﻦ </a:t>
            </a: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اﻟﺤﻮاﻟﺔ. </a:t>
            </a:r>
            <a:r>
              <a:rPr lang="ar-IQ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وﻣﻊ ذﻟﻚ اذا ﻇﻬﺮ اﻟﺤﺎﻣﻞ اﻟﺤﻮاﻟﺔ اﻋﺘﺒﺮ اﻟﺘﻈﻬﻴﺮ ﺣﺎﺻﻼً ﻋﻠﻰ ﺳﺒﻴﻞ التوكيل». </a:t>
            </a:r>
          </a:p>
        </p:txBody>
      </p:sp>
    </p:spTree>
    <p:extLst>
      <p:ext uri="{BB962C8B-B14F-4D97-AF65-F5344CB8AC3E}">
        <p14:creationId xmlns:p14="http://schemas.microsoft.com/office/powerpoint/2010/main" val="268432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/>
            <a:r>
              <a:rPr lang="ar-IQ" sz="3800" dirty="0" smtClean="0"/>
              <a:t>2-«ﻟﻴﺲ ﻟﻠﻤﻠﺘﺰﻣﻴﻦ ﺑﺎﻟﺤﻮاﻟﺔ اﻻﺣﺘﺠﺎج ﻋﻠﻰ اﻟﺤﺎﻣﻞ ﺑﺎﻟﺪﻓﻮع اﻟﻤﺒﻨﻴﺔ ﻋﻠﻰ ﻋﻼﻗﺎﺗﻬﻢ اﻟﺸﺨﺼﻴﺔ ﺑﺎﻟﻤﻈﻬﺮ ﻣﺎ ﻟﻢ ﻳﻜﻦ اﻟﺤﺎﻣﻞ وﻗﺖ ﺣﺼﻮﻟﻪ ﻋﻠﻰ اﻟﺤﻮاﻟﺔ ﻗﺪ ﺗﺼﺮف ﺑﻘﺼﺪ اﻻﺿﺮار ﺑﺎﻟﻤﺪﻳﻦ». </a:t>
            </a:r>
          </a:p>
          <a:p>
            <a:pPr algn="just" rtl="1"/>
            <a:r>
              <a:rPr lang="ar-IQ" dirty="0" smtClean="0"/>
              <a:t>ولكن ما هو مقدار الحماية التي توفرها قاعدة «ان التظهير يطهر حق الحامل من الدفوع الشخصية»، في حالة كون الدين </a:t>
            </a:r>
            <a:r>
              <a:rPr lang="ar-IQ" dirty="0" smtClean="0"/>
              <a:t>المضمون مثلاً </a:t>
            </a:r>
            <a:r>
              <a:rPr lang="ar-IQ" dirty="0" smtClean="0"/>
              <a:t>بمبلغ خمسة ملايين دينار وكان مبلغ الحوالة عشرة ملايين دينار وكان للملتزم الصرفي دفع يستطيع التمسك به تجاه الحامل؟</a:t>
            </a:r>
          </a:p>
          <a:p>
            <a:pPr algn="just" rtl="1"/>
            <a:r>
              <a:rPr lang="ar-IQ" dirty="0" smtClean="0"/>
              <a:t>البعض قالوا ان حق المظهر اليه محمي بحدود مبلغ الدين وما زاد عنه يجوز التمسك قبله </a:t>
            </a:r>
            <a:r>
              <a:rPr lang="ar-IQ" dirty="0" smtClean="0"/>
              <a:t>بالدفع الشخصي.</a:t>
            </a:r>
            <a:endParaRPr lang="ar-IQ" dirty="0" smtClean="0"/>
          </a:p>
          <a:p>
            <a:pPr algn="just" rtl="1"/>
            <a:r>
              <a:rPr lang="ar-IQ" b="1" dirty="0" smtClean="0"/>
              <a:t>راينا: </a:t>
            </a:r>
            <a:r>
              <a:rPr lang="ar-IQ" dirty="0" smtClean="0"/>
              <a:t>ان النص مطلق والمطلق يجري على اطلاقه وهكذا فان كل مبلغ الحوالة محمي بمقتضى هذه القاعدة.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05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/>
          </a:bodyPr>
          <a:lstStyle/>
          <a:p>
            <a:pPr algn="r" rtl="1"/>
            <a:r>
              <a:rPr lang="ar-IQ" sz="3600" b="1" dirty="0" smtClean="0"/>
              <a:t>ثانياً: علاقة المظهر </a:t>
            </a:r>
            <a:r>
              <a:rPr lang="ar-IQ" sz="3600" b="1" dirty="0" smtClean="0"/>
              <a:t>اليه (الدائن المرتهن) </a:t>
            </a:r>
            <a:r>
              <a:rPr lang="ar-IQ" sz="3600" b="1" dirty="0" smtClean="0"/>
              <a:t>بالمظهر (المدين الراهن):-</a:t>
            </a:r>
          </a:p>
          <a:p>
            <a:pPr algn="r" rtl="1"/>
            <a:r>
              <a:rPr lang="ar-IQ" sz="2700" dirty="0"/>
              <a:t>يفرض عقد </a:t>
            </a:r>
            <a:r>
              <a:rPr lang="ar-IQ" sz="2700" dirty="0" smtClean="0"/>
              <a:t>الرهن الحيازي </a:t>
            </a:r>
            <a:r>
              <a:rPr lang="ar-IQ" sz="2700" dirty="0"/>
              <a:t>على الدائن المرتهن </a:t>
            </a:r>
            <a:r>
              <a:rPr lang="ar-IQ" sz="2700" dirty="0" smtClean="0"/>
              <a:t>التزامات عدة:-</a:t>
            </a:r>
          </a:p>
          <a:p>
            <a:pPr algn="r" rtl="1"/>
            <a:r>
              <a:rPr lang="ar-IQ" sz="2700" dirty="0" smtClean="0"/>
              <a:t>1-ادارة المال </a:t>
            </a:r>
            <a:r>
              <a:rPr lang="ar-IQ" sz="2700" dirty="0" smtClean="0"/>
              <a:t>المرهون، </a:t>
            </a:r>
            <a:r>
              <a:rPr lang="ar-IQ" sz="2700" dirty="0" smtClean="0"/>
              <a:t>وان يبذل في ذلك عناية الرجل المعتاد (</a:t>
            </a:r>
            <a:r>
              <a:rPr lang="ar-IQ" sz="2700" dirty="0" smtClean="0"/>
              <a:t>1339 /1مدني</a:t>
            </a:r>
            <a:r>
              <a:rPr lang="ar-IQ" sz="2700" dirty="0" smtClean="0"/>
              <a:t>).</a:t>
            </a:r>
          </a:p>
          <a:p>
            <a:pPr algn="r" rtl="1"/>
            <a:r>
              <a:rPr lang="ar-IQ" sz="2700" dirty="0" smtClean="0"/>
              <a:t>2-ان يحافظ على المرهون (م 1/1338 مدني) والا كان مسؤلاً عن هلاكه.</a:t>
            </a:r>
          </a:p>
          <a:p>
            <a:pPr algn="r" rtl="1"/>
            <a:r>
              <a:rPr lang="ar-IQ" sz="2700" dirty="0" smtClean="0"/>
              <a:t>3-ان يعلن </a:t>
            </a:r>
            <a:r>
              <a:rPr lang="ar-IQ" sz="2700" dirty="0" smtClean="0"/>
              <a:t>الدائن المرتهن للراهن اي </a:t>
            </a:r>
            <a:r>
              <a:rPr lang="ar-IQ" sz="2700" dirty="0" smtClean="0"/>
              <a:t>خطر قد يؤدي الى هلاك المرهون او حصول نقص في قيمته </a:t>
            </a:r>
            <a:r>
              <a:rPr lang="ar-IQ" sz="2700" dirty="0"/>
              <a:t>(م </a:t>
            </a:r>
            <a:r>
              <a:rPr lang="ar-IQ" sz="2700" dirty="0" smtClean="0"/>
              <a:t>2/1338 </a:t>
            </a:r>
            <a:r>
              <a:rPr lang="ar-IQ" sz="2700" dirty="0"/>
              <a:t>مدني) </a:t>
            </a:r>
            <a:r>
              <a:rPr lang="ar-IQ" sz="2700" dirty="0" smtClean="0"/>
              <a:t>كما هو الحال عند سرقة السند او </a:t>
            </a:r>
            <a:r>
              <a:rPr lang="ar-IQ" sz="2700" dirty="0" smtClean="0"/>
              <a:t> وجود ادعاء من </a:t>
            </a:r>
            <a:r>
              <a:rPr lang="ar-IQ" sz="2700" dirty="0" smtClean="0"/>
              <a:t>الغير بملكيته </a:t>
            </a:r>
            <a:r>
              <a:rPr lang="ar-IQ" sz="2700" dirty="0" smtClean="0"/>
              <a:t>له.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71398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IQ" dirty="0" smtClean="0"/>
              <a:t>وللمرتهن في مقابل ذلك سلطة التنفيذ على المال المرهون بغية اقتضاء حقه منه مقدماً على بقية </a:t>
            </a:r>
            <a:r>
              <a:rPr lang="ar-IQ" dirty="0" smtClean="0"/>
              <a:t>دائني المظهر </a:t>
            </a:r>
            <a:r>
              <a:rPr lang="ar-IQ" dirty="0" smtClean="0"/>
              <a:t>(م 1299 مدني)، ويثير هذا الامر الفروض الاتية:-</a:t>
            </a:r>
          </a:p>
          <a:p>
            <a:pPr algn="just" rtl="1"/>
            <a:r>
              <a:rPr lang="ar-IQ" b="1" dirty="0" smtClean="0">
                <a:solidFill>
                  <a:srgbClr val="FF0000"/>
                </a:solidFill>
              </a:rPr>
              <a:t>الفرض الاول: </a:t>
            </a:r>
            <a:r>
              <a:rPr lang="ar-IQ" dirty="0" smtClean="0"/>
              <a:t>اذا كان مبلغ الدين يساوي مبلغ الحوالة ويستحقان كلاهما في تاريخ واحد= للمظهر اليه ان يطالب المسحوب عليه باداء الحوالة ويستوفي حقه منها </a:t>
            </a:r>
            <a:r>
              <a:rPr lang="ar-IQ" dirty="0" smtClean="0"/>
              <a:t>مقابل تسليم الحوالة  وشطب تظهيره الوارد عليها وبهذا </a:t>
            </a:r>
            <a:r>
              <a:rPr lang="ar-IQ" dirty="0" smtClean="0"/>
              <a:t>ينقضي الدين الموثق والحوالة في آن واحد.</a:t>
            </a:r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الفرض الثاني: </a:t>
            </a:r>
            <a:r>
              <a:rPr lang="ar-IQ" dirty="0" smtClean="0"/>
              <a:t>ان مبلغ الدين </a:t>
            </a:r>
            <a:r>
              <a:rPr lang="ar-IQ" dirty="0" smtClean="0"/>
              <a:t>(عشرة ملايين </a:t>
            </a:r>
            <a:r>
              <a:rPr lang="ar-IQ" dirty="0" smtClean="0"/>
              <a:t>دينار) </a:t>
            </a:r>
            <a:r>
              <a:rPr lang="ar-IQ" dirty="0" smtClean="0"/>
              <a:t>اكثر من مبلغ </a:t>
            </a:r>
            <a:r>
              <a:rPr lang="ar-IQ" dirty="0" smtClean="0"/>
              <a:t>الحوالة (البالغ </a:t>
            </a:r>
            <a:r>
              <a:rPr lang="ar-IQ" dirty="0" smtClean="0"/>
              <a:t>خمسة ملايين) </a:t>
            </a:r>
            <a:r>
              <a:rPr lang="ar-IQ" dirty="0" smtClean="0"/>
              <a:t>= يستوفي المظهر اليه مبلغ الحوالة ثم يرجع بالمبلغ الباقي (خمسة ملايين) على المظهر  كدائن عادي لا كدائن مرتهن (م 1299 مدني).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88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الفرض الثالث: </a:t>
            </a:r>
            <a:r>
              <a:rPr lang="ar-IQ" dirty="0" smtClean="0"/>
              <a:t>ان يزيد مبلغ الحوالة (البالغ احد عشر مليون) على مبلغ الدين (البالغ عشرة ملايين)=يستوفي الدائن حقه من الدين كاملاً ثم يرد الباقي (مليون دينار) الى المدين ( م 1360 مدني) والا عد </a:t>
            </a:r>
            <a:r>
              <a:rPr lang="ar-IQ" dirty="0" smtClean="0"/>
              <a:t>غاصباً </a:t>
            </a:r>
            <a:r>
              <a:rPr lang="ar-IQ" dirty="0" smtClean="0"/>
              <a:t>للمال.</a:t>
            </a:r>
          </a:p>
          <a:p>
            <a:pPr algn="r" rtl="1"/>
            <a:r>
              <a:rPr lang="ar-IQ" b="1" dirty="0" smtClean="0">
                <a:solidFill>
                  <a:srgbClr val="FF0000"/>
                </a:solidFill>
              </a:rPr>
              <a:t>الفرض الرابع</a:t>
            </a:r>
            <a:r>
              <a:rPr lang="ar-IQ" dirty="0" smtClean="0">
                <a:solidFill>
                  <a:srgbClr val="FF0000"/>
                </a:solidFill>
              </a:rPr>
              <a:t>: </a:t>
            </a:r>
            <a:r>
              <a:rPr lang="ar-IQ" dirty="0" smtClean="0"/>
              <a:t>ان يحل الدين ( في 2021/2/12) </a:t>
            </a:r>
            <a:r>
              <a:rPr lang="ar-IQ" b="1" dirty="0" smtClean="0">
                <a:solidFill>
                  <a:srgbClr val="FF0000"/>
                </a:solidFill>
              </a:rPr>
              <a:t>قبل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IQ" dirty="0" smtClean="0"/>
              <a:t>حلول ميعاد استحقاق الحوالة (في 2021/2/13)=وهنا يثار فرضان:-</a:t>
            </a:r>
          </a:p>
          <a:p>
            <a:pPr algn="r" rtl="1"/>
            <a:r>
              <a:rPr lang="ar-IQ" dirty="0" smtClean="0"/>
              <a:t>1-ان يتوافق الطرفان على ان يؤدي المظهر الدين مقابل استرداد الحوالة وشطب التظهير الوارد فيها.</a:t>
            </a:r>
          </a:p>
          <a:p>
            <a:pPr algn="r" rtl="1"/>
            <a:r>
              <a:rPr lang="ar-IQ" dirty="0" smtClean="0"/>
              <a:t>2-ان لا يتوافق الطرفان على اداء الدين: وهنا يتربص الدائن المرتهن لحين حلول اجل الحوالة فيستوفي حقه منها.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81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/>
            <a:r>
              <a:rPr lang="ar-IQ" b="1" dirty="0" smtClean="0">
                <a:solidFill>
                  <a:srgbClr val="FF0000"/>
                </a:solidFill>
              </a:rPr>
              <a:t>الفرض الخامس: </a:t>
            </a:r>
            <a:r>
              <a:rPr lang="ar-IQ" dirty="0" smtClean="0"/>
              <a:t>ان تستحق الحوالة ( مثلاً في 2021/3/13) </a:t>
            </a:r>
            <a:r>
              <a:rPr lang="ar-IQ" b="1" dirty="0" smtClean="0">
                <a:solidFill>
                  <a:srgbClr val="FF0000"/>
                </a:solidFill>
              </a:rPr>
              <a:t>قبل</a:t>
            </a:r>
            <a:r>
              <a:rPr lang="ar-IQ" dirty="0" smtClean="0"/>
              <a:t> استحقاق الدين (2021/4/25):وهنا تثار الفرضين الآتيين:-</a:t>
            </a:r>
          </a:p>
          <a:p>
            <a:pPr algn="just" rtl="1"/>
            <a:r>
              <a:rPr lang="ar-IQ" dirty="0" smtClean="0"/>
              <a:t>1- ان يتوافق الطرفان على ان للمظهر اليه ان يستوفي حقه بصورة مبتسرة </a:t>
            </a:r>
            <a:r>
              <a:rPr lang="ar-IQ" dirty="0" smtClean="0"/>
              <a:t>(قبل </a:t>
            </a:r>
            <a:r>
              <a:rPr lang="ar-IQ" dirty="0" smtClean="0"/>
              <a:t>حلول اجل الدين) مخصوماً منه الفوائد التعجيلية.</a:t>
            </a:r>
          </a:p>
          <a:p>
            <a:pPr algn="just" rtl="1"/>
            <a:r>
              <a:rPr lang="ar-IQ" dirty="0" smtClean="0"/>
              <a:t>2-واذا لم يتوافق الطرفان على ما جاء اعلاه، فعلى الطرفين ان يتفقا على جعل الدين بيد عدل ( م 1359/ 1مدني) وان يستثمر الدين في افيد الوجوه </a:t>
            </a:r>
            <a:r>
              <a:rPr lang="ar-IQ" dirty="0" smtClean="0"/>
              <a:t>للراهن</a:t>
            </a:r>
            <a:r>
              <a:rPr lang="ar-IQ" dirty="0" smtClean="0"/>
              <a:t>، كأن يودعا الدين في احد المصارف لقاء فائدة، فاذا حل اجل الدين جاز للدائن ان يستوفي حقه من هذا العدل.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5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س/ ما هي الوظائف التي يؤديها التظهير التأميني</a:t>
            </a:r>
            <a:r>
              <a:rPr lang="ar-IQ" dirty="0" smtClean="0"/>
              <a:t>؟</a:t>
            </a:r>
          </a:p>
          <a:p>
            <a:pPr algn="r" rtl="1"/>
            <a:r>
              <a:rPr lang="ar-IQ" dirty="0" smtClean="0"/>
              <a:t>س/ كيف ينعقد التظهير التأميني (التوثيقي)؟</a:t>
            </a:r>
          </a:p>
          <a:p>
            <a:pPr algn="r" rtl="1"/>
            <a:r>
              <a:rPr lang="ar-IQ" dirty="0" smtClean="0"/>
              <a:t>ينعقد بتوافر اركانه الموضوعية والشكلية.</a:t>
            </a:r>
          </a:p>
          <a:p>
            <a:pPr algn="r" rtl="1"/>
            <a:r>
              <a:rPr lang="ar-IQ" b="1" dirty="0" smtClean="0"/>
              <a:t>اولاً: الاركان الموضوعية:-</a:t>
            </a:r>
          </a:p>
          <a:p>
            <a:pPr algn="r" rtl="1"/>
            <a:r>
              <a:rPr lang="ar-IQ" dirty="0" smtClean="0"/>
              <a:t>1-المظهر (م 56).</a:t>
            </a:r>
          </a:p>
          <a:p>
            <a:pPr algn="r" rtl="1"/>
            <a:r>
              <a:rPr lang="ar-IQ" dirty="0" smtClean="0"/>
              <a:t>2-المظهر اليه (الدائن المرتهن).</a:t>
            </a:r>
          </a:p>
          <a:p>
            <a:pPr algn="r" rtl="1"/>
            <a:r>
              <a:rPr lang="ar-IQ" dirty="0" smtClean="0"/>
              <a:t>3- الرضا.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6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4-المحل: يشترط لصحة التظهير التأميني:-</a:t>
            </a:r>
          </a:p>
          <a:p>
            <a:pPr algn="r" rtl="1"/>
            <a:r>
              <a:rPr lang="ar-IQ" dirty="0" smtClean="0"/>
              <a:t>أ-ان ينصب على حوالة تجارية مستجمعة لشروطها القانونية.</a:t>
            </a:r>
          </a:p>
          <a:p>
            <a:pPr algn="r" rtl="1"/>
            <a:r>
              <a:rPr lang="ar-IQ" dirty="0" smtClean="0"/>
              <a:t>ب-ان لا يرد فيها </a:t>
            </a:r>
            <a:r>
              <a:rPr lang="ar-IQ" b="1" dirty="0" smtClean="0">
                <a:solidFill>
                  <a:srgbClr val="FF0000"/>
                </a:solidFill>
              </a:rPr>
              <a:t>شرط حظر التظهير </a:t>
            </a:r>
            <a:r>
              <a:rPr lang="ar-IQ" dirty="0" smtClean="0"/>
              <a:t>الصادر من الساحب.</a:t>
            </a:r>
          </a:p>
          <a:p>
            <a:pPr algn="r" rtl="1"/>
            <a:r>
              <a:rPr lang="ar-IQ" dirty="0" smtClean="0"/>
              <a:t>ج-ان يكون التظهير مطلقاً غير معلق على شرط والا بطل التعليق وصح التظهير.</a:t>
            </a:r>
          </a:p>
          <a:p>
            <a:pPr algn="r" rtl="1"/>
            <a:r>
              <a:rPr lang="ar-IQ" dirty="0" smtClean="0"/>
              <a:t>د-ان ينصب الرهن على كامل الحق الثابت في الحوالة، والا كان التظهير جزئياً وترتب عليه بطلان التظهير بكامله.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0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IQ" dirty="0" smtClean="0"/>
              <a:t>5-السبب: وهو </a:t>
            </a:r>
            <a:r>
              <a:rPr lang="ar-IQ" b="1" dirty="0" smtClean="0">
                <a:solidFill>
                  <a:srgbClr val="FF0000"/>
                </a:solidFill>
              </a:rPr>
              <a:t>الدين المراد توثيقه بالرهن </a:t>
            </a:r>
            <a:r>
              <a:rPr lang="ar-IQ" dirty="0" smtClean="0"/>
              <a:t>الذي يعد الباعث الدافع نحو التظهير.</a:t>
            </a:r>
          </a:p>
          <a:p>
            <a:pPr algn="r" rtl="1"/>
            <a:r>
              <a:rPr lang="ar-IQ" dirty="0" smtClean="0"/>
              <a:t>ويشترط لصحة السبب ان يكون الدين:-</a:t>
            </a:r>
          </a:p>
          <a:p>
            <a:pPr algn="r" rtl="1"/>
            <a:r>
              <a:rPr lang="ar-IQ" dirty="0" smtClean="0"/>
              <a:t>أ-موجوداً قبل حدوث التظهير. ومع ذلك يجوز ضمان الدين المستقبلي والدين الاحتمالي (من ذلك ضمان اعتماد مستندي، حساب جاري، عملية لم ينشأ عنها بعد دين).</a:t>
            </a:r>
          </a:p>
          <a:p>
            <a:pPr algn="r" rtl="1"/>
            <a:r>
              <a:rPr lang="ar-IQ" dirty="0" smtClean="0"/>
              <a:t>ب-مشروعاً (وهو شرط مفترض في الدين النقدي).</a:t>
            </a:r>
          </a:p>
          <a:p>
            <a:pPr algn="just" rtl="1"/>
            <a:r>
              <a:rPr lang="ar-IQ" dirty="0" smtClean="0"/>
              <a:t>ج-ان يكون الدين معيناً (اي مخصصاً). ويتخصص الدين ببيان: 1-مصدره (نشأ عن عقد، فعل ضار او نافع او اراداة منفردة...الخ). 2- اوصافه (دين حال منجز، ام دين معلق على شرط فاسخ او واقف، دين مستقبلي او احتمالي). 3-مقداره او الحد الاقصى الذي يصل اليه الدين. 4-تاريخ نشوئه.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7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b="1" dirty="0" smtClean="0"/>
              <a:t>ثانياً: الشروط الشكلية:-</a:t>
            </a:r>
          </a:p>
          <a:p>
            <a:pPr algn="just" rtl="1"/>
            <a:r>
              <a:rPr lang="ar-IQ" dirty="0" smtClean="0"/>
              <a:t>1-الكتابة بصيغة </a:t>
            </a:r>
            <a:r>
              <a:rPr lang="ar-IQ" dirty="0"/>
              <a:t>ﻋﺒﺎرة ( القيمة </a:t>
            </a:r>
            <a:r>
              <a:rPr lang="ar-IQ" dirty="0" smtClean="0"/>
              <a:t>ﻟﻠﻀﻤﺎن) </a:t>
            </a:r>
            <a:r>
              <a:rPr lang="ar-IQ" dirty="0"/>
              <a:t>او (القيمة ﻟﻠﺮهن) او اي ﺑﻴﺎن ﺁﺧﺮ ﻳﻔﻴﺪ </a:t>
            </a:r>
            <a:r>
              <a:rPr lang="ar-IQ" dirty="0" smtClean="0"/>
              <a:t>اﻟﺮهن، كأن يقال «هذه الورقة تأمين للدين...» الخ.</a:t>
            </a:r>
          </a:p>
          <a:p>
            <a:pPr algn="r" rtl="1"/>
            <a:r>
              <a:rPr lang="ar-IQ" dirty="0" smtClean="0"/>
              <a:t>ولا يهم طريقة الكتابة او نوع القرطاس المستعمل او من يقوم بالكتابة.</a:t>
            </a:r>
          </a:p>
          <a:p>
            <a:pPr algn="r" rtl="1"/>
            <a:r>
              <a:rPr lang="ar-IQ" dirty="0" smtClean="0"/>
              <a:t>الكتابة يجب ان تنصب على ظهر الورقة التجارية او على ظهر الوصلة المرفقة بها او حتى على وجهها دون ان تختلط بالضمان المنصوص عليه في المادة 81 تجارة.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2-توقيع المظهر او من يقوم مقامه اتفاقاً او قانوناً او بصمة ابهامه بحضور شاهدين او امام موظف مختص.</a:t>
            </a:r>
          </a:p>
          <a:p>
            <a:pPr algn="r" rtl="1"/>
            <a:r>
              <a:rPr lang="ar-IQ" dirty="0" smtClean="0"/>
              <a:t>س/ هل يشترط لصحة التظهير التأميني كتابة اسم المظهر اليه الدائن؟ بعبارة آخرى، هل يجب ان يكون التظهير اسمياً؟</a:t>
            </a:r>
          </a:p>
          <a:p>
            <a:pPr algn="r" rtl="1"/>
            <a:r>
              <a:rPr lang="ar-IQ" dirty="0" smtClean="0"/>
              <a:t>خلاف فقهي والراجح لزوم ذكر اسم الدائن المرتهن لكي يمنعه المظهر من تظهير الحوالة على سبيل الرهن.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55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س/هل يجوز ادراج اية بيانات اختيارية في صيغة التظهير التوثيقي؟ نعم لا سيما تلك التي تعين الدين المضمون (قاعدة تخصيص الرهن).</a:t>
            </a:r>
          </a:p>
          <a:p>
            <a:pPr algn="r" rtl="1"/>
            <a:r>
              <a:rPr lang="ar-IQ" sz="3600" b="1" dirty="0" smtClean="0"/>
              <a:t>آثار التظهير:-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46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IQ" sz="3300" b="1" dirty="0" smtClean="0"/>
              <a:t>اولاً: علاقة المظهر اليه (الدائن المرتهن) بالملتزمين الصرفيين): تحكمها القواعد الآتية</a:t>
            </a:r>
            <a:r>
              <a:rPr lang="ar-IQ" sz="3300" b="1" dirty="0" smtClean="0"/>
              <a:t>:-</a:t>
            </a:r>
          </a:p>
          <a:p>
            <a:pPr algn="r" rtl="1"/>
            <a:r>
              <a:rPr lang="ar-IQ" dirty="0"/>
              <a:t>تنص المادة (59/ثانياً تجارة) على انه«ﻟﻴﺲ ﻟﻠﻤﻠﺘﺰﻣﻴﻦ ﺑﺎﻟﺤﻮاﻟﺔ اﻻﺣﺘﺠﺎج ﻋﻠﻰ اﻟﺤﺎﻣﻞ ﺑﺎﻟﺪﻓﻮع اﻟﻤﺒﻨﻴﺔ ﻋﻠﻰ ﻋﻼﻗﺎﺗﻬﻢ اﻟﺸﺨﺼﻴﺔ ﺑﺎﻟﻤﻈﻬﺮ ﻣﺎ ﻟﻢ ﻳﻜﻦ اﻟﺤﺎﻣﻞ وﻗﺖ ﺣﺼﻮﻟﻪ ﻋﻠﻰ اﻟﺤﻮاﻟﺔ ﻗﺪ ﺗﺼﺮف ﺑﻘﺼﺪ اﻻﺿﺮار ﺑﺎﻟﻤﺪﻳﻦ». </a:t>
            </a:r>
            <a:endParaRPr lang="ar-IQ" sz="3300" b="1" dirty="0" smtClean="0"/>
          </a:p>
          <a:p>
            <a:pPr algn="r" rtl="1"/>
            <a:r>
              <a:rPr lang="ar-IQ" sz="3800" b="1" dirty="0" smtClean="0"/>
              <a:t>1-للمظهر اليه </a:t>
            </a:r>
            <a:r>
              <a:rPr lang="ar-IQ" sz="3800" b="1" dirty="0" smtClean="0"/>
              <a:t>(الدائن المرتهن) استعمال </a:t>
            </a:r>
            <a:r>
              <a:rPr lang="ar-IQ" sz="3800" b="1" dirty="0" smtClean="0"/>
              <a:t>جميع الحقوق الناشئة عن الحوالة التجارية، ومنها:-</a:t>
            </a:r>
          </a:p>
          <a:p>
            <a:pPr algn="r" rtl="1"/>
            <a:r>
              <a:rPr lang="ar-IQ" dirty="0" smtClean="0"/>
              <a:t>أ-تقديم الحوالة للقبول.</a:t>
            </a:r>
          </a:p>
          <a:p>
            <a:pPr algn="r" rtl="1"/>
            <a:r>
              <a:rPr lang="ar-IQ" dirty="0" smtClean="0"/>
              <a:t>ب-تقديم الحوالة للوفاء في ميعاد استحقاقها.</a:t>
            </a:r>
          </a:p>
          <a:p>
            <a:pPr algn="r" rtl="1"/>
            <a:r>
              <a:rPr lang="ar-IQ" dirty="0" smtClean="0"/>
              <a:t>ت-توجيه </a:t>
            </a:r>
            <a:r>
              <a:rPr lang="ar-IQ" dirty="0" smtClean="0"/>
              <a:t>الاخطارات والاحتجاجات التي يفرضها القانون.</a:t>
            </a:r>
          </a:p>
          <a:p>
            <a:pPr algn="r" rtl="1"/>
            <a:r>
              <a:rPr lang="ar-IQ" dirty="0" smtClean="0"/>
              <a:t>ث-الحصول على ضمانات باستيفاء الحق الصرفي.</a:t>
            </a:r>
          </a:p>
          <a:p>
            <a:pPr algn="r" rtl="1"/>
            <a:r>
              <a:rPr lang="ar-IQ" dirty="0" smtClean="0"/>
              <a:t>ج-الزام المدين الصرفي </a:t>
            </a:r>
            <a:r>
              <a:rPr lang="ar-IQ" dirty="0" smtClean="0"/>
              <a:t>قضاءً باداء الدين وايقاع الحجز الاحتياطي على </a:t>
            </a:r>
            <a:r>
              <a:rPr lang="ar-IQ" dirty="0" smtClean="0"/>
              <a:t>امواله.</a:t>
            </a:r>
            <a:endParaRPr lang="ar-IQ" dirty="0" smtClean="0"/>
          </a:p>
          <a:p>
            <a:pPr algn="r" rtl="1"/>
            <a:r>
              <a:rPr lang="ar-IQ" dirty="0" smtClean="0"/>
              <a:t>وغير ذلك من حقوق يملك المظهر ان يستعملها في مواجهة هؤلاء.</a:t>
            </a:r>
          </a:p>
          <a:p>
            <a:pPr algn="r" rtl="1"/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4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التظهير  التأميني (التوثيقي)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س/هل يستطيع المظهر اليه ابراء المدينين الصرفيين او ان يتصالح معهم او ان يمنحهم مهلة ميسرة؟ </a:t>
            </a:r>
          </a:p>
          <a:p>
            <a:pPr algn="r" rtl="1"/>
            <a:r>
              <a:rPr lang="ar-IQ" dirty="0" smtClean="0"/>
              <a:t>كلا لان «....</a:t>
            </a:r>
            <a:r>
              <a:rPr lang="ar-IQ" dirty="0"/>
              <a:t> ﻟﻠﺤﺎﻣﻞ </a:t>
            </a:r>
            <a:r>
              <a:rPr lang="ar-IQ" b="1" dirty="0">
                <a:solidFill>
                  <a:srgbClr val="FF0000"/>
                </a:solidFill>
              </a:rPr>
              <a:t>اﺳﺘﻌﻤﺎل ﺟﻤﻴﻊ اﻟﺤﻘﻮق اﻟﻨﺎﺷﺌﺔ ﻋﻦ </a:t>
            </a:r>
            <a:r>
              <a:rPr lang="ar-IQ" b="1" dirty="0" smtClean="0">
                <a:solidFill>
                  <a:srgbClr val="FF0000"/>
                </a:solidFill>
              </a:rPr>
              <a:t>اﻟﺤﻮاﻟﺔ</a:t>
            </a:r>
            <a:r>
              <a:rPr lang="ar-IQ" dirty="0" smtClean="0"/>
              <a:t>....» (م 59/اولاً) وليس التصرف فيها.</a:t>
            </a:r>
          </a:p>
          <a:p>
            <a:pPr algn="r" rtl="1"/>
            <a:r>
              <a:rPr lang="ar-IQ" dirty="0" smtClean="0"/>
              <a:t>س/هل يحق للمظهر اليه الدائن تظهير الحوالة؟</a:t>
            </a:r>
          </a:p>
          <a:p>
            <a:pPr algn="r" rtl="1"/>
            <a:r>
              <a:rPr lang="ar-IQ" dirty="0" smtClean="0"/>
              <a:t>ج/ التظهير المتاح له فقط التظهير التوكيلي لانه لا يملك الحق الثابت في الحوالة.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2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1307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  <vt:lpstr>التظهير  التأميني (التوثيقي)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التظهير  التأميني (التوثيقي)</dc:title>
  <dc:creator>Maher</dc:creator>
  <cp:lastModifiedBy>Maher</cp:lastModifiedBy>
  <cp:revision>22</cp:revision>
  <dcterms:created xsi:type="dcterms:W3CDTF">2021-02-12T11:11:55Z</dcterms:created>
  <dcterms:modified xsi:type="dcterms:W3CDTF">2021-02-22T06:05:01Z</dcterms:modified>
</cp:coreProperties>
</file>