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77" r:id="rId6"/>
    <p:sldId id="260" r:id="rId7"/>
    <p:sldId id="261" r:id="rId8"/>
    <p:sldId id="262" r:id="rId9"/>
    <p:sldId id="263" r:id="rId10"/>
    <p:sldId id="265" r:id="rId11"/>
    <p:sldId id="266" r:id="rId12"/>
    <p:sldId id="267" r:id="rId13"/>
    <p:sldId id="268" r:id="rId14"/>
    <p:sldId id="269" r:id="rId15"/>
    <p:sldId id="279" r:id="rId16"/>
    <p:sldId id="286" r:id="rId17"/>
    <p:sldId id="271" r:id="rId18"/>
    <p:sldId id="272" r:id="rId19"/>
    <p:sldId id="278" r:id="rId20"/>
    <p:sldId id="281" r:id="rId21"/>
    <p:sldId id="282" r:id="rId22"/>
    <p:sldId id="283" r:id="rId23"/>
    <p:sldId id="284" r:id="rId24"/>
    <p:sldId id="285" r:id="rId25"/>
    <p:sldId id="280" r:id="rId26"/>
    <p:sldId id="273" r:id="rId27"/>
    <p:sldId id="274" r:id="rId28"/>
    <p:sldId id="275" r:id="rId29"/>
    <p:sldId id="27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6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74C802-7547-4531-969E-ED537ED20CB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GB"/>
        </a:p>
      </dgm:t>
    </dgm:pt>
    <dgm:pt modelId="{71BF0751-C988-4353-9186-CD8B395FF4CA}">
      <dgm:prSet phldrT="[Text]" custT="1"/>
      <dgm:spPr/>
      <dgm:t>
        <a:bodyPr/>
        <a:lstStyle/>
        <a:p>
          <a:r>
            <a:rPr lang="ar-IQ" sz="3200" dirty="0" smtClean="0"/>
            <a:t>الدفوع الموضوعية</a:t>
          </a:r>
          <a:endParaRPr lang="en-GB" sz="3200" dirty="0"/>
        </a:p>
      </dgm:t>
    </dgm:pt>
    <dgm:pt modelId="{F9307023-C0A2-400E-9675-B105CD25164D}" type="parTrans" cxnId="{185CA1FD-A6E5-40CF-B891-45E173E9233E}">
      <dgm:prSet/>
      <dgm:spPr/>
      <dgm:t>
        <a:bodyPr/>
        <a:lstStyle/>
        <a:p>
          <a:endParaRPr lang="en-GB"/>
        </a:p>
      </dgm:t>
    </dgm:pt>
    <dgm:pt modelId="{5D293D95-2C34-403C-AF42-C4DB3B81BFA8}" type="sibTrans" cxnId="{185CA1FD-A6E5-40CF-B891-45E173E9233E}">
      <dgm:prSet/>
      <dgm:spPr/>
      <dgm:t>
        <a:bodyPr/>
        <a:lstStyle/>
        <a:p>
          <a:endParaRPr lang="en-GB"/>
        </a:p>
      </dgm:t>
    </dgm:pt>
    <dgm:pt modelId="{0A81CF5E-8809-439A-9C75-0E719A233099}">
      <dgm:prSet phldrT="[Text]" custT="1"/>
      <dgm:spPr/>
      <dgm:t>
        <a:bodyPr/>
        <a:lstStyle/>
        <a:p>
          <a:pPr algn="r"/>
          <a:r>
            <a:rPr lang="ar-IQ" sz="2000" dirty="0" smtClean="0"/>
            <a:t>لا يطهرها التظهير لانها تتعلق بالالتزام الصرفي (العيب الظاهري في الحوالة,التزوير,التحريف, النيابة الكاذبة او المتجاوزة,انعدام او نقص الاهلية, الاكراه)</a:t>
          </a:r>
          <a:endParaRPr lang="en-GB" sz="2000" dirty="0"/>
        </a:p>
      </dgm:t>
    </dgm:pt>
    <dgm:pt modelId="{3675C151-E30C-4988-8609-97D9254251AE}" type="parTrans" cxnId="{29F0BCD4-4DE1-4175-99E2-B20D6B7C55B8}">
      <dgm:prSet/>
      <dgm:spPr/>
      <dgm:t>
        <a:bodyPr/>
        <a:lstStyle/>
        <a:p>
          <a:endParaRPr lang="en-GB"/>
        </a:p>
      </dgm:t>
    </dgm:pt>
    <dgm:pt modelId="{B2B8447A-9629-49EE-AEC6-58426CCB19BA}" type="sibTrans" cxnId="{29F0BCD4-4DE1-4175-99E2-B20D6B7C55B8}">
      <dgm:prSet/>
      <dgm:spPr/>
      <dgm:t>
        <a:bodyPr/>
        <a:lstStyle/>
        <a:p>
          <a:endParaRPr lang="en-GB"/>
        </a:p>
      </dgm:t>
    </dgm:pt>
    <dgm:pt modelId="{BE577A71-1776-43DB-BD2D-28306CAE2405}">
      <dgm:prSet phldrT="[Text]" custT="1"/>
      <dgm:spPr/>
      <dgm:t>
        <a:bodyPr/>
        <a:lstStyle/>
        <a:p>
          <a:r>
            <a:rPr lang="ar-IQ" sz="3200" dirty="0" smtClean="0"/>
            <a:t>الدفوع الشخصية</a:t>
          </a:r>
          <a:endParaRPr lang="en-GB" sz="3200" dirty="0"/>
        </a:p>
      </dgm:t>
    </dgm:pt>
    <dgm:pt modelId="{84082585-84A7-4B23-AC08-60730125EDDB}" type="parTrans" cxnId="{2850A2D1-2FD0-456F-8CC1-0DC199AEAEC8}">
      <dgm:prSet/>
      <dgm:spPr/>
      <dgm:t>
        <a:bodyPr/>
        <a:lstStyle/>
        <a:p>
          <a:endParaRPr lang="en-GB"/>
        </a:p>
      </dgm:t>
    </dgm:pt>
    <dgm:pt modelId="{AB44DBE0-4B14-49DC-84F9-599B7063A24B}" type="sibTrans" cxnId="{2850A2D1-2FD0-456F-8CC1-0DC199AEAEC8}">
      <dgm:prSet/>
      <dgm:spPr/>
      <dgm:t>
        <a:bodyPr/>
        <a:lstStyle/>
        <a:p>
          <a:endParaRPr lang="en-GB"/>
        </a:p>
      </dgm:t>
    </dgm:pt>
    <dgm:pt modelId="{D4EC3046-E99B-45CA-B7A5-0CAD50D4D052}">
      <dgm:prSet phldrT="[Text]" custT="1"/>
      <dgm:spPr/>
      <dgm:t>
        <a:bodyPr/>
        <a:lstStyle/>
        <a:p>
          <a:pPr algn="r"/>
          <a:r>
            <a:rPr lang="ar-IQ" sz="2000" dirty="0" smtClean="0"/>
            <a:t>الدفوع المتعلقة بعلاقات لملتزمين سابقين= القاعدة يطهرها التظهير اذا كان الحامل </a:t>
          </a:r>
          <a:r>
            <a:rPr lang="ar-IQ" sz="2000" dirty="0" smtClean="0">
              <a:solidFill>
                <a:srgbClr val="FF0000"/>
              </a:solidFill>
            </a:rPr>
            <a:t>حسن النية </a:t>
          </a:r>
          <a:r>
            <a:rPr lang="ar-IQ" sz="2000" dirty="0" smtClean="0"/>
            <a:t>كعيوب الارادة عدا الاكراه, انعدام سبب الالتزام, نشوء واقعة توجب زوال الالتزام</a:t>
          </a:r>
          <a:endParaRPr lang="en-GB" sz="2000" dirty="0"/>
        </a:p>
      </dgm:t>
    </dgm:pt>
    <dgm:pt modelId="{13F1588A-BD38-44D2-BE70-97FDE45348D1}" type="parTrans" cxnId="{5D4C4286-7113-46D5-BCF7-4AD1B4B3B469}">
      <dgm:prSet/>
      <dgm:spPr/>
      <dgm:t>
        <a:bodyPr/>
        <a:lstStyle/>
        <a:p>
          <a:endParaRPr lang="en-GB"/>
        </a:p>
      </dgm:t>
    </dgm:pt>
    <dgm:pt modelId="{840A936B-494F-4434-807F-2979EB76134B}" type="sibTrans" cxnId="{5D4C4286-7113-46D5-BCF7-4AD1B4B3B469}">
      <dgm:prSet/>
      <dgm:spPr/>
      <dgm:t>
        <a:bodyPr/>
        <a:lstStyle/>
        <a:p>
          <a:endParaRPr lang="en-GB"/>
        </a:p>
      </dgm:t>
    </dgm:pt>
    <dgm:pt modelId="{439C6B95-EE20-4CA0-A26C-F5C7E3B856B0}">
      <dgm:prSet phldrT="[Text]" custT="1"/>
      <dgm:spPr/>
      <dgm:t>
        <a:bodyPr/>
        <a:lstStyle/>
        <a:p>
          <a:r>
            <a:rPr lang="ar-IQ" sz="2000" dirty="0" smtClean="0"/>
            <a:t>الدفوع المتعلقة بالملتزم الذي تلقى الحامل منه الحوالة مباشرة=القاعدة لا يطهرها التظهير لان الحامل على علم بها (كالمقاصة, الابراء, زوال سبب التظهير ...الخ)</a:t>
          </a:r>
          <a:endParaRPr lang="en-GB" sz="2000" dirty="0"/>
        </a:p>
      </dgm:t>
    </dgm:pt>
    <dgm:pt modelId="{79B0E494-DD39-46EC-BFA9-5A8298931263}" type="parTrans" cxnId="{0C6968DA-93B2-435B-9074-FDDE139FFE7F}">
      <dgm:prSet/>
      <dgm:spPr/>
      <dgm:t>
        <a:bodyPr/>
        <a:lstStyle/>
        <a:p>
          <a:endParaRPr lang="en-GB"/>
        </a:p>
      </dgm:t>
    </dgm:pt>
    <dgm:pt modelId="{E04399E3-2B79-43E8-9C9E-F18F7183C5FD}" type="sibTrans" cxnId="{0C6968DA-93B2-435B-9074-FDDE139FFE7F}">
      <dgm:prSet/>
      <dgm:spPr/>
      <dgm:t>
        <a:bodyPr/>
        <a:lstStyle/>
        <a:p>
          <a:endParaRPr lang="en-GB"/>
        </a:p>
      </dgm:t>
    </dgm:pt>
    <dgm:pt modelId="{5ADDF9F6-250B-4250-8567-E857D91FEB4D}" type="pres">
      <dgm:prSet presAssocID="{3A74C802-7547-4531-969E-ED537ED20CB6}" presName="diagram" presStyleCnt="0">
        <dgm:presLayoutVars>
          <dgm:chPref val="1"/>
          <dgm:dir/>
          <dgm:animOne val="branch"/>
          <dgm:animLvl val="lvl"/>
          <dgm:resizeHandles/>
        </dgm:presLayoutVars>
      </dgm:prSet>
      <dgm:spPr/>
      <dgm:t>
        <a:bodyPr/>
        <a:lstStyle/>
        <a:p>
          <a:endParaRPr lang="en-US"/>
        </a:p>
      </dgm:t>
    </dgm:pt>
    <dgm:pt modelId="{3698FEBC-C776-4DD1-9780-1D1067D36A3B}" type="pres">
      <dgm:prSet presAssocID="{71BF0751-C988-4353-9186-CD8B395FF4CA}" presName="root" presStyleCnt="0"/>
      <dgm:spPr/>
    </dgm:pt>
    <dgm:pt modelId="{9FA51ED5-5D5D-4358-A3DD-636F23E2694B}" type="pres">
      <dgm:prSet presAssocID="{71BF0751-C988-4353-9186-CD8B395FF4CA}" presName="rootComposite" presStyleCnt="0"/>
      <dgm:spPr/>
    </dgm:pt>
    <dgm:pt modelId="{135715CB-7374-4E88-8142-540CBF309641}" type="pres">
      <dgm:prSet presAssocID="{71BF0751-C988-4353-9186-CD8B395FF4CA}" presName="rootText" presStyleLbl="node1" presStyleIdx="0" presStyleCnt="2"/>
      <dgm:spPr/>
      <dgm:t>
        <a:bodyPr/>
        <a:lstStyle/>
        <a:p>
          <a:endParaRPr lang="en-GB"/>
        </a:p>
      </dgm:t>
    </dgm:pt>
    <dgm:pt modelId="{BA7608E5-ECC5-4F7A-A879-8DCEF52B1F9C}" type="pres">
      <dgm:prSet presAssocID="{71BF0751-C988-4353-9186-CD8B395FF4CA}" presName="rootConnector" presStyleLbl="node1" presStyleIdx="0" presStyleCnt="2"/>
      <dgm:spPr/>
      <dgm:t>
        <a:bodyPr/>
        <a:lstStyle/>
        <a:p>
          <a:endParaRPr lang="en-US"/>
        </a:p>
      </dgm:t>
    </dgm:pt>
    <dgm:pt modelId="{1E3CB602-0D4B-487D-95A9-5B6185178E38}" type="pres">
      <dgm:prSet presAssocID="{71BF0751-C988-4353-9186-CD8B395FF4CA}" presName="childShape" presStyleCnt="0"/>
      <dgm:spPr/>
    </dgm:pt>
    <dgm:pt modelId="{F6E755EB-6245-458A-8FB4-867C4211BC1D}" type="pres">
      <dgm:prSet presAssocID="{3675C151-E30C-4988-8609-97D9254251AE}" presName="Name13" presStyleLbl="parChTrans1D2" presStyleIdx="0" presStyleCnt="3"/>
      <dgm:spPr/>
      <dgm:t>
        <a:bodyPr/>
        <a:lstStyle/>
        <a:p>
          <a:endParaRPr lang="en-US"/>
        </a:p>
      </dgm:t>
    </dgm:pt>
    <dgm:pt modelId="{D468E99E-02CC-44A0-BEF4-1D8CAD86A525}" type="pres">
      <dgm:prSet presAssocID="{0A81CF5E-8809-439A-9C75-0E719A233099}" presName="childText" presStyleLbl="bgAcc1" presStyleIdx="0" presStyleCnt="3" custScaleX="138113" custLinFactNeighborX="-9422" custLinFactNeighborY="1587">
        <dgm:presLayoutVars>
          <dgm:bulletEnabled val="1"/>
        </dgm:presLayoutVars>
      </dgm:prSet>
      <dgm:spPr/>
      <dgm:t>
        <a:bodyPr/>
        <a:lstStyle/>
        <a:p>
          <a:endParaRPr lang="en-GB"/>
        </a:p>
      </dgm:t>
    </dgm:pt>
    <dgm:pt modelId="{9609ACA3-83F7-4612-96F4-11432B74A438}" type="pres">
      <dgm:prSet presAssocID="{BE577A71-1776-43DB-BD2D-28306CAE2405}" presName="root" presStyleCnt="0"/>
      <dgm:spPr/>
    </dgm:pt>
    <dgm:pt modelId="{AE3CE366-E6DD-4215-92A4-77CAED580076}" type="pres">
      <dgm:prSet presAssocID="{BE577A71-1776-43DB-BD2D-28306CAE2405}" presName="rootComposite" presStyleCnt="0"/>
      <dgm:spPr/>
    </dgm:pt>
    <dgm:pt modelId="{7E132510-E926-43CE-A574-3D15869A157B}" type="pres">
      <dgm:prSet presAssocID="{BE577A71-1776-43DB-BD2D-28306CAE2405}" presName="rootText" presStyleLbl="node1" presStyleIdx="1" presStyleCnt="2"/>
      <dgm:spPr/>
      <dgm:t>
        <a:bodyPr/>
        <a:lstStyle/>
        <a:p>
          <a:endParaRPr lang="en-US"/>
        </a:p>
      </dgm:t>
    </dgm:pt>
    <dgm:pt modelId="{B9C2D063-28E0-4706-B5AD-1A0B51961A79}" type="pres">
      <dgm:prSet presAssocID="{BE577A71-1776-43DB-BD2D-28306CAE2405}" presName="rootConnector" presStyleLbl="node1" presStyleIdx="1" presStyleCnt="2"/>
      <dgm:spPr/>
      <dgm:t>
        <a:bodyPr/>
        <a:lstStyle/>
        <a:p>
          <a:endParaRPr lang="en-US"/>
        </a:p>
      </dgm:t>
    </dgm:pt>
    <dgm:pt modelId="{0781CEFF-E64A-4022-B188-B59E7CAD14F4}" type="pres">
      <dgm:prSet presAssocID="{BE577A71-1776-43DB-BD2D-28306CAE2405}" presName="childShape" presStyleCnt="0"/>
      <dgm:spPr/>
    </dgm:pt>
    <dgm:pt modelId="{3B877364-654A-47C3-A291-20F38E855226}" type="pres">
      <dgm:prSet presAssocID="{13F1588A-BD38-44D2-BE70-97FDE45348D1}" presName="Name13" presStyleLbl="parChTrans1D2" presStyleIdx="1" presStyleCnt="3"/>
      <dgm:spPr/>
      <dgm:t>
        <a:bodyPr/>
        <a:lstStyle/>
        <a:p>
          <a:endParaRPr lang="en-US"/>
        </a:p>
      </dgm:t>
    </dgm:pt>
    <dgm:pt modelId="{55F09787-AE34-4088-B870-58CEE950A8C6}" type="pres">
      <dgm:prSet presAssocID="{D4EC3046-E99B-45CA-B7A5-0CAD50D4D052}" presName="childText" presStyleLbl="bgAcc1" presStyleIdx="1" presStyleCnt="3" custAng="0" custScaleY="129561" custLinFactNeighborX="2286" custLinFactNeighborY="-9508">
        <dgm:presLayoutVars>
          <dgm:bulletEnabled val="1"/>
        </dgm:presLayoutVars>
      </dgm:prSet>
      <dgm:spPr/>
      <dgm:t>
        <a:bodyPr/>
        <a:lstStyle/>
        <a:p>
          <a:endParaRPr lang="en-GB"/>
        </a:p>
      </dgm:t>
    </dgm:pt>
    <dgm:pt modelId="{E3FA8608-C5CE-4667-AA0D-D787ADC4E55A}" type="pres">
      <dgm:prSet presAssocID="{79B0E494-DD39-46EC-BFA9-5A8298931263}" presName="Name13" presStyleLbl="parChTrans1D2" presStyleIdx="2" presStyleCnt="3"/>
      <dgm:spPr/>
      <dgm:t>
        <a:bodyPr/>
        <a:lstStyle/>
        <a:p>
          <a:endParaRPr lang="en-US"/>
        </a:p>
      </dgm:t>
    </dgm:pt>
    <dgm:pt modelId="{871AA837-FF12-4255-833B-26A169541ABB}" type="pres">
      <dgm:prSet presAssocID="{439C6B95-EE20-4CA0-A26C-F5C7E3B856B0}" presName="childText" presStyleLbl="bgAcc1" presStyleIdx="2" presStyleCnt="3">
        <dgm:presLayoutVars>
          <dgm:bulletEnabled val="1"/>
        </dgm:presLayoutVars>
      </dgm:prSet>
      <dgm:spPr/>
      <dgm:t>
        <a:bodyPr/>
        <a:lstStyle/>
        <a:p>
          <a:endParaRPr lang="en-GB"/>
        </a:p>
      </dgm:t>
    </dgm:pt>
  </dgm:ptLst>
  <dgm:cxnLst>
    <dgm:cxn modelId="{744F1E47-F320-4F6D-96DD-89B1B1D1EDFA}" type="presOf" srcId="{D4EC3046-E99B-45CA-B7A5-0CAD50D4D052}" destId="{55F09787-AE34-4088-B870-58CEE950A8C6}" srcOrd="0" destOrd="0" presId="urn:microsoft.com/office/officeart/2005/8/layout/hierarchy3"/>
    <dgm:cxn modelId="{D99CE2F3-8C3D-4FD8-8C42-10452123459F}" type="presOf" srcId="{439C6B95-EE20-4CA0-A26C-F5C7E3B856B0}" destId="{871AA837-FF12-4255-833B-26A169541ABB}" srcOrd="0" destOrd="0" presId="urn:microsoft.com/office/officeart/2005/8/layout/hierarchy3"/>
    <dgm:cxn modelId="{0723A8B3-79CB-4E72-931B-E4D2FF06D860}" type="presOf" srcId="{13F1588A-BD38-44D2-BE70-97FDE45348D1}" destId="{3B877364-654A-47C3-A291-20F38E855226}" srcOrd="0" destOrd="0" presId="urn:microsoft.com/office/officeart/2005/8/layout/hierarchy3"/>
    <dgm:cxn modelId="{2850A2D1-2FD0-456F-8CC1-0DC199AEAEC8}" srcId="{3A74C802-7547-4531-969E-ED537ED20CB6}" destId="{BE577A71-1776-43DB-BD2D-28306CAE2405}" srcOrd="1" destOrd="0" parTransId="{84082585-84A7-4B23-AC08-60730125EDDB}" sibTransId="{AB44DBE0-4B14-49DC-84F9-599B7063A24B}"/>
    <dgm:cxn modelId="{1FAABF8A-53FC-4AD0-898F-43974E4501C3}" type="presOf" srcId="{71BF0751-C988-4353-9186-CD8B395FF4CA}" destId="{135715CB-7374-4E88-8142-540CBF309641}" srcOrd="0" destOrd="0" presId="urn:microsoft.com/office/officeart/2005/8/layout/hierarchy3"/>
    <dgm:cxn modelId="{AEE884E5-2E3A-4ECB-97F5-BCABEE85E0E0}" type="presOf" srcId="{71BF0751-C988-4353-9186-CD8B395FF4CA}" destId="{BA7608E5-ECC5-4F7A-A879-8DCEF52B1F9C}" srcOrd="1" destOrd="0" presId="urn:microsoft.com/office/officeart/2005/8/layout/hierarchy3"/>
    <dgm:cxn modelId="{6EEEF837-F9C6-4D22-AD6C-0DCD310DBD02}" type="presOf" srcId="{BE577A71-1776-43DB-BD2D-28306CAE2405}" destId="{7E132510-E926-43CE-A574-3D15869A157B}" srcOrd="0" destOrd="0" presId="urn:microsoft.com/office/officeart/2005/8/layout/hierarchy3"/>
    <dgm:cxn modelId="{185CA1FD-A6E5-40CF-B891-45E173E9233E}" srcId="{3A74C802-7547-4531-969E-ED537ED20CB6}" destId="{71BF0751-C988-4353-9186-CD8B395FF4CA}" srcOrd="0" destOrd="0" parTransId="{F9307023-C0A2-400E-9675-B105CD25164D}" sibTransId="{5D293D95-2C34-403C-AF42-C4DB3B81BFA8}"/>
    <dgm:cxn modelId="{5FE9DACD-EA68-439C-8482-FCC5D41545D2}" type="presOf" srcId="{3A74C802-7547-4531-969E-ED537ED20CB6}" destId="{5ADDF9F6-250B-4250-8567-E857D91FEB4D}" srcOrd="0" destOrd="0" presId="urn:microsoft.com/office/officeart/2005/8/layout/hierarchy3"/>
    <dgm:cxn modelId="{D2A2516C-F664-4842-8D5E-0E89F0F19ABC}" type="presOf" srcId="{BE577A71-1776-43DB-BD2D-28306CAE2405}" destId="{B9C2D063-28E0-4706-B5AD-1A0B51961A79}" srcOrd="1" destOrd="0" presId="urn:microsoft.com/office/officeart/2005/8/layout/hierarchy3"/>
    <dgm:cxn modelId="{0C6968DA-93B2-435B-9074-FDDE139FFE7F}" srcId="{BE577A71-1776-43DB-BD2D-28306CAE2405}" destId="{439C6B95-EE20-4CA0-A26C-F5C7E3B856B0}" srcOrd="1" destOrd="0" parTransId="{79B0E494-DD39-46EC-BFA9-5A8298931263}" sibTransId="{E04399E3-2B79-43E8-9C9E-F18F7183C5FD}"/>
    <dgm:cxn modelId="{7D1F3296-31D7-418B-B4E8-FC3942921A58}" type="presOf" srcId="{3675C151-E30C-4988-8609-97D9254251AE}" destId="{F6E755EB-6245-458A-8FB4-867C4211BC1D}" srcOrd="0" destOrd="0" presId="urn:microsoft.com/office/officeart/2005/8/layout/hierarchy3"/>
    <dgm:cxn modelId="{697D05D5-C175-4238-BF93-7317493D0647}" type="presOf" srcId="{79B0E494-DD39-46EC-BFA9-5A8298931263}" destId="{E3FA8608-C5CE-4667-AA0D-D787ADC4E55A}" srcOrd="0" destOrd="0" presId="urn:microsoft.com/office/officeart/2005/8/layout/hierarchy3"/>
    <dgm:cxn modelId="{5D4C4286-7113-46D5-BCF7-4AD1B4B3B469}" srcId="{BE577A71-1776-43DB-BD2D-28306CAE2405}" destId="{D4EC3046-E99B-45CA-B7A5-0CAD50D4D052}" srcOrd="0" destOrd="0" parTransId="{13F1588A-BD38-44D2-BE70-97FDE45348D1}" sibTransId="{840A936B-494F-4434-807F-2979EB76134B}"/>
    <dgm:cxn modelId="{29F0BCD4-4DE1-4175-99E2-B20D6B7C55B8}" srcId="{71BF0751-C988-4353-9186-CD8B395FF4CA}" destId="{0A81CF5E-8809-439A-9C75-0E719A233099}" srcOrd="0" destOrd="0" parTransId="{3675C151-E30C-4988-8609-97D9254251AE}" sibTransId="{B2B8447A-9629-49EE-AEC6-58426CCB19BA}"/>
    <dgm:cxn modelId="{2EF74E08-151D-4361-90B7-AAB3BFBB721A}" type="presOf" srcId="{0A81CF5E-8809-439A-9C75-0E719A233099}" destId="{D468E99E-02CC-44A0-BEF4-1D8CAD86A525}" srcOrd="0" destOrd="0" presId="urn:microsoft.com/office/officeart/2005/8/layout/hierarchy3"/>
    <dgm:cxn modelId="{336AF398-5839-4136-8E38-7B9DD549196A}" type="presParOf" srcId="{5ADDF9F6-250B-4250-8567-E857D91FEB4D}" destId="{3698FEBC-C776-4DD1-9780-1D1067D36A3B}" srcOrd="0" destOrd="0" presId="urn:microsoft.com/office/officeart/2005/8/layout/hierarchy3"/>
    <dgm:cxn modelId="{4A7E9EB3-802F-473E-B256-5245E672B80E}" type="presParOf" srcId="{3698FEBC-C776-4DD1-9780-1D1067D36A3B}" destId="{9FA51ED5-5D5D-4358-A3DD-636F23E2694B}" srcOrd="0" destOrd="0" presId="urn:microsoft.com/office/officeart/2005/8/layout/hierarchy3"/>
    <dgm:cxn modelId="{AE28B5EB-AB77-4951-90DF-F1A0C36260E4}" type="presParOf" srcId="{9FA51ED5-5D5D-4358-A3DD-636F23E2694B}" destId="{135715CB-7374-4E88-8142-540CBF309641}" srcOrd="0" destOrd="0" presId="urn:microsoft.com/office/officeart/2005/8/layout/hierarchy3"/>
    <dgm:cxn modelId="{766F3491-F3B1-4CCA-B853-7C894C92337F}" type="presParOf" srcId="{9FA51ED5-5D5D-4358-A3DD-636F23E2694B}" destId="{BA7608E5-ECC5-4F7A-A879-8DCEF52B1F9C}" srcOrd="1" destOrd="0" presId="urn:microsoft.com/office/officeart/2005/8/layout/hierarchy3"/>
    <dgm:cxn modelId="{BBB56C75-4810-45A8-9F88-BF321C3FEDF3}" type="presParOf" srcId="{3698FEBC-C776-4DD1-9780-1D1067D36A3B}" destId="{1E3CB602-0D4B-487D-95A9-5B6185178E38}" srcOrd="1" destOrd="0" presId="urn:microsoft.com/office/officeart/2005/8/layout/hierarchy3"/>
    <dgm:cxn modelId="{24CE0C7B-8F4F-4629-A0A4-A359DDBC26FF}" type="presParOf" srcId="{1E3CB602-0D4B-487D-95A9-5B6185178E38}" destId="{F6E755EB-6245-458A-8FB4-867C4211BC1D}" srcOrd="0" destOrd="0" presId="urn:microsoft.com/office/officeart/2005/8/layout/hierarchy3"/>
    <dgm:cxn modelId="{81E05E51-3C14-48B4-BF3A-F22854AD7C48}" type="presParOf" srcId="{1E3CB602-0D4B-487D-95A9-5B6185178E38}" destId="{D468E99E-02CC-44A0-BEF4-1D8CAD86A525}" srcOrd="1" destOrd="0" presId="urn:microsoft.com/office/officeart/2005/8/layout/hierarchy3"/>
    <dgm:cxn modelId="{03E1AB24-EDFD-4616-83FF-8C577BBBB7F9}" type="presParOf" srcId="{5ADDF9F6-250B-4250-8567-E857D91FEB4D}" destId="{9609ACA3-83F7-4612-96F4-11432B74A438}" srcOrd="1" destOrd="0" presId="urn:microsoft.com/office/officeart/2005/8/layout/hierarchy3"/>
    <dgm:cxn modelId="{BD42C2EA-9F1A-48E7-808D-873D29FCDCF6}" type="presParOf" srcId="{9609ACA3-83F7-4612-96F4-11432B74A438}" destId="{AE3CE366-E6DD-4215-92A4-77CAED580076}" srcOrd="0" destOrd="0" presId="urn:microsoft.com/office/officeart/2005/8/layout/hierarchy3"/>
    <dgm:cxn modelId="{1479E026-6588-4F2C-9552-A447906AA86E}" type="presParOf" srcId="{AE3CE366-E6DD-4215-92A4-77CAED580076}" destId="{7E132510-E926-43CE-A574-3D15869A157B}" srcOrd="0" destOrd="0" presId="urn:microsoft.com/office/officeart/2005/8/layout/hierarchy3"/>
    <dgm:cxn modelId="{631A9F6B-9990-4D20-8525-075CAD351C9F}" type="presParOf" srcId="{AE3CE366-E6DD-4215-92A4-77CAED580076}" destId="{B9C2D063-28E0-4706-B5AD-1A0B51961A79}" srcOrd="1" destOrd="0" presId="urn:microsoft.com/office/officeart/2005/8/layout/hierarchy3"/>
    <dgm:cxn modelId="{68ABC76C-FF2F-4286-BABA-C4A66DF68D4A}" type="presParOf" srcId="{9609ACA3-83F7-4612-96F4-11432B74A438}" destId="{0781CEFF-E64A-4022-B188-B59E7CAD14F4}" srcOrd="1" destOrd="0" presId="urn:microsoft.com/office/officeart/2005/8/layout/hierarchy3"/>
    <dgm:cxn modelId="{699DE1E5-0B5C-47B3-9465-B09ABA54D053}" type="presParOf" srcId="{0781CEFF-E64A-4022-B188-B59E7CAD14F4}" destId="{3B877364-654A-47C3-A291-20F38E855226}" srcOrd="0" destOrd="0" presId="urn:microsoft.com/office/officeart/2005/8/layout/hierarchy3"/>
    <dgm:cxn modelId="{8F2064FF-6D50-483B-9CF2-D78A5DC4495E}" type="presParOf" srcId="{0781CEFF-E64A-4022-B188-B59E7CAD14F4}" destId="{55F09787-AE34-4088-B870-58CEE950A8C6}" srcOrd="1" destOrd="0" presId="urn:microsoft.com/office/officeart/2005/8/layout/hierarchy3"/>
    <dgm:cxn modelId="{812C8EF6-FACE-4330-A2DD-290B7FCA33E8}" type="presParOf" srcId="{0781CEFF-E64A-4022-B188-B59E7CAD14F4}" destId="{E3FA8608-C5CE-4667-AA0D-D787ADC4E55A}" srcOrd="2" destOrd="0" presId="urn:microsoft.com/office/officeart/2005/8/layout/hierarchy3"/>
    <dgm:cxn modelId="{07F507D4-FF11-4A3D-9946-D02F08C86A4B}" type="presParOf" srcId="{0781CEFF-E64A-4022-B188-B59E7CAD14F4}" destId="{871AA837-FF12-4255-833B-26A169541ABB}"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4351A2-64C7-46C9-A499-019DBECB24CD}" type="doc">
      <dgm:prSet loTypeId="urn:diagrams.loki3.com/TabbedArc+Icon" loCatId="relationship" qsTypeId="urn:microsoft.com/office/officeart/2005/8/quickstyle/simple1" qsCatId="simple" csTypeId="urn:microsoft.com/office/officeart/2005/8/colors/accent1_2" csCatId="accent1" phldr="1"/>
      <dgm:spPr/>
    </dgm:pt>
    <dgm:pt modelId="{83B323B5-AB58-4851-A2A1-4BEB6CE1E5BA}">
      <dgm:prSet phldrT="[Text]"/>
      <dgm:spPr/>
      <dgm:t>
        <a:bodyPr/>
        <a:lstStyle/>
        <a:p>
          <a:r>
            <a:rPr lang="ar-IQ"/>
            <a:t>الدفوع الشخصية نوعان</a:t>
          </a:r>
          <a:endParaRPr lang="en-US"/>
        </a:p>
      </dgm:t>
    </dgm:pt>
    <dgm:pt modelId="{D88D1D1F-39AA-4435-B1C1-832A93FBF0CD}" type="parTrans" cxnId="{48D084EA-4CBB-4149-BA5D-E5F95926E502}">
      <dgm:prSet/>
      <dgm:spPr/>
      <dgm:t>
        <a:bodyPr/>
        <a:lstStyle/>
        <a:p>
          <a:endParaRPr lang="en-US"/>
        </a:p>
      </dgm:t>
    </dgm:pt>
    <dgm:pt modelId="{B7155372-FD51-4651-8467-1D891FB300FF}" type="sibTrans" cxnId="{48D084EA-4CBB-4149-BA5D-E5F95926E502}">
      <dgm:prSet/>
      <dgm:spPr/>
      <dgm:t>
        <a:bodyPr/>
        <a:lstStyle/>
        <a:p>
          <a:endParaRPr lang="en-US"/>
        </a:p>
      </dgm:t>
    </dgm:pt>
    <dgm:pt modelId="{3B70043D-3E13-473B-875D-185A40D06FB2}">
      <dgm:prSet phldrT="[Text]"/>
      <dgm:spPr/>
      <dgm:t>
        <a:bodyPr/>
        <a:lstStyle/>
        <a:p>
          <a:r>
            <a:rPr lang="ar-IQ"/>
            <a:t>دفوع تثار من قبل اي ملتزم ضد من تلقى منه الحوالة</a:t>
          </a:r>
          <a:endParaRPr lang="en-US"/>
        </a:p>
      </dgm:t>
    </dgm:pt>
    <dgm:pt modelId="{7919B28D-8335-4F02-9EC8-91B0E7633333}" type="parTrans" cxnId="{5A4B593B-231C-43CE-AD16-A74752886A32}">
      <dgm:prSet/>
      <dgm:spPr/>
      <dgm:t>
        <a:bodyPr/>
        <a:lstStyle/>
        <a:p>
          <a:endParaRPr lang="en-US"/>
        </a:p>
      </dgm:t>
    </dgm:pt>
    <dgm:pt modelId="{B1BCC9BC-E7EE-4FA7-B5DE-54D2E37B05FE}" type="sibTrans" cxnId="{5A4B593B-231C-43CE-AD16-A74752886A32}">
      <dgm:prSet/>
      <dgm:spPr/>
      <dgm:t>
        <a:bodyPr/>
        <a:lstStyle/>
        <a:p>
          <a:endParaRPr lang="en-US"/>
        </a:p>
      </dgm:t>
    </dgm:pt>
    <dgm:pt modelId="{340924F6-E799-47B4-B223-86AD9DB4E98E}">
      <dgm:prSet/>
      <dgm:spPr/>
      <dgm:t>
        <a:bodyPr/>
        <a:lstStyle/>
        <a:p>
          <a:r>
            <a:rPr lang="ar-IQ"/>
            <a:t>القاعدة: تسمع هذه الدفوع لان الحامل على علم بها</a:t>
          </a:r>
          <a:endParaRPr lang="en-US"/>
        </a:p>
      </dgm:t>
    </dgm:pt>
    <dgm:pt modelId="{04895AD4-9379-4FAE-9619-7E673FD30817}" type="parTrans" cxnId="{EBAF0AF9-DE5E-4BFB-AE65-F62BBF82651C}">
      <dgm:prSet/>
      <dgm:spPr/>
      <dgm:t>
        <a:bodyPr/>
        <a:lstStyle/>
        <a:p>
          <a:endParaRPr lang="en-US"/>
        </a:p>
      </dgm:t>
    </dgm:pt>
    <dgm:pt modelId="{A0A729F7-D612-4DC6-9C82-82C24492A75A}" type="sibTrans" cxnId="{EBAF0AF9-DE5E-4BFB-AE65-F62BBF82651C}">
      <dgm:prSet/>
      <dgm:spPr/>
      <dgm:t>
        <a:bodyPr/>
        <a:lstStyle/>
        <a:p>
          <a:endParaRPr lang="en-US"/>
        </a:p>
      </dgm:t>
    </dgm:pt>
    <dgm:pt modelId="{3814871B-5889-400B-9427-F6241A687112}">
      <dgm:prSet/>
      <dgm:spPr/>
      <dgm:t>
        <a:bodyPr/>
        <a:lstStyle/>
        <a:p>
          <a:r>
            <a:rPr lang="ar-IQ"/>
            <a:t>القاعدة: لا تسمع هذه الدفوع اذا كان الحامل حسن النية ( لا يعلم بها)</a:t>
          </a:r>
          <a:endParaRPr lang="en-US"/>
        </a:p>
      </dgm:t>
    </dgm:pt>
    <dgm:pt modelId="{D4A5DB78-555B-410E-9126-FCB797045399}" type="parTrans" cxnId="{29E98E6E-00CD-4FC1-9C80-3B955DF5357D}">
      <dgm:prSet/>
      <dgm:spPr/>
      <dgm:t>
        <a:bodyPr/>
        <a:lstStyle/>
        <a:p>
          <a:endParaRPr lang="en-US"/>
        </a:p>
      </dgm:t>
    </dgm:pt>
    <dgm:pt modelId="{977400F2-B829-4969-9E92-37482B213B1B}" type="sibTrans" cxnId="{29E98E6E-00CD-4FC1-9C80-3B955DF5357D}">
      <dgm:prSet/>
      <dgm:spPr/>
      <dgm:t>
        <a:bodyPr/>
        <a:lstStyle/>
        <a:p>
          <a:endParaRPr lang="en-US"/>
        </a:p>
      </dgm:t>
    </dgm:pt>
    <dgm:pt modelId="{2DFAFF8B-3E0F-4779-8B1A-CD926EE70889}">
      <dgm:prSet/>
      <dgm:spPr/>
      <dgm:t>
        <a:bodyPr/>
        <a:lstStyle/>
        <a:p>
          <a:r>
            <a:rPr lang="ar-IQ" dirty="0"/>
            <a:t>دفوع تثار من قبل اي ملتزم لم يتلقى </a:t>
          </a:r>
          <a:r>
            <a:rPr lang="ar-IQ" dirty="0" smtClean="0"/>
            <a:t>الحامل منه  الحامل الحوالة </a:t>
          </a:r>
          <a:endParaRPr lang="en-US" dirty="0"/>
        </a:p>
      </dgm:t>
    </dgm:pt>
    <dgm:pt modelId="{DA117F57-E04C-476C-B74A-407DED31B887}" type="parTrans" cxnId="{50785DAD-DE24-466E-BE49-5AF6FD11A041}">
      <dgm:prSet/>
      <dgm:spPr/>
      <dgm:t>
        <a:bodyPr/>
        <a:lstStyle/>
        <a:p>
          <a:endParaRPr lang="en-US"/>
        </a:p>
      </dgm:t>
    </dgm:pt>
    <dgm:pt modelId="{C6B4429E-BFDA-4E03-8199-F0F4EB869272}" type="sibTrans" cxnId="{50785DAD-DE24-466E-BE49-5AF6FD11A041}">
      <dgm:prSet/>
      <dgm:spPr/>
      <dgm:t>
        <a:bodyPr/>
        <a:lstStyle/>
        <a:p>
          <a:endParaRPr lang="en-US"/>
        </a:p>
      </dgm:t>
    </dgm:pt>
    <dgm:pt modelId="{DF2FF791-129A-4326-A082-6FA728E2708E}" type="pres">
      <dgm:prSet presAssocID="{F64351A2-64C7-46C9-A499-019DBECB24CD}" presName="Name0" presStyleCnt="0">
        <dgm:presLayoutVars>
          <dgm:dir/>
          <dgm:resizeHandles val="exact"/>
        </dgm:presLayoutVars>
      </dgm:prSet>
      <dgm:spPr/>
    </dgm:pt>
    <dgm:pt modelId="{BBA8BA38-88A0-4EDA-A3EB-83EC2C54DA25}" type="pres">
      <dgm:prSet presAssocID="{3814871B-5889-400B-9427-F6241A687112}" presName="twoplus" presStyleLbl="node1" presStyleIdx="0" presStyleCnt="5" custAng="3600000" custScaleX="115884" custScaleY="221673" custRadScaleRad="73289" custRadScaleInc="-37712">
        <dgm:presLayoutVars>
          <dgm:bulletEnabled val="1"/>
        </dgm:presLayoutVars>
      </dgm:prSet>
      <dgm:spPr/>
      <dgm:t>
        <a:bodyPr/>
        <a:lstStyle/>
        <a:p>
          <a:endParaRPr lang="en-US"/>
        </a:p>
      </dgm:t>
    </dgm:pt>
    <dgm:pt modelId="{B0580745-7373-4C20-988E-C86B0516F1D8}" type="pres">
      <dgm:prSet presAssocID="{2DFAFF8B-3E0F-4779-8B1A-CD926EE70889}" presName="twoplus" presStyleLbl="node1" presStyleIdx="1" presStyleCnt="5" custAng="1800000" custScaleX="89964" custScaleY="104968" custRadScaleRad="112503" custRadScaleInc="-13425">
        <dgm:presLayoutVars>
          <dgm:bulletEnabled val="1"/>
        </dgm:presLayoutVars>
      </dgm:prSet>
      <dgm:spPr/>
      <dgm:t>
        <a:bodyPr/>
        <a:lstStyle/>
        <a:p>
          <a:endParaRPr lang="en-US"/>
        </a:p>
      </dgm:t>
    </dgm:pt>
    <dgm:pt modelId="{59F123CB-8DCF-44B5-B831-D93FF2F6E2C4}" type="pres">
      <dgm:prSet presAssocID="{83B323B5-AB58-4851-A2A1-4BEB6CE1E5BA}" presName="twoplus" presStyleLbl="node1" presStyleIdx="2" presStyleCnt="5" custRadScaleRad="117399" custRadScaleInc="-2047">
        <dgm:presLayoutVars>
          <dgm:bulletEnabled val="1"/>
        </dgm:presLayoutVars>
      </dgm:prSet>
      <dgm:spPr/>
      <dgm:t>
        <a:bodyPr/>
        <a:lstStyle/>
        <a:p>
          <a:endParaRPr lang="en-US"/>
        </a:p>
      </dgm:t>
    </dgm:pt>
    <dgm:pt modelId="{15FAF2F2-7F90-4058-A8B4-EB23C652A2FA}" type="pres">
      <dgm:prSet presAssocID="{3B70043D-3E13-473B-875D-185A40D06FB2}" presName="twoplus" presStyleLbl="node1" presStyleIdx="3" presStyleCnt="5" custAng="19800000" custRadScaleRad="91431" custRadScaleInc="-361">
        <dgm:presLayoutVars>
          <dgm:bulletEnabled val="1"/>
        </dgm:presLayoutVars>
      </dgm:prSet>
      <dgm:spPr/>
      <dgm:t>
        <a:bodyPr/>
        <a:lstStyle/>
        <a:p>
          <a:endParaRPr lang="en-US"/>
        </a:p>
      </dgm:t>
    </dgm:pt>
    <dgm:pt modelId="{A4DC8384-2F24-4549-AA07-7C553B2F1ED5}" type="pres">
      <dgm:prSet presAssocID="{340924F6-E799-47B4-B223-86AD9DB4E98E}" presName="twoplus" presStyleLbl="node1" presStyleIdx="4" presStyleCnt="5" custAng="18000000" custScaleX="99775" custScaleY="161429" custRadScaleRad="64097" custRadScaleInc="-18798">
        <dgm:presLayoutVars>
          <dgm:bulletEnabled val="1"/>
        </dgm:presLayoutVars>
      </dgm:prSet>
      <dgm:spPr/>
      <dgm:t>
        <a:bodyPr/>
        <a:lstStyle/>
        <a:p>
          <a:endParaRPr lang="en-US"/>
        </a:p>
      </dgm:t>
    </dgm:pt>
  </dgm:ptLst>
  <dgm:cxnLst>
    <dgm:cxn modelId="{29E98E6E-00CD-4FC1-9C80-3B955DF5357D}" srcId="{F64351A2-64C7-46C9-A499-019DBECB24CD}" destId="{3814871B-5889-400B-9427-F6241A687112}" srcOrd="0" destOrd="0" parTransId="{D4A5DB78-555B-410E-9126-FCB797045399}" sibTransId="{977400F2-B829-4969-9E92-37482B213B1B}"/>
    <dgm:cxn modelId="{07E3BB83-36AC-4095-9F7D-5775F1747ED4}" type="presOf" srcId="{F64351A2-64C7-46C9-A499-019DBECB24CD}" destId="{DF2FF791-129A-4326-A082-6FA728E2708E}" srcOrd="0" destOrd="0" presId="urn:diagrams.loki3.com/TabbedArc+Icon"/>
    <dgm:cxn modelId="{48D084EA-4CBB-4149-BA5D-E5F95926E502}" srcId="{F64351A2-64C7-46C9-A499-019DBECB24CD}" destId="{83B323B5-AB58-4851-A2A1-4BEB6CE1E5BA}" srcOrd="2" destOrd="0" parTransId="{D88D1D1F-39AA-4435-B1C1-832A93FBF0CD}" sibTransId="{B7155372-FD51-4651-8467-1D891FB300FF}"/>
    <dgm:cxn modelId="{10A68CBC-BD35-4567-A5F3-2B506215BBD0}" type="presOf" srcId="{2DFAFF8B-3E0F-4779-8B1A-CD926EE70889}" destId="{B0580745-7373-4C20-988E-C86B0516F1D8}" srcOrd="0" destOrd="0" presId="urn:diagrams.loki3.com/TabbedArc+Icon"/>
    <dgm:cxn modelId="{FAF82AF7-487D-4BD8-AC8B-7DBCFA32DDFE}" type="presOf" srcId="{3814871B-5889-400B-9427-F6241A687112}" destId="{BBA8BA38-88A0-4EDA-A3EB-83EC2C54DA25}" srcOrd="0" destOrd="0" presId="urn:diagrams.loki3.com/TabbedArc+Icon"/>
    <dgm:cxn modelId="{842E2B72-BFA3-47B1-AF79-E34AD4A5BE46}" type="presOf" srcId="{3B70043D-3E13-473B-875D-185A40D06FB2}" destId="{15FAF2F2-7F90-4058-A8B4-EB23C652A2FA}" srcOrd="0" destOrd="0" presId="urn:diagrams.loki3.com/TabbedArc+Icon"/>
    <dgm:cxn modelId="{5A4B593B-231C-43CE-AD16-A74752886A32}" srcId="{F64351A2-64C7-46C9-A499-019DBECB24CD}" destId="{3B70043D-3E13-473B-875D-185A40D06FB2}" srcOrd="3" destOrd="0" parTransId="{7919B28D-8335-4F02-9EC8-91B0E7633333}" sibTransId="{B1BCC9BC-E7EE-4FA7-B5DE-54D2E37B05FE}"/>
    <dgm:cxn modelId="{F9FE563B-25A0-4E74-99A4-BD583F56B881}" type="presOf" srcId="{83B323B5-AB58-4851-A2A1-4BEB6CE1E5BA}" destId="{59F123CB-8DCF-44B5-B831-D93FF2F6E2C4}" srcOrd="0" destOrd="0" presId="urn:diagrams.loki3.com/TabbedArc+Icon"/>
    <dgm:cxn modelId="{87F1A635-862D-402C-B134-54603C70CDCE}" type="presOf" srcId="{340924F6-E799-47B4-B223-86AD9DB4E98E}" destId="{A4DC8384-2F24-4549-AA07-7C553B2F1ED5}" srcOrd="0" destOrd="0" presId="urn:diagrams.loki3.com/TabbedArc+Icon"/>
    <dgm:cxn modelId="{EBAF0AF9-DE5E-4BFB-AE65-F62BBF82651C}" srcId="{F64351A2-64C7-46C9-A499-019DBECB24CD}" destId="{340924F6-E799-47B4-B223-86AD9DB4E98E}" srcOrd="4" destOrd="0" parTransId="{04895AD4-9379-4FAE-9619-7E673FD30817}" sibTransId="{A0A729F7-D612-4DC6-9C82-82C24492A75A}"/>
    <dgm:cxn modelId="{50785DAD-DE24-466E-BE49-5AF6FD11A041}" srcId="{F64351A2-64C7-46C9-A499-019DBECB24CD}" destId="{2DFAFF8B-3E0F-4779-8B1A-CD926EE70889}" srcOrd="1" destOrd="0" parTransId="{DA117F57-E04C-476C-B74A-407DED31B887}" sibTransId="{C6B4429E-BFDA-4E03-8199-F0F4EB869272}"/>
    <dgm:cxn modelId="{6CDF4419-9D5E-44F3-AAB7-FD0210F11D46}" type="presParOf" srcId="{DF2FF791-129A-4326-A082-6FA728E2708E}" destId="{BBA8BA38-88A0-4EDA-A3EB-83EC2C54DA25}" srcOrd="0" destOrd="0" presId="urn:diagrams.loki3.com/TabbedArc+Icon"/>
    <dgm:cxn modelId="{0AD3D562-3477-4A71-9D70-34CC1C0C58FB}" type="presParOf" srcId="{DF2FF791-129A-4326-A082-6FA728E2708E}" destId="{B0580745-7373-4C20-988E-C86B0516F1D8}" srcOrd="1" destOrd="0" presId="urn:diagrams.loki3.com/TabbedArc+Icon"/>
    <dgm:cxn modelId="{5CC8F5B8-21AF-437D-8715-A58990371FCA}" type="presParOf" srcId="{DF2FF791-129A-4326-A082-6FA728E2708E}" destId="{59F123CB-8DCF-44B5-B831-D93FF2F6E2C4}" srcOrd="2" destOrd="0" presId="urn:diagrams.loki3.com/TabbedArc+Icon"/>
    <dgm:cxn modelId="{A4975CE9-9FEE-4353-BEC7-3EF4BC6BEA2C}" type="presParOf" srcId="{DF2FF791-129A-4326-A082-6FA728E2708E}" destId="{15FAF2F2-7F90-4058-A8B4-EB23C652A2FA}" srcOrd="3" destOrd="0" presId="urn:diagrams.loki3.com/TabbedArc+Icon"/>
    <dgm:cxn modelId="{BF8AADDC-044A-4F62-AC90-C3EED5667691}" type="presParOf" srcId="{DF2FF791-129A-4326-A082-6FA728E2708E}" destId="{A4DC8384-2F24-4549-AA07-7C553B2F1ED5}" srcOrd="4" destOrd="0" presId="urn:diagrams.loki3.com/TabbedArc+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5715CB-7374-4E88-8142-540CBF309641}">
      <dsp:nvSpPr>
        <dsp:cNvPr id="0" name=""/>
        <dsp:cNvSpPr/>
      </dsp:nvSpPr>
      <dsp:spPr>
        <a:xfrm>
          <a:off x="1556699" y="1068"/>
          <a:ext cx="3157470" cy="15787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ar-IQ" sz="3200" kern="1200" dirty="0" smtClean="0"/>
            <a:t>الدفوع الموضوعية</a:t>
          </a:r>
          <a:endParaRPr lang="en-GB" sz="3200" kern="1200" dirty="0"/>
        </a:p>
      </dsp:txBody>
      <dsp:txXfrm>
        <a:off x="1602939" y="47308"/>
        <a:ext cx="3064990" cy="1486255"/>
      </dsp:txXfrm>
    </dsp:sp>
    <dsp:sp modelId="{F6E755EB-6245-458A-8FB4-867C4211BC1D}">
      <dsp:nvSpPr>
        <dsp:cNvPr id="0" name=""/>
        <dsp:cNvSpPr/>
      </dsp:nvSpPr>
      <dsp:spPr>
        <a:xfrm>
          <a:off x="1826726" y="1579803"/>
          <a:ext cx="91440" cy="1209105"/>
        </a:xfrm>
        <a:custGeom>
          <a:avLst/>
          <a:gdLst/>
          <a:ahLst/>
          <a:cxnLst/>
          <a:rect l="0" t="0" r="0" b="0"/>
          <a:pathLst>
            <a:path>
              <a:moveTo>
                <a:pt x="45720" y="0"/>
              </a:moveTo>
              <a:lnTo>
                <a:pt x="45720" y="1209105"/>
              </a:lnTo>
              <a:lnTo>
                <a:pt x="123469" y="120910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68E99E-02CC-44A0-BEF4-1D8CAD86A525}">
      <dsp:nvSpPr>
        <dsp:cNvPr id="0" name=""/>
        <dsp:cNvSpPr/>
      </dsp:nvSpPr>
      <dsp:spPr>
        <a:xfrm>
          <a:off x="1950195" y="1999542"/>
          <a:ext cx="3488701" cy="15787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r" defTabSz="889000">
            <a:lnSpc>
              <a:spcPct val="90000"/>
            </a:lnSpc>
            <a:spcBef>
              <a:spcPct val="0"/>
            </a:spcBef>
            <a:spcAft>
              <a:spcPct val="35000"/>
            </a:spcAft>
          </a:pPr>
          <a:r>
            <a:rPr lang="ar-IQ" sz="2000" kern="1200" dirty="0" smtClean="0"/>
            <a:t>لا يطهرها التظهير لانها تتعلق بالالتزام الصرفي (العيب الظاهري في الحوالة,التزوير,التحريف, النيابة الكاذبة او المتجاوزة,انعدام او نقص الاهلية, الاكراه)</a:t>
          </a:r>
          <a:endParaRPr lang="en-GB" sz="2000" kern="1200" dirty="0"/>
        </a:p>
      </dsp:txBody>
      <dsp:txXfrm>
        <a:off x="1996435" y="2045782"/>
        <a:ext cx="3396221" cy="1486255"/>
      </dsp:txXfrm>
    </dsp:sp>
    <dsp:sp modelId="{7E132510-E926-43CE-A574-3D15869A157B}">
      <dsp:nvSpPr>
        <dsp:cNvPr id="0" name=""/>
        <dsp:cNvSpPr/>
      </dsp:nvSpPr>
      <dsp:spPr>
        <a:xfrm>
          <a:off x="5834768" y="1068"/>
          <a:ext cx="3157470" cy="15787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ar-IQ" sz="3200" kern="1200" dirty="0" smtClean="0"/>
            <a:t>الدفوع الشخصية</a:t>
          </a:r>
          <a:endParaRPr lang="en-GB" sz="3200" kern="1200" dirty="0"/>
        </a:p>
      </dsp:txBody>
      <dsp:txXfrm>
        <a:off x="5881008" y="47308"/>
        <a:ext cx="3064990" cy="1486255"/>
      </dsp:txXfrm>
    </dsp:sp>
    <dsp:sp modelId="{3B877364-654A-47C3-A291-20F38E855226}">
      <dsp:nvSpPr>
        <dsp:cNvPr id="0" name=""/>
        <dsp:cNvSpPr/>
      </dsp:nvSpPr>
      <dsp:spPr>
        <a:xfrm>
          <a:off x="6150515" y="1579803"/>
          <a:ext cx="373490" cy="1267290"/>
        </a:xfrm>
        <a:custGeom>
          <a:avLst/>
          <a:gdLst/>
          <a:ahLst/>
          <a:cxnLst/>
          <a:rect l="0" t="0" r="0" b="0"/>
          <a:pathLst>
            <a:path>
              <a:moveTo>
                <a:pt x="0" y="0"/>
              </a:moveTo>
              <a:lnTo>
                <a:pt x="0" y="1267290"/>
              </a:lnTo>
              <a:lnTo>
                <a:pt x="373490" y="12672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F09787-AE34-4088-B870-58CEE950A8C6}">
      <dsp:nvSpPr>
        <dsp:cNvPr id="0" name=""/>
        <dsp:cNvSpPr/>
      </dsp:nvSpPr>
      <dsp:spPr>
        <a:xfrm>
          <a:off x="6524006" y="1824381"/>
          <a:ext cx="2525976" cy="20454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r" defTabSz="889000">
            <a:lnSpc>
              <a:spcPct val="90000"/>
            </a:lnSpc>
            <a:spcBef>
              <a:spcPct val="0"/>
            </a:spcBef>
            <a:spcAft>
              <a:spcPct val="35000"/>
            </a:spcAft>
          </a:pPr>
          <a:r>
            <a:rPr lang="ar-IQ" sz="2000" kern="1200" dirty="0" smtClean="0"/>
            <a:t>الدفوع المتعلقة بعلاقات لملتزمين سابقين= القاعدة يطهرها التظهير اذا كان الحامل </a:t>
          </a:r>
          <a:r>
            <a:rPr lang="ar-IQ" sz="2000" kern="1200" dirty="0" smtClean="0">
              <a:solidFill>
                <a:srgbClr val="FF0000"/>
              </a:solidFill>
            </a:rPr>
            <a:t>حسن النية </a:t>
          </a:r>
          <a:r>
            <a:rPr lang="ar-IQ" sz="2000" kern="1200" dirty="0" smtClean="0"/>
            <a:t>كعيوب الارادة عدا الاكراه, انعدام سبب الالتزام, نشوء واقعة توجب زوال الالتزام</a:t>
          </a:r>
          <a:endParaRPr lang="en-GB" sz="2000" kern="1200" dirty="0"/>
        </a:p>
      </dsp:txBody>
      <dsp:txXfrm>
        <a:off x="6583914" y="1884289"/>
        <a:ext cx="2406160" cy="1925608"/>
      </dsp:txXfrm>
    </dsp:sp>
    <dsp:sp modelId="{E3FA8608-C5CE-4667-AA0D-D787ADC4E55A}">
      <dsp:nvSpPr>
        <dsp:cNvPr id="0" name=""/>
        <dsp:cNvSpPr/>
      </dsp:nvSpPr>
      <dsp:spPr>
        <a:xfrm>
          <a:off x="6150515" y="1579803"/>
          <a:ext cx="315747" cy="3624160"/>
        </a:xfrm>
        <a:custGeom>
          <a:avLst/>
          <a:gdLst/>
          <a:ahLst/>
          <a:cxnLst/>
          <a:rect l="0" t="0" r="0" b="0"/>
          <a:pathLst>
            <a:path>
              <a:moveTo>
                <a:pt x="0" y="0"/>
              </a:moveTo>
              <a:lnTo>
                <a:pt x="0" y="3624160"/>
              </a:lnTo>
              <a:lnTo>
                <a:pt x="315747" y="36241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1AA837-FF12-4255-833B-26A169541ABB}">
      <dsp:nvSpPr>
        <dsp:cNvPr id="0" name=""/>
        <dsp:cNvSpPr/>
      </dsp:nvSpPr>
      <dsp:spPr>
        <a:xfrm>
          <a:off x="6466262" y="4414596"/>
          <a:ext cx="2525976" cy="15787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ar-IQ" sz="2000" kern="1200" dirty="0" smtClean="0"/>
            <a:t>الدفوع المتعلقة بالملتزم الذي تلقى الحامل منه الحوالة مباشرة=القاعدة لا يطهرها التظهير لان الحامل على علم بها (كالمقاصة, الابراء, زوال سبب التظهير ...الخ)</a:t>
          </a:r>
          <a:endParaRPr lang="en-GB" sz="2000" kern="1200" dirty="0"/>
        </a:p>
      </dsp:txBody>
      <dsp:txXfrm>
        <a:off x="6512502" y="4460836"/>
        <a:ext cx="2433496" cy="14862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8BA38-88A0-4EDA-A3EB-83EC2C54DA25}">
      <dsp:nvSpPr>
        <dsp:cNvPr id="0" name=""/>
        <dsp:cNvSpPr/>
      </dsp:nvSpPr>
      <dsp:spPr>
        <a:xfrm>
          <a:off x="569352" y="1430956"/>
          <a:ext cx="2466335" cy="3066583"/>
        </a:xfrm>
        <a:prstGeom prst="round2Same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0480" rIns="91440" bIns="30480" numCol="1" spcCol="1270" anchor="ctr" anchorCtr="0">
          <a:noAutofit/>
        </a:bodyPr>
        <a:lstStyle/>
        <a:p>
          <a:pPr lvl="0" algn="ctr" defTabSz="1066800">
            <a:lnSpc>
              <a:spcPct val="90000"/>
            </a:lnSpc>
            <a:spcBef>
              <a:spcPct val="0"/>
            </a:spcBef>
            <a:spcAft>
              <a:spcPct val="35000"/>
            </a:spcAft>
          </a:pPr>
          <a:r>
            <a:rPr lang="ar-IQ" sz="2400" kern="1200"/>
            <a:t>القاعدة: لا تسمع هذه الدفوع اذا كان الحامل حسن النية ( لا يعلم بها)</a:t>
          </a:r>
          <a:endParaRPr lang="en-US" sz="2400" kern="1200"/>
        </a:p>
      </dsp:txBody>
      <dsp:txXfrm>
        <a:off x="689749" y="1551353"/>
        <a:ext cx="2225541" cy="2946186"/>
      </dsp:txXfrm>
    </dsp:sp>
    <dsp:sp modelId="{B0580745-7373-4C20-988E-C86B0516F1D8}">
      <dsp:nvSpPr>
        <dsp:cNvPr id="0" name=""/>
        <dsp:cNvSpPr/>
      </dsp:nvSpPr>
      <dsp:spPr>
        <a:xfrm>
          <a:off x="912254" y="467546"/>
          <a:ext cx="1914685" cy="1452108"/>
        </a:xfrm>
        <a:prstGeom prst="round2Same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0480" rIns="91440" bIns="30480" numCol="1" spcCol="1270" anchor="ctr" anchorCtr="0">
          <a:noAutofit/>
        </a:bodyPr>
        <a:lstStyle/>
        <a:p>
          <a:pPr lvl="0" algn="ctr" defTabSz="1066800">
            <a:lnSpc>
              <a:spcPct val="90000"/>
            </a:lnSpc>
            <a:spcBef>
              <a:spcPct val="0"/>
            </a:spcBef>
            <a:spcAft>
              <a:spcPct val="35000"/>
            </a:spcAft>
          </a:pPr>
          <a:r>
            <a:rPr lang="ar-IQ" sz="2400" kern="1200" dirty="0"/>
            <a:t>دفوع تثار من قبل اي ملتزم لم يتلقى </a:t>
          </a:r>
          <a:r>
            <a:rPr lang="ar-IQ" sz="2400" kern="1200" dirty="0" smtClean="0"/>
            <a:t>الحامل منه  الحامل الحوالة </a:t>
          </a:r>
          <a:endParaRPr lang="en-US" sz="2400" kern="1200" dirty="0"/>
        </a:p>
      </dsp:txBody>
      <dsp:txXfrm>
        <a:off x="983140" y="538432"/>
        <a:ext cx="1772913" cy="1381222"/>
      </dsp:txXfrm>
    </dsp:sp>
    <dsp:sp modelId="{59F123CB-8DCF-44B5-B831-D93FF2F6E2C4}">
      <dsp:nvSpPr>
        <dsp:cNvPr id="0" name=""/>
        <dsp:cNvSpPr/>
      </dsp:nvSpPr>
      <dsp:spPr>
        <a:xfrm>
          <a:off x="4133299" y="-146201"/>
          <a:ext cx="2128279" cy="1383381"/>
        </a:xfrm>
        <a:prstGeom prst="round2Same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0480" rIns="91440" bIns="30480" numCol="1" spcCol="1270" anchor="ctr" anchorCtr="0">
          <a:noAutofit/>
        </a:bodyPr>
        <a:lstStyle/>
        <a:p>
          <a:pPr lvl="0" algn="ctr" defTabSz="1066800">
            <a:lnSpc>
              <a:spcPct val="90000"/>
            </a:lnSpc>
            <a:spcBef>
              <a:spcPct val="0"/>
            </a:spcBef>
            <a:spcAft>
              <a:spcPct val="35000"/>
            </a:spcAft>
          </a:pPr>
          <a:r>
            <a:rPr lang="ar-IQ" sz="2400" kern="1200"/>
            <a:t>الدفوع الشخصية نوعان</a:t>
          </a:r>
          <a:endParaRPr lang="en-US" sz="2400" kern="1200"/>
        </a:p>
      </dsp:txBody>
      <dsp:txXfrm>
        <a:off x="4200830" y="-78670"/>
        <a:ext cx="1993217" cy="1315850"/>
      </dsp:txXfrm>
    </dsp:sp>
    <dsp:sp modelId="{15FAF2F2-7F90-4058-A8B4-EB23C652A2FA}">
      <dsp:nvSpPr>
        <dsp:cNvPr id="0" name=""/>
        <dsp:cNvSpPr/>
      </dsp:nvSpPr>
      <dsp:spPr>
        <a:xfrm>
          <a:off x="6473467" y="850900"/>
          <a:ext cx="2128279" cy="1383381"/>
        </a:xfrm>
        <a:prstGeom prst="round2Same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0480" rIns="91440" bIns="30480" numCol="1" spcCol="1270" anchor="ctr" anchorCtr="0">
          <a:noAutofit/>
        </a:bodyPr>
        <a:lstStyle/>
        <a:p>
          <a:pPr lvl="0" algn="ctr" defTabSz="1066800">
            <a:lnSpc>
              <a:spcPct val="90000"/>
            </a:lnSpc>
            <a:spcBef>
              <a:spcPct val="0"/>
            </a:spcBef>
            <a:spcAft>
              <a:spcPct val="35000"/>
            </a:spcAft>
          </a:pPr>
          <a:r>
            <a:rPr lang="ar-IQ" sz="2400" kern="1200"/>
            <a:t>دفوع تثار من قبل اي ملتزم ضد من تلقى منه الحوالة</a:t>
          </a:r>
          <a:endParaRPr lang="en-US" sz="2400" kern="1200"/>
        </a:p>
      </dsp:txBody>
      <dsp:txXfrm>
        <a:off x="6540998" y="918431"/>
        <a:ext cx="1993217" cy="1315850"/>
      </dsp:txXfrm>
    </dsp:sp>
    <dsp:sp modelId="{A4DC8384-2F24-4549-AA07-7C553B2F1ED5}">
      <dsp:nvSpPr>
        <dsp:cNvPr id="0" name=""/>
        <dsp:cNvSpPr/>
      </dsp:nvSpPr>
      <dsp:spPr>
        <a:xfrm>
          <a:off x="6529649" y="2118158"/>
          <a:ext cx="2123490" cy="2233179"/>
        </a:xfrm>
        <a:prstGeom prst="round2Same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0480" rIns="91440" bIns="30480" numCol="1" spcCol="1270" anchor="ctr" anchorCtr="0">
          <a:noAutofit/>
        </a:bodyPr>
        <a:lstStyle/>
        <a:p>
          <a:pPr lvl="0" algn="ctr" defTabSz="1066800">
            <a:lnSpc>
              <a:spcPct val="90000"/>
            </a:lnSpc>
            <a:spcBef>
              <a:spcPct val="0"/>
            </a:spcBef>
            <a:spcAft>
              <a:spcPct val="35000"/>
            </a:spcAft>
          </a:pPr>
          <a:r>
            <a:rPr lang="ar-IQ" sz="2400" kern="1200"/>
            <a:t>القاعدة: تسمع هذه الدفوع لان الحامل على علم بها</a:t>
          </a:r>
          <a:endParaRPr lang="en-US" sz="2400" kern="1200"/>
        </a:p>
      </dsp:txBody>
      <dsp:txXfrm>
        <a:off x="6633309" y="2221818"/>
        <a:ext cx="1916170" cy="212951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diagrams.loki3.com/TabbedArc+Icon">
  <dgm:title val="Tabbed Arc"/>
  <dgm:desc val="Use to show a set of related items arcing over a common area.  Best with small amounts of text."/>
  <dgm:catLst>
    <dgm:cat type="relationship" pri="20500"/>
    <dgm:cat type="officeonline" pri="4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dir/>
      <dgm:resizeHandles val="exact"/>
    </dgm:varLst>
    <dgm:choose name="Name1">
      <dgm:if name="Name2" axis="ch" ptType="node" func="cnt" op="equ" val="1">
        <dgm:alg type="cycle"/>
      </dgm:if>
      <dgm:else name="Name3">
        <dgm:choose name="Name4">
          <dgm:if name="Name5" axis="ch" ptType="node" func="cnt" op="lte" val="3">
            <dgm:choose name="Name6">
              <dgm:if name="Name7" func="var" arg="dir" op="equ" val="norm">
                <dgm:alg type="cycle">
                  <dgm:param type="stAng" val="-40"/>
                  <dgm:param type="spanAng" val="80"/>
                  <dgm:param type="rotPath" val="alongPath"/>
                </dgm:alg>
              </dgm:if>
              <dgm:else name="Name8">
                <dgm:alg type="cycle">
                  <dgm:param type="stAng" val="40"/>
                  <dgm:param type="spanAng" val="-80"/>
                  <dgm:param type="rotPath" val="alongPath"/>
                </dgm:alg>
              </dgm:else>
            </dgm:choose>
          </dgm:if>
          <dgm:else name="Name9">
            <dgm:choose name="Name10">
              <dgm:if name="Name11" func="var" arg="dir" op="equ" val="norm">
                <dgm:alg type="cycle">
                  <dgm:param type="stAng" val="-60"/>
                  <dgm:param type="spanAng" val="120"/>
                  <dgm:param type="rotPath" val="alongPath"/>
                </dgm:alg>
              </dgm:if>
              <dgm:else name="Name12">
                <dgm:alg type="cycle">
                  <dgm:param type="stAng" val="60"/>
                  <dgm:param type="spanAng" val="-120"/>
                  <dgm:param type="rotPath" val="alongPath"/>
                </dgm:alg>
              </dgm:else>
            </dgm:choose>
          </dgm:else>
        </dgm:choose>
      </dgm:else>
    </dgm:choose>
    <dgm:shape xmlns:r="http://schemas.openxmlformats.org/officeDocument/2006/relationships" r:blip="">
      <dgm:adjLst/>
    </dgm:shape>
    <dgm:presOf/>
    <dgm:choose name="Name13">
      <dgm:if name="Name14" axis="ch" ptType="node" func="cnt" op="equ" val="2">
        <dgm:constrLst>
          <dgm:constr type="w" for="ch" ptType="node" refType="w"/>
          <dgm:constr type="primFontSz" for="ch" ptType="node" op="equ" val="65"/>
          <dgm:constr type="sibSp" refType="w" fact="0.22"/>
        </dgm:constrLst>
      </dgm:if>
      <dgm:else name="Name15">
        <dgm:constrLst>
          <dgm:constr type="w" for="ch" ptType="node" refType="w"/>
          <dgm:constr type="primFontSz" for="ch" ptType="node" op="equ" val="65"/>
          <dgm:constr type="sibSp" refType="w" fact="0.14"/>
        </dgm:constrLst>
      </dgm:else>
    </dgm:choose>
    <dgm:ruleLst/>
    <dgm:forEach name="Name16" axis="ch" ptType="node">
      <dgm:choose name="Name17">
        <dgm:if name="Name18" axis="par ch" ptType="doc node" func="cnt" op="equ" val="1">
          <dgm:layoutNode name="one">
            <dgm:varLst>
              <dgm:bulletEnabled val="1"/>
            </dgm:varLst>
            <dgm:alg type="tx"/>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if>
        <dgm:else name="Name19">
          <dgm:layoutNode name="twoplus">
            <dgm:varLst>
              <dgm:bulletEnabled val="1"/>
            </dgm:varLst>
            <dgm:alg type="tx">
              <dgm:param type="autoTxRot" val="grav"/>
            </dgm:alg>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479AF2-4FF7-49F0-95A2-8992192A5D13}" type="datetimeFigureOut">
              <a:rPr lang="en-GB" smtClean="0"/>
              <a:t>07/02/2021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37C4C-9A77-4B8C-A458-F2413D56A5DC}" type="slidenum">
              <a:rPr lang="en-GB" smtClean="0"/>
              <a:t>‹#›</a:t>
            </a:fld>
            <a:endParaRPr lang="en-GB"/>
          </a:p>
        </p:txBody>
      </p:sp>
    </p:spTree>
    <p:extLst>
      <p:ext uri="{BB962C8B-B14F-4D97-AF65-F5344CB8AC3E}">
        <p14:creationId xmlns:p14="http://schemas.microsoft.com/office/powerpoint/2010/main" val="2568891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3537C4C-9A77-4B8C-A458-F2413D56A5DC}" type="slidenum">
              <a:rPr lang="en-GB" smtClean="0"/>
              <a:t>17</a:t>
            </a:fld>
            <a:endParaRPr lang="en-GB"/>
          </a:p>
        </p:txBody>
      </p:sp>
    </p:spTree>
    <p:extLst>
      <p:ext uri="{BB962C8B-B14F-4D97-AF65-F5344CB8AC3E}">
        <p14:creationId xmlns:p14="http://schemas.microsoft.com/office/powerpoint/2010/main" val="2594911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537C4C-9A77-4B8C-A458-F2413D56A5DC}" type="slidenum">
              <a:rPr lang="en-GB" smtClean="0"/>
              <a:t>20</a:t>
            </a:fld>
            <a:endParaRPr lang="en-GB"/>
          </a:p>
        </p:txBody>
      </p:sp>
    </p:spTree>
    <p:extLst>
      <p:ext uri="{BB962C8B-B14F-4D97-AF65-F5344CB8AC3E}">
        <p14:creationId xmlns:p14="http://schemas.microsoft.com/office/powerpoint/2010/main" val="2144773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6C37ACD-8BD3-402D-8D71-E1F4B04E1D9F}" type="datetimeFigureOut">
              <a:rPr lang="en-GB" smtClean="0"/>
              <a:t>07/02/2021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2260682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C37ACD-8BD3-402D-8D71-E1F4B04E1D9F}" type="datetimeFigureOut">
              <a:rPr lang="en-GB" smtClean="0"/>
              <a:t>07/02/2021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933002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C37ACD-8BD3-402D-8D71-E1F4B04E1D9F}" type="datetimeFigureOut">
              <a:rPr lang="en-GB" smtClean="0"/>
              <a:t>07/02/2021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2869644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C37ACD-8BD3-402D-8D71-E1F4B04E1D9F}" type="datetimeFigureOut">
              <a:rPr lang="en-GB" smtClean="0"/>
              <a:t>07/02/2021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3926749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C37ACD-8BD3-402D-8D71-E1F4B04E1D9F}" type="datetimeFigureOut">
              <a:rPr lang="en-GB" smtClean="0"/>
              <a:t>07/02/2021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359773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6C37ACD-8BD3-402D-8D71-E1F4B04E1D9F}" type="datetimeFigureOut">
              <a:rPr lang="en-GB" smtClean="0"/>
              <a:t>07/02/2021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802550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6C37ACD-8BD3-402D-8D71-E1F4B04E1D9F}" type="datetimeFigureOut">
              <a:rPr lang="en-GB" smtClean="0"/>
              <a:t>07/02/2021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1843662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6C37ACD-8BD3-402D-8D71-E1F4B04E1D9F}" type="datetimeFigureOut">
              <a:rPr lang="en-GB" smtClean="0"/>
              <a:t>07/02/2021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23743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37ACD-8BD3-402D-8D71-E1F4B04E1D9F}" type="datetimeFigureOut">
              <a:rPr lang="en-GB" smtClean="0"/>
              <a:t>07/02/2021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3478302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37ACD-8BD3-402D-8D71-E1F4B04E1D9F}" type="datetimeFigureOut">
              <a:rPr lang="en-GB" smtClean="0"/>
              <a:t>07/02/2021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4224190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37ACD-8BD3-402D-8D71-E1F4B04E1D9F}" type="datetimeFigureOut">
              <a:rPr lang="en-GB" smtClean="0"/>
              <a:t>07/02/2021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1163704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37ACD-8BD3-402D-8D71-E1F4B04E1D9F}" type="datetimeFigureOut">
              <a:rPr lang="en-GB" smtClean="0"/>
              <a:t>07/02/2021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698A2-26DC-468D-A9AC-38AE51A486A1}" type="slidenum">
              <a:rPr lang="en-GB" smtClean="0"/>
              <a:t>‹#›</a:t>
            </a:fld>
            <a:endParaRPr lang="en-GB"/>
          </a:p>
        </p:txBody>
      </p:sp>
    </p:spTree>
    <p:extLst>
      <p:ext uri="{BB962C8B-B14F-4D97-AF65-F5344CB8AC3E}">
        <p14:creationId xmlns:p14="http://schemas.microsoft.com/office/powerpoint/2010/main" val="2278700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1971" y="-1768249"/>
            <a:ext cx="9144000" cy="2387600"/>
          </a:xfrm>
        </p:spPr>
        <p:txBody>
          <a:bodyPr>
            <a:normAutofit/>
          </a:bodyPr>
          <a:lstStyle/>
          <a:p>
            <a:r>
              <a:rPr lang="ar-IQ" sz="3200" b="1" dirty="0" smtClean="0"/>
              <a:t>التظهير</a:t>
            </a:r>
            <a:endParaRPr lang="en-GB" sz="3200" b="1" dirty="0"/>
          </a:p>
        </p:txBody>
      </p:sp>
      <p:sp>
        <p:nvSpPr>
          <p:cNvPr id="3" name="Subtitle 2"/>
          <p:cNvSpPr>
            <a:spLocks noGrp="1"/>
          </p:cNvSpPr>
          <p:nvPr>
            <p:ph type="subTitle" idx="1"/>
          </p:nvPr>
        </p:nvSpPr>
        <p:spPr>
          <a:xfrm>
            <a:off x="1621971" y="619351"/>
            <a:ext cx="9144000" cy="5356905"/>
          </a:xfrm>
        </p:spPr>
        <p:txBody>
          <a:bodyPr/>
          <a:lstStyle/>
          <a:p>
            <a:pPr algn="r"/>
            <a:r>
              <a:rPr lang="ar-IQ" dirty="0" smtClean="0"/>
              <a:t>س/ ما هي انواع التظهير من حيث الاغراض التي يؤديها؟</a:t>
            </a:r>
          </a:p>
          <a:p>
            <a:pPr algn="r"/>
            <a:r>
              <a:rPr lang="ar-IQ" dirty="0" smtClean="0"/>
              <a:t>1-التظهير الناقل للملكية (التظهير التمليكي) وبمقتضاه يتنازل الحامل عن الحق الثابت في الحوالة الى المظهر اليه بمقابل او بدونه.</a:t>
            </a:r>
          </a:p>
          <a:p>
            <a:pPr algn="r"/>
            <a:r>
              <a:rPr lang="ar-IQ" dirty="0" smtClean="0"/>
              <a:t>2-التظهير التوكيلي: وبمقتضاه يخول الحامل (المظهر) الوكيل (المظهر اليه) بالقيام بالاعمال اللازمة لاستيفاء الحق الثابت في الحوالة نيابة عن المظهر.</a:t>
            </a:r>
          </a:p>
          <a:p>
            <a:pPr algn="r"/>
            <a:r>
              <a:rPr lang="ar-IQ" dirty="0" smtClean="0"/>
              <a:t>3-التظهير التوثيقي : وبمقتضاه يرهن المظهر الحق الثابت في الحوالة لضمان دين بذمته للمظهر اليه (الدائن المرتهن).</a:t>
            </a:r>
          </a:p>
          <a:p>
            <a:pPr algn="r"/>
            <a:r>
              <a:rPr lang="ar-IQ" b="1" dirty="0" smtClean="0"/>
              <a:t>اولا: التظهير الناقل للملكية (التظهير التمليكي):-</a:t>
            </a:r>
            <a:endParaRPr lang="ar-IQ" b="1" dirty="0"/>
          </a:p>
          <a:p>
            <a:pPr algn="r"/>
            <a:r>
              <a:rPr lang="ar-IQ" dirty="0" smtClean="0"/>
              <a:t>س/ ما هي طرائق انتقال الحق الثابت في الحوالة من حاملها الى الغير؟</a:t>
            </a:r>
          </a:p>
          <a:p>
            <a:pPr algn="r"/>
            <a:r>
              <a:rPr lang="ar-IQ" dirty="0" smtClean="0"/>
              <a:t>1- التظهير (الاسلوب المنصوص عليه في قانون التجارة</a:t>
            </a:r>
          </a:p>
          <a:p>
            <a:pPr algn="r" rtl="1"/>
            <a:r>
              <a:rPr lang="ar-IQ" dirty="0" smtClean="0"/>
              <a:t>. 2-حوالة الحق.</a:t>
            </a:r>
          </a:p>
          <a:p>
            <a:pPr algn="r" rtl="1"/>
            <a:r>
              <a:rPr lang="ar-IQ" dirty="0" smtClean="0"/>
              <a:t>3-الارث او الوصية.</a:t>
            </a:r>
            <a:endParaRPr lang="en-GB" dirty="0"/>
          </a:p>
        </p:txBody>
      </p:sp>
    </p:spTree>
    <p:extLst>
      <p:ext uri="{BB962C8B-B14F-4D97-AF65-F5344CB8AC3E}">
        <p14:creationId xmlns:p14="http://schemas.microsoft.com/office/powerpoint/2010/main" val="809151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التظهير</a:t>
            </a:r>
            <a:endParaRPr lang="en-GB" dirty="0"/>
          </a:p>
        </p:txBody>
      </p:sp>
      <p:sp>
        <p:nvSpPr>
          <p:cNvPr id="3" name="Content Placeholder 2"/>
          <p:cNvSpPr>
            <a:spLocks noGrp="1"/>
          </p:cNvSpPr>
          <p:nvPr>
            <p:ph idx="1"/>
          </p:nvPr>
        </p:nvSpPr>
        <p:spPr/>
        <p:txBody>
          <a:bodyPr>
            <a:normAutofit fontScale="92500" lnSpcReduction="20000"/>
          </a:bodyPr>
          <a:lstStyle/>
          <a:p>
            <a:pPr algn="r" rtl="1"/>
            <a:r>
              <a:rPr lang="ar-IQ" dirty="0" smtClean="0"/>
              <a:t>س/ هل يجوز ادراج بيانات اختيارية تقترن بالتظهير:نعم بشروط (1) عدم تعارضها مع نص قانوني (2) عدم تعارضها مع طبيعة الحوالة مثاله وضع شرط بان المسحوب عليه غير ملزم بالوفاء (3) عدم تعارضها مع شرط وضعه الساحب الذي يسمو على الشروط الموضوعة من بقية الملتزمين الصرفيين</a:t>
            </a:r>
          </a:p>
          <a:p>
            <a:pPr algn="r" rtl="1"/>
            <a:r>
              <a:rPr lang="ar-IQ" dirty="0" smtClean="0"/>
              <a:t>س/ ما هو وجه الفرق بين البيانات الاختيارية التي يضعها الساحب وتلك التي يضعها المظهر؟</a:t>
            </a:r>
          </a:p>
          <a:p>
            <a:pPr algn="r" rtl="1"/>
            <a:r>
              <a:rPr lang="ar-IQ" dirty="0" smtClean="0"/>
              <a:t>اولاً: بيان وصول القيمة: يراجع ما سلف بيانه عن هذا الشرط؟</a:t>
            </a:r>
          </a:p>
          <a:p>
            <a:pPr algn="r" rtl="1"/>
            <a:r>
              <a:rPr lang="ar-IQ" dirty="0" smtClean="0"/>
              <a:t>ثانياً: بيان تاريخ التظهير:</a:t>
            </a:r>
          </a:p>
          <a:p>
            <a:pPr algn="r" rtl="1"/>
            <a:r>
              <a:rPr lang="ar-IQ" dirty="0" smtClean="0"/>
              <a:t>س/ هل يفرض القانون على المظهر بيان تاريخ التظهير؟</a:t>
            </a:r>
          </a:p>
          <a:p>
            <a:pPr algn="r" rtl="1"/>
            <a:r>
              <a:rPr lang="ar-IQ" dirty="0" smtClean="0"/>
              <a:t>س/ما هي الفوائد القانونية التي يحققها بيان تاريخ التظهير؟</a:t>
            </a:r>
          </a:p>
          <a:p>
            <a:pPr algn="r" rtl="1"/>
            <a:r>
              <a:rPr lang="ar-IQ" dirty="0" smtClean="0"/>
              <a:t>(1) تحديد اهلية المظهر(2) تحديد ما اذا كان المظهر يمر عند التظهير بفترة الريبة. (3) ان اي تظهير </a:t>
            </a:r>
            <a:r>
              <a:rPr lang="ar-IQ" dirty="0" smtClean="0">
                <a:solidFill>
                  <a:srgbClr val="FF0000"/>
                </a:solidFill>
              </a:rPr>
              <a:t>لاحق لعمل الاحتجاج </a:t>
            </a:r>
            <a:r>
              <a:rPr lang="ar-IQ" dirty="0" smtClean="0"/>
              <a:t>او انقضاء الميعاد القانوني لاجراءه (عند ورود شرط الرجوع بدون عمل الاحتجاج) </a:t>
            </a:r>
            <a:r>
              <a:rPr lang="ar-IQ" dirty="0" smtClean="0">
                <a:solidFill>
                  <a:srgbClr val="FF0000"/>
                </a:solidFill>
              </a:rPr>
              <a:t>لا ينتج الا اثار حوالة الحق</a:t>
            </a:r>
            <a:r>
              <a:rPr lang="ar-IQ" dirty="0" smtClean="0"/>
              <a:t>.</a:t>
            </a:r>
            <a:endParaRPr lang="en-GB" dirty="0"/>
          </a:p>
        </p:txBody>
      </p:sp>
    </p:spTree>
    <p:extLst>
      <p:ext uri="{BB962C8B-B14F-4D97-AF65-F5344CB8AC3E}">
        <p14:creationId xmlns:p14="http://schemas.microsoft.com/office/powerpoint/2010/main" val="1758695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التظهير</a:t>
            </a:r>
            <a:endParaRPr lang="en-GB" dirty="0"/>
          </a:p>
        </p:txBody>
      </p:sp>
      <p:sp>
        <p:nvSpPr>
          <p:cNvPr id="3" name="Content Placeholder 2"/>
          <p:cNvSpPr>
            <a:spLocks noGrp="1"/>
          </p:cNvSpPr>
          <p:nvPr>
            <p:ph idx="1"/>
          </p:nvPr>
        </p:nvSpPr>
        <p:spPr>
          <a:xfrm>
            <a:off x="936170" y="1273629"/>
            <a:ext cx="10417629" cy="4903334"/>
          </a:xfrm>
        </p:spPr>
        <p:txBody>
          <a:bodyPr>
            <a:normAutofit fontScale="92500" lnSpcReduction="10000"/>
          </a:bodyPr>
          <a:lstStyle/>
          <a:p>
            <a:pPr algn="r" rtl="1"/>
            <a:r>
              <a:rPr lang="ar-IQ" dirty="0" smtClean="0"/>
              <a:t>س/ هل يجوز تقديم او تأخير تاريخ التظهير عن التأريخ الفعلي للتظهير؟</a:t>
            </a:r>
          </a:p>
          <a:p>
            <a:pPr algn="r" rtl="1"/>
            <a:r>
              <a:rPr lang="ar-IQ" dirty="0" smtClean="0"/>
              <a:t>م 61 تنص على الاتي </a:t>
            </a:r>
            <a:r>
              <a:rPr lang="ar-IQ" dirty="0"/>
              <a:t>« </a:t>
            </a:r>
            <a:r>
              <a:rPr lang="ar-SA" dirty="0"/>
              <a:t>لا يجوز </a:t>
            </a:r>
            <a:r>
              <a:rPr lang="ar-SA" b="1" dirty="0">
                <a:solidFill>
                  <a:srgbClr val="FF0000"/>
                </a:solidFill>
              </a:rPr>
              <a:t>تقديم تاريخ التظهير</a:t>
            </a:r>
            <a:r>
              <a:rPr lang="ar-SA" dirty="0"/>
              <a:t>، وإذا حصل اعتبر </a:t>
            </a:r>
            <a:r>
              <a:rPr lang="ar-SA" dirty="0" smtClean="0"/>
              <a:t>تزويرا</a:t>
            </a:r>
            <a:r>
              <a:rPr lang="ar-IQ" dirty="0" smtClean="0"/>
              <a:t>ً». </a:t>
            </a:r>
            <a:r>
              <a:rPr lang="ar-IQ" dirty="0"/>
              <a:t>انظر م 259 عقوبات بخصوص تاخير التاريخ.</a:t>
            </a:r>
          </a:p>
          <a:p>
            <a:pPr algn="r" rtl="1"/>
            <a:r>
              <a:rPr lang="ar-IQ" dirty="0" smtClean="0"/>
              <a:t>س/ ما هي شروط صحة ذكر تاريخ التظهير؟ ان يكون حقيقياً وجدياً فلا يجوز ذكر تاريخ 2021/2/34.</a:t>
            </a:r>
          </a:p>
          <a:p>
            <a:pPr algn="r" rtl="1"/>
            <a:r>
              <a:rPr lang="ar-IQ" b="1" dirty="0" smtClean="0"/>
              <a:t>ثالثاً: شرط المنع من عمل الاحتجاج؟</a:t>
            </a:r>
          </a:p>
          <a:p>
            <a:pPr algn="r" rtl="1"/>
            <a:r>
              <a:rPr lang="ar-IQ" dirty="0" smtClean="0"/>
              <a:t>س/ ما هو الاثر الذي يترتب على ادراج هذا الشرط؟</a:t>
            </a:r>
          </a:p>
          <a:p>
            <a:pPr algn="r" rtl="1"/>
            <a:r>
              <a:rPr lang="ar-IQ" dirty="0" smtClean="0"/>
              <a:t>1- منع الحامل من عمل الاحتجاج متى ما قرر الرجوع على المظهر.</a:t>
            </a:r>
          </a:p>
          <a:p>
            <a:pPr algn="r" rtl="1"/>
            <a:r>
              <a:rPr lang="en-US" dirty="0" smtClean="0"/>
              <a:t>2</a:t>
            </a:r>
            <a:r>
              <a:rPr lang="ar-IQ" dirty="0" smtClean="0"/>
              <a:t>-يتحمل المظهر اليه تبعة الاخلال</a:t>
            </a:r>
            <a:r>
              <a:rPr lang="en-US" dirty="0" smtClean="0"/>
              <a:t>  </a:t>
            </a:r>
            <a:r>
              <a:rPr lang="ar-IQ" dirty="0" smtClean="0"/>
              <a:t>بالشرط بحكم الشرط (التعويض عن الضرر الذي يصيب المظهر جراء المساس باعتباره المالي).</a:t>
            </a:r>
          </a:p>
          <a:p>
            <a:pPr algn="r" rtl="1"/>
            <a:r>
              <a:rPr lang="ar-IQ" dirty="0" smtClean="0"/>
              <a:t>3- يتحمل المظهر الذي وضع الشرط مصاريف عمل الاحتجاج لانه لو لم يقم الحامل بعمله لوجب على المظهر سحبه.</a:t>
            </a:r>
            <a:endParaRPr lang="en-GB" dirty="0"/>
          </a:p>
          <a:p>
            <a:pPr algn="r" rtl="1"/>
            <a:endParaRPr lang="en-GB" dirty="0"/>
          </a:p>
        </p:txBody>
      </p:sp>
    </p:spTree>
    <p:extLst>
      <p:ext uri="{BB962C8B-B14F-4D97-AF65-F5344CB8AC3E}">
        <p14:creationId xmlns:p14="http://schemas.microsoft.com/office/powerpoint/2010/main" val="747969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1840"/>
            <a:ext cx="10515600" cy="821418"/>
          </a:xfrm>
        </p:spPr>
        <p:txBody>
          <a:bodyPr>
            <a:normAutofit fontScale="90000"/>
          </a:bodyPr>
          <a:lstStyle/>
          <a:p>
            <a:pPr algn="ctr"/>
            <a:r>
              <a:rPr lang="en-US" dirty="0"/>
              <a:t> </a:t>
            </a:r>
            <a:r>
              <a:rPr lang="en-US" dirty="0" smtClean="0"/>
              <a:t/>
            </a:r>
            <a:br>
              <a:rPr lang="en-US" dirty="0" smtClean="0"/>
            </a:br>
            <a:r>
              <a:rPr lang="ar-IQ" dirty="0" smtClean="0"/>
              <a:t>التظهير</a:t>
            </a:r>
            <a:endParaRPr lang="en-GB" dirty="0"/>
          </a:p>
        </p:txBody>
      </p:sp>
      <p:sp>
        <p:nvSpPr>
          <p:cNvPr id="3" name="Content Placeholder 2"/>
          <p:cNvSpPr>
            <a:spLocks noGrp="1"/>
          </p:cNvSpPr>
          <p:nvPr>
            <p:ph idx="1"/>
          </p:nvPr>
        </p:nvSpPr>
        <p:spPr>
          <a:xfrm>
            <a:off x="838200" y="1063625"/>
            <a:ext cx="10635342" cy="5380717"/>
          </a:xfrm>
        </p:spPr>
        <p:txBody>
          <a:bodyPr>
            <a:normAutofit fontScale="92500" lnSpcReduction="10000"/>
          </a:bodyPr>
          <a:lstStyle/>
          <a:p>
            <a:pPr algn="r" rtl="1"/>
            <a:r>
              <a:rPr lang="ar-IQ" dirty="0" smtClean="0"/>
              <a:t>ما هي الاثار الناشئة عن التظهير؟</a:t>
            </a:r>
          </a:p>
          <a:p>
            <a:pPr algn="just" rtl="1"/>
            <a:r>
              <a:rPr lang="ar-IQ" dirty="0" smtClean="0"/>
              <a:t>اولاً:-انتقال جميع الحقوق الناشئة عن الحوالة. وهذا الانتقال يكون مباشراً من الحوالة دون ان يمر بذمة المظهر بخلاف الحوالة. ويترتب على هذا لزوم اعمال قاعدة تطهير التظهير من الدفوع الشخصية</a:t>
            </a:r>
            <a:r>
              <a:rPr lang="en-US" dirty="0" smtClean="0"/>
              <a:t> </a:t>
            </a:r>
            <a:r>
              <a:rPr lang="ar-IQ" dirty="0" smtClean="0"/>
              <a:t>، بدلاً من القاعدة المقررة في القانون المدني ((الخلف الخاص)) او الخلف الخاص.</a:t>
            </a:r>
          </a:p>
          <a:p>
            <a:pPr algn="r" rtl="1"/>
            <a:r>
              <a:rPr lang="ar-IQ" dirty="0" smtClean="0"/>
              <a:t>ثانياً:- التزام المظهر بالضمان.</a:t>
            </a:r>
          </a:p>
          <a:p>
            <a:pPr algn="r" rtl="1"/>
            <a:r>
              <a:rPr lang="ar-IQ" b="1" dirty="0"/>
              <a:t>اولاً: انتقال جميع الحقوق الناشئة عن </a:t>
            </a:r>
            <a:r>
              <a:rPr lang="ar-IQ" b="1" dirty="0" smtClean="0"/>
              <a:t>الحوالة:-</a:t>
            </a:r>
            <a:endParaRPr lang="ar-IQ" b="1" dirty="0"/>
          </a:p>
          <a:p>
            <a:pPr algn="r" rtl="1"/>
            <a:r>
              <a:rPr lang="ar-IQ" dirty="0" smtClean="0"/>
              <a:t>س/ ما هي خصائص انتقال الحق الثابت في الحوالة:</a:t>
            </a:r>
          </a:p>
          <a:p>
            <a:pPr algn="r" rtl="1"/>
            <a:r>
              <a:rPr lang="ar-IQ" dirty="0" smtClean="0"/>
              <a:t>ا-انتقال </a:t>
            </a:r>
            <a:r>
              <a:rPr lang="ar-IQ" dirty="0" smtClean="0">
                <a:solidFill>
                  <a:srgbClr val="FF0000"/>
                </a:solidFill>
              </a:rPr>
              <a:t>فوري</a:t>
            </a:r>
            <a:r>
              <a:rPr lang="ar-IQ" dirty="0" smtClean="0"/>
              <a:t>.</a:t>
            </a:r>
          </a:p>
          <a:p>
            <a:pPr algn="r" rtl="1"/>
            <a:r>
              <a:rPr lang="ar-IQ" dirty="0" smtClean="0"/>
              <a:t>ب-انتقال نهائي للحقوق غير قابل للنقض او الرجوع عنه.</a:t>
            </a:r>
          </a:p>
          <a:p>
            <a:pPr algn="r" rtl="1"/>
            <a:r>
              <a:rPr lang="ar-IQ" dirty="0" smtClean="0"/>
              <a:t>س/ما هي الحقوق التي تنتقل بالتظهير؟</a:t>
            </a:r>
          </a:p>
          <a:p>
            <a:pPr algn="r" rtl="1"/>
            <a:r>
              <a:rPr lang="ar-IQ" dirty="0" smtClean="0"/>
              <a:t>1-تملك المظهر اليه الحوالة ولا يلزم بالتخلي عنها في غير الاحوال المنصوص عليها في م 56 تجارة.</a:t>
            </a:r>
            <a:endParaRPr lang="en-GB" dirty="0"/>
          </a:p>
        </p:txBody>
      </p:sp>
    </p:spTree>
    <p:extLst>
      <p:ext uri="{BB962C8B-B14F-4D97-AF65-F5344CB8AC3E}">
        <p14:creationId xmlns:p14="http://schemas.microsoft.com/office/powerpoint/2010/main" val="2976809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8761"/>
          </a:xfrm>
        </p:spPr>
        <p:txBody>
          <a:bodyPr/>
          <a:lstStyle/>
          <a:p>
            <a:pPr algn="ctr"/>
            <a:r>
              <a:rPr lang="ar-IQ" dirty="0"/>
              <a:t>التظهير</a:t>
            </a:r>
            <a:endParaRPr lang="en-GB" dirty="0"/>
          </a:p>
        </p:txBody>
      </p:sp>
      <p:sp>
        <p:nvSpPr>
          <p:cNvPr id="3" name="Content Placeholder 2"/>
          <p:cNvSpPr>
            <a:spLocks noGrp="1"/>
          </p:cNvSpPr>
          <p:nvPr>
            <p:ph idx="1"/>
          </p:nvPr>
        </p:nvSpPr>
        <p:spPr>
          <a:xfrm>
            <a:off x="1034142" y="1012371"/>
            <a:ext cx="10319657" cy="5164592"/>
          </a:xfrm>
        </p:spPr>
        <p:txBody>
          <a:bodyPr>
            <a:normAutofit lnSpcReduction="10000"/>
          </a:bodyPr>
          <a:lstStyle/>
          <a:p>
            <a:pPr algn="r" rtl="1"/>
            <a:r>
              <a:rPr lang="ar-IQ" dirty="0" smtClean="0"/>
              <a:t>2- ان يعيد تظهير الحوالة مرة اخرى الى مظهر اخر تظهيراً اسمياً او لحامله او على بياض او تظهير توكيلياً او تأمينياً ما لم يكن ممنوعاً من ذلك بمقتضى شرط.</a:t>
            </a:r>
          </a:p>
          <a:p>
            <a:pPr algn="r" rtl="1"/>
            <a:r>
              <a:rPr lang="ar-IQ" dirty="0" smtClean="0"/>
              <a:t>س/ ما هي صيغ التظهير اذا كانت الحوالة قد الت الى المظهر اليه بتظهير على بياض؟</a:t>
            </a:r>
          </a:p>
          <a:p>
            <a:pPr algn="r" rtl="1"/>
            <a:r>
              <a:rPr lang="ar-IQ" dirty="0" smtClean="0"/>
              <a:t>المادة </a:t>
            </a:r>
            <a:r>
              <a:rPr lang="ar-IQ" dirty="0"/>
              <a:t>(54/ثانياً) </a:t>
            </a:r>
            <a:r>
              <a:rPr lang="ar-IQ" dirty="0" smtClean="0"/>
              <a:t>تقضي بانه </a:t>
            </a:r>
            <a:r>
              <a:rPr lang="ar-SA" dirty="0" smtClean="0"/>
              <a:t>إذا </a:t>
            </a:r>
            <a:r>
              <a:rPr lang="ar-SA" dirty="0"/>
              <a:t>كان التظهير على بياض جاز للحامل ما </a:t>
            </a:r>
            <a:r>
              <a:rPr lang="ar-SA" dirty="0" smtClean="0"/>
              <a:t>يأتي:</a:t>
            </a:r>
            <a:r>
              <a:rPr lang="ar-IQ" dirty="0" smtClean="0"/>
              <a:t>-</a:t>
            </a:r>
            <a:r>
              <a:rPr lang="ar-SA" dirty="0" smtClean="0"/>
              <a:t> </a:t>
            </a:r>
            <a:r>
              <a:rPr lang="ar-SA" dirty="0"/>
              <a:t/>
            </a:r>
            <a:br>
              <a:rPr lang="ar-SA" dirty="0"/>
            </a:br>
            <a:r>
              <a:rPr lang="ar-SA" dirty="0"/>
              <a:t>ا‌- أن يملا البياض بكتابة اسمه </a:t>
            </a:r>
            <a:r>
              <a:rPr lang="ar-IQ" dirty="0" smtClean="0"/>
              <a:t>=في هذه الحالة يحول التظهير على بياض الى تظهير اسمي ويصبح </a:t>
            </a:r>
            <a:r>
              <a:rPr lang="ar-IQ" dirty="0" smtClean="0">
                <a:solidFill>
                  <a:srgbClr val="FF0000"/>
                </a:solidFill>
              </a:rPr>
              <a:t>ملتزماً </a:t>
            </a:r>
            <a:r>
              <a:rPr lang="ar-IQ" dirty="0">
                <a:solidFill>
                  <a:srgbClr val="FF0000"/>
                </a:solidFill>
              </a:rPr>
              <a:t>صرفياً بموجب توقيعه</a:t>
            </a:r>
            <a:r>
              <a:rPr lang="ar-IQ" dirty="0"/>
              <a:t>.</a:t>
            </a:r>
          </a:p>
          <a:p>
            <a:pPr algn="r" rtl="1"/>
            <a:r>
              <a:rPr lang="ar-IQ" dirty="0"/>
              <a:t>ب- كتابة </a:t>
            </a:r>
            <a:r>
              <a:rPr lang="ar-SA" dirty="0"/>
              <a:t>اسم شخص </a:t>
            </a:r>
            <a:r>
              <a:rPr lang="ar-SA" dirty="0" smtClean="0"/>
              <a:t>أخر</a:t>
            </a:r>
            <a:r>
              <a:rPr lang="ar-IQ" dirty="0" smtClean="0"/>
              <a:t> في صيغة التظهير</a:t>
            </a:r>
            <a:r>
              <a:rPr lang="ar-IQ" dirty="0" smtClean="0">
                <a:solidFill>
                  <a:srgbClr val="FF0000"/>
                </a:solidFill>
              </a:rPr>
              <a:t>=</a:t>
            </a:r>
            <a:r>
              <a:rPr lang="ar-SA" dirty="0" smtClean="0">
                <a:solidFill>
                  <a:srgbClr val="FF0000"/>
                </a:solidFill>
              </a:rPr>
              <a:t> </a:t>
            </a:r>
            <a:r>
              <a:rPr lang="ar-IQ" dirty="0">
                <a:solidFill>
                  <a:srgbClr val="FF0000"/>
                </a:solidFill>
              </a:rPr>
              <a:t>يخرج من اطار الالتزام الصرفي لعدم وجود توقيع له على الحوالة</a:t>
            </a:r>
            <a:r>
              <a:rPr lang="ar-IQ" dirty="0"/>
              <a:t>.</a:t>
            </a:r>
            <a:r>
              <a:rPr lang="ar-SA" dirty="0"/>
              <a:t/>
            </a:r>
            <a:br>
              <a:rPr lang="ar-SA" dirty="0"/>
            </a:br>
            <a:r>
              <a:rPr lang="ar-IQ" dirty="0" smtClean="0"/>
              <a:t>ج-</a:t>
            </a:r>
            <a:r>
              <a:rPr lang="ar-SA" dirty="0" smtClean="0"/>
              <a:t>أن </a:t>
            </a:r>
            <a:r>
              <a:rPr lang="ar-SA" dirty="0"/>
              <a:t>يظهر الحوالة من جديد على بياض او </a:t>
            </a:r>
            <a:r>
              <a:rPr lang="ar-IQ" dirty="0" smtClean="0"/>
              <a:t>لحامله=</a:t>
            </a:r>
            <a:r>
              <a:rPr lang="ar-IQ" dirty="0" smtClean="0">
                <a:solidFill>
                  <a:srgbClr val="FF0000"/>
                </a:solidFill>
              </a:rPr>
              <a:t>يصبح </a:t>
            </a:r>
            <a:r>
              <a:rPr lang="ar-IQ" dirty="0">
                <a:solidFill>
                  <a:srgbClr val="FF0000"/>
                </a:solidFill>
              </a:rPr>
              <a:t>ملتزماً صرفياً بموجب توقيعه</a:t>
            </a:r>
            <a:r>
              <a:rPr lang="ar-IQ" dirty="0"/>
              <a:t>.</a:t>
            </a:r>
            <a:r>
              <a:rPr lang="ar-SA" dirty="0"/>
              <a:t> </a:t>
            </a:r>
            <a:br>
              <a:rPr lang="ar-SA" dirty="0"/>
            </a:br>
            <a:r>
              <a:rPr lang="ar-IQ" dirty="0" smtClean="0"/>
              <a:t>د</a:t>
            </a:r>
            <a:r>
              <a:rPr lang="ar-SA" dirty="0" smtClean="0"/>
              <a:t> </a:t>
            </a:r>
            <a:r>
              <a:rPr lang="ar-SA" dirty="0"/>
              <a:t>- أن يسلم الحوالة إلى شخص أخر </a:t>
            </a:r>
            <a:r>
              <a:rPr lang="ar-IQ" dirty="0"/>
              <a:t>بصورة يدوية </a:t>
            </a:r>
            <a:r>
              <a:rPr lang="ar-SA" dirty="0"/>
              <a:t>دون أن يملا البياض ودون أن يظهرها</a:t>
            </a:r>
            <a:r>
              <a:rPr lang="ar-IQ" dirty="0"/>
              <a:t>=</a:t>
            </a:r>
            <a:r>
              <a:rPr lang="ar-SA" dirty="0">
                <a:solidFill>
                  <a:srgbClr val="FF0000"/>
                </a:solidFill>
              </a:rPr>
              <a:t>. </a:t>
            </a:r>
            <a:r>
              <a:rPr lang="ar-IQ" dirty="0">
                <a:solidFill>
                  <a:srgbClr val="FF0000"/>
                </a:solidFill>
              </a:rPr>
              <a:t>يخرج من اطار الالتزام الصرفي لعدم وجود توقيع له على الحوالة</a:t>
            </a:r>
            <a:r>
              <a:rPr lang="ar-IQ" dirty="0"/>
              <a:t>.</a:t>
            </a:r>
            <a:r>
              <a:rPr lang="ar-SA" dirty="0"/>
              <a:t/>
            </a:r>
            <a:br>
              <a:rPr lang="ar-SA" dirty="0"/>
            </a:br>
            <a:endParaRPr lang="en-GB" dirty="0"/>
          </a:p>
          <a:p>
            <a:pPr algn="r" rtl="1"/>
            <a:endParaRPr lang="en-GB" dirty="0"/>
          </a:p>
        </p:txBody>
      </p:sp>
    </p:spTree>
    <p:extLst>
      <p:ext uri="{BB962C8B-B14F-4D97-AF65-F5344CB8AC3E}">
        <p14:creationId xmlns:p14="http://schemas.microsoft.com/office/powerpoint/2010/main" val="3327480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4332"/>
          </a:xfrm>
        </p:spPr>
        <p:txBody>
          <a:bodyPr/>
          <a:lstStyle/>
          <a:p>
            <a:pPr algn="ctr"/>
            <a:r>
              <a:rPr lang="ar-IQ" dirty="0"/>
              <a:t>التظهير</a:t>
            </a:r>
            <a:endParaRPr lang="en-GB" dirty="0"/>
          </a:p>
        </p:txBody>
      </p:sp>
      <p:sp>
        <p:nvSpPr>
          <p:cNvPr id="3" name="Content Placeholder 2"/>
          <p:cNvSpPr>
            <a:spLocks noGrp="1"/>
          </p:cNvSpPr>
          <p:nvPr>
            <p:ph idx="1"/>
          </p:nvPr>
        </p:nvSpPr>
        <p:spPr>
          <a:xfrm>
            <a:off x="838200" y="1023257"/>
            <a:ext cx="10515600" cy="5055735"/>
          </a:xfrm>
        </p:spPr>
        <p:txBody>
          <a:bodyPr>
            <a:normAutofit/>
          </a:bodyPr>
          <a:lstStyle/>
          <a:p>
            <a:pPr algn="r" rtl="1"/>
            <a:r>
              <a:rPr lang="ar-IQ" dirty="0" smtClean="0"/>
              <a:t>3-حق المظهر اليه (حامل الحوالة) في التماس قبول المسحوب عليه.</a:t>
            </a:r>
          </a:p>
          <a:p>
            <a:pPr algn="r" rtl="1"/>
            <a:r>
              <a:rPr lang="ar-IQ" dirty="0" smtClean="0"/>
              <a:t>4-</a:t>
            </a:r>
            <a:r>
              <a:rPr lang="ar-IQ" dirty="0"/>
              <a:t>حق المظهر اليه في التماس </a:t>
            </a:r>
            <a:r>
              <a:rPr lang="ar-IQ" dirty="0" smtClean="0"/>
              <a:t>وفاء الحوالة من المسحوب عليه في ميعاد استحقاقها.</a:t>
            </a:r>
          </a:p>
          <a:p>
            <a:pPr algn="r" rtl="1"/>
            <a:r>
              <a:rPr lang="ar-IQ" dirty="0" smtClean="0"/>
              <a:t>5-حق المظهر اليه في الرجوع على جميع الملتزمين الصرفيين مجتمعين او منفردين عند امتناع المسحوب عليه عن القبول او الوفاء بعد سحب الاحتجاج وتوجيه الاخطار.</a:t>
            </a:r>
          </a:p>
          <a:p>
            <a:pPr algn="r" rtl="1"/>
            <a:r>
              <a:rPr lang="ar-IQ" dirty="0" smtClean="0"/>
              <a:t>6-حق المظهر اليه في التنازل عن الحق الثابت في الحوالة الى الغير بمقابل او بدونه، وله ان يوصي بقيمتها لشخص معين واذا توفي المظهر اليه آل مبلغها الى الورثة بوصفه تركة.</a:t>
            </a:r>
          </a:p>
        </p:txBody>
      </p:sp>
    </p:spTree>
    <p:extLst>
      <p:ext uri="{BB962C8B-B14F-4D97-AF65-F5344CB8AC3E}">
        <p14:creationId xmlns:p14="http://schemas.microsoft.com/office/powerpoint/2010/main" val="1884733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التظهير</a:t>
            </a:r>
            <a:endParaRPr lang="en-US" dirty="0"/>
          </a:p>
        </p:txBody>
      </p:sp>
      <p:sp>
        <p:nvSpPr>
          <p:cNvPr id="3" name="Content Placeholder 2"/>
          <p:cNvSpPr>
            <a:spLocks noGrp="1"/>
          </p:cNvSpPr>
          <p:nvPr>
            <p:ph idx="1"/>
          </p:nvPr>
        </p:nvSpPr>
        <p:spPr/>
        <p:txBody>
          <a:bodyPr/>
          <a:lstStyle/>
          <a:p>
            <a:pPr algn="r" rtl="1"/>
            <a:r>
              <a:rPr lang="ar-IQ" b="1" dirty="0"/>
              <a:t>قاعدة ان التظهير يطهر الحق الصرفي من الدفوع المبنية على اسباب شخصية:-</a:t>
            </a:r>
          </a:p>
          <a:p>
            <a:pPr algn="r" rtl="1"/>
            <a:r>
              <a:rPr lang="ar-IQ" dirty="0"/>
              <a:t>س/ ما هي العلة التي من اجلها خرج قانون التجارة عن قاعدة الخلافة (الخلف الخاص) التي من مقتضاها ان المحال له يعتبر خلفاً للمحيل وان الانسان لا يستطيع ان يدلي لغيره بحقوق اكثر ما يملك او طبقاً للقاعدة الشرعية «فاقد الشي لا يعطيه»؟</a:t>
            </a:r>
          </a:p>
          <a:p>
            <a:pPr algn="r" rtl="1"/>
            <a:r>
              <a:rPr lang="ar-IQ" dirty="0"/>
              <a:t>تيسير تداول الحوالة التجارية من خلال ضمان حصول الحامل على حقه وعدم مفاجئته بدفع ناتج عن علاقات سابقة بين الملتزمين لم يكن طرفاً فيها ولم يكن بوسعه ان يعلمها.</a:t>
            </a:r>
            <a:endParaRPr lang="en-GB" dirty="0"/>
          </a:p>
          <a:p>
            <a:pPr algn="r" rtl="1"/>
            <a:endParaRPr lang="en-US" dirty="0"/>
          </a:p>
        </p:txBody>
      </p:sp>
    </p:spTree>
    <p:extLst>
      <p:ext uri="{BB962C8B-B14F-4D97-AF65-F5344CB8AC3E}">
        <p14:creationId xmlns:p14="http://schemas.microsoft.com/office/powerpoint/2010/main" val="3157100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rtl="1"/>
            <a:r>
              <a:rPr lang="ar-IQ" dirty="0"/>
              <a:t>س/ ما هي شروط تطبيق قاعدة ان التظهير يطهر الحق من الدفوع الناشئة عن علاقات شخصية؟</a:t>
            </a:r>
          </a:p>
          <a:p>
            <a:pPr algn="r" rtl="1"/>
            <a:r>
              <a:rPr lang="ar-IQ" b="1" dirty="0"/>
              <a:t>الشرط الاول: ان يكون الحامل قد تلقى الحق من سلفه </a:t>
            </a:r>
            <a:r>
              <a:rPr lang="ar-IQ" b="1" dirty="0">
                <a:solidFill>
                  <a:srgbClr val="FF0000"/>
                </a:solidFill>
              </a:rPr>
              <a:t>بطريق التظهير</a:t>
            </a:r>
            <a:r>
              <a:rPr lang="ar-IQ" b="1" dirty="0"/>
              <a:t>:-</a:t>
            </a:r>
          </a:p>
          <a:p>
            <a:pPr algn="r" rtl="1"/>
            <a:r>
              <a:rPr lang="ar-IQ" b="1" dirty="0"/>
              <a:t> وعليه لا تسري هذه القاعدة على:-</a:t>
            </a:r>
          </a:p>
          <a:p>
            <a:pPr algn="r" rtl="1"/>
            <a:r>
              <a:rPr lang="ar-IQ" dirty="0"/>
              <a:t>انتقال الملكية بطريق الارث او الوصية.</a:t>
            </a:r>
          </a:p>
          <a:p>
            <a:pPr algn="r" rtl="1"/>
            <a:r>
              <a:rPr lang="ar-IQ" dirty="0"/>
              <a:t>حوالة الحق المدنية واي تظهير يلي عمل احتجاج عدم الوفاء او انقضاء الميعاد القانوني لعمله.</a:t>
            </a:r>
          </a:p>
          <a:p>
            <a:pPr algn="r" rtl="1"/>
            <a:r>
              <a:rPr lang="ar-IQ" dirty="0"/>
              <a:t>تشمل القاعدة المذكورة التظهير التوثيقي (التأميني) لانها تعطي للمظهر اليه (الدائن المرتهن) حقوقاً شبيهة بحقوق المالك.</a:t>
            </a:r>
          </a:p>
          <a:p>
            <a:pPr algn="r" rtl="1"/>
            <a:r>
              <a:rPr lang="ar-IQ" dirty="0"/>
              <a:t>الا ان القاعدة لا تسري على التظهير التوكيلي لان المظهر اليه (الوكيل) يكون بمركز المظهر، بمعنى «ان الوكيل كالاصيل» فتسري بمواجهته اية دفوع يستطيع الملتزم الصرفي التمسك بها بمواجهة الاصيل.</a:t>
            </a:r>
          </a:p>
          <a:p>
            <a:pPr algn="r" rtl="1"/>
            <a:endParaRPr lang="en-US" dirty="0"/>
          </a:p>
        </p:txBody>
      </p:sp>
    </p:spTree>
    <p:extLst>
      <p:ext uri="{BB962C8B-B14F-4D97-AF65-F5344CB8AC3E}">
        <p14:creationId xmlns:p14="http://schemas.microsoft.com/office/powerpoint/2010/main" val="3077916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التظهير</a:t>
            </a:r>
            <a:endParaRPr lang="en-GB" dirty="0"/>
          </a:p>
        </p:txBody>
      </p:sp>
      <p:sp>
        <p:nvSpPr>
          <p:cNvPr id="3" name="Content Placeholder 2"/>
          <p:cNvSpPr>
            <a:spLocks noGrp="1"/>
          </p:cNvSpPr>
          <p:nvPr>
            <p:ph idx="1"/>
          </p:nvPr>
        </p:nvSpPr>
        <p:spPr/>
        <p:txBody>
          <a:bodyPr>
            <a:normAutofit fontScale="77500" lnSpcReduction="20000"/>
          </a:bodyPr>
          <a:lstStyle/>
          <a:p>
            <a:pPr algn="r" rtl="1"/>
            <a:r>
              <a:rPr lang="ar-IQ" b="1" dirty="0" smtClean="0"/>
              <a:t>الشرط الثاني:  ان لا يكون الحامل قد تصرف عند حصوله على الحوالة </a:t>
            </a:r>
            <a:r>
              <a:rPr lang="ar-IQ" b="1" dirty="0" smtClean="0">
                <a:solidFill>
                  <a:srgbClr val="FF0000"/>
                </a:solidFill>
              </a:rPr>
              <a:t>بنية  الاضرار </a:t>
            </a:r>
            <a:r>
              <a:rPr lang="ar-IQ" b="1" dirty="0" smtClean="0"/>
              <a:t>بالمدعى عليه (الملتزم الصرفي):-</a:t>
            </a:r>
          </a:p>
          <a:p>
            <a:pPr algn="r" rtl="1"/>
            <a:r>
              <a:rPr lang="ar-IQ" dirty="0" smtClean="0"/>
              <a:t>س/ وضح المقصود ب «نية الاضرار بالمدين»؟ بايجاز ان لا يكون المظهر اليه على علم بهذه الدفوع الشخصية التي يملكها سابقيه من الملتزمين الصرفيين.</a:t>
            </a:r>
          </a:p>
          <a:p>
            <a:pPr algn="r" rtl="1"/>
            <a:r>
              <a:rPr lang="ar-IQ" dirty="0" smtClean="0"/>
              <a:t>-لم ياخذ القانون </a:t>
            </a:r>
            <a:r>
              <a:rPr lang="ar-IQ" b="1" dirty="0" smtClean="0">
                <a:solidFill>
                  <a:srgbClr val="FF0000"/>
                </a:solidFill>
              </a:rPr>
              <a:t>قاعدة المواضعة </a:t>
            </a:r>
            <a:r>
              <a:rPr lang="ar-IQ" dirty="0" smtClean="0"/>
              <a:t>اي وجود تواطؤ بين المظهر والمظهر اليه بقصد حرمان الحامل من التمسك بقاعدة ان التظهير يطهر حقه من الدفوع الشخصية.</a:t>
            </a:r>
          </a:p>
          <a:p>
            <a:pPr algn="r" rtl="1"/>
            <a:r>
              <a:rPr lang="ar-IQ" dirty="0" smtClean="0"/>
              <a:t>-اذاً يكفي لاستبعاد تطبيق القاعدة وسريان الدفوع الشخصية بحق الحامل </a:t>
            </a:r>
            <a:r>
              <a:rPr lang="ar-IQ" b="1" dirty="0" smtClean="0">
                <a:solidFill>
                  <a:srgbClr val="FF0000"/>
                </a:solidFill>
              </a:rPr>
              <a:t>ثبوت علمه بالدفع وقت استلامه للحوالة</a:t>
            </a:r>
            <a:r>
              <a:rPr lang="ar-IQ" dirty="0" smtClean="0"/>
              <a:t>.</a:t>
            </a:r>
          </a:p>
          <a:p>
            <a:pPr algn="r" rtl="1"/>
            <a:r>
              <a:rPr lang="ar-IQ" dirty="0" smtClean="0"/>
              <a:t>س/ ما هو نطاق انطباق قاعدة تطهير التظهير؟</a:t>
            </a:r>
          </a:p>
          <a:p>
            <a:pPr algn="r" rtl="1"/>
            <a:r>
              <a:rPr lang="ar-IQ" dirty="0" smtClean="0"/>
              <a:t>1-تستوعب القاعدة الدفوع الشخصية بين الملتزم الصرفي بما قبله وبما بعده متى ما انتقلت الحوالة الى حامل حسن النية.</a:t>
            </a:r>
          </a:p>
          <a:p>
            <a:pPr algn="r" rtl="1"/>
            <a:r>
              <a:rPr lang="ar-IQ" dirty="0" smtClean="0"/>
              <a:t>2- لا تشمل هذه القاعدة:ا- الدفوع التي يوجهها الملتزم </a:t>
            </a:r>
            <a:r>
              <a:rPr lang="ar-IQ" dirty="0"/>
              <a:t>ل</a:t>
            </a:r>
            <a:r>
              <a:rPr lang="ar-IQ" dirty="0" smtClean="0"/>
              <a:t>لحامل الذي تلقى منه الحوالة مباشرة.</a:t>
            </a:r>
          </a:p>
          <a:p>
            <a:pPr algn="r" rtl="1"/>
            <a:r>
              <a:rPr lang="ar-IQ" dirty="0" smtClean="0"/>
              <a:t>ب- الدفوع الموضوعية: وهي الدفوع التي تتصل بالالتزام الصرفي وتنخر في اساسه.</a:t>
            </a:r>
          </a:p>
          <a:p>
            <a:pPr algn="r" rtl="1"/>
            <a:r>
              <a:rPr lang="ar-IQ" dirty="0" smtClean="0"/>
              <a:t>ويوضح المخطط الاتي نطاق هذه القاعدة</a:t>
            </a:r>
            <a:endParaRPr lang="en-GB" dirty="0"/>
          </a:p>
        </p:txBody>
      </p:sp>
    </p:spTree>
    <p:extLst>
      <p:ext uri="{BB962C8B-B14F-4D97-AF65-F5344CB8AC3E}">
        <p14:creationId xmlns:p14="http://schemas.microsoft.com/office/powerpoint/2010/main" val="35718892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0"/>
            <a:ext cx="10515600" cy="365125"/>
          </a:xfrm>
        </p:spPr>
        <p:txBody>
          <a:bodyPr>
            <a:normAutofit fontScale="90000"/>
          </a:bodyPr>
          <a:lstStyle/>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3414531"/>
              </p:ext>
            </p:extLst>
          </p:nvPr>
        </p:nvGraphicFramePr>
        <p:xfrm>
          <a:off x="914400" y="365125"/>
          <a:ext cx="10548938" cy="599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12044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التظهير</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IQ" dirty="0" smtClean="0"/>
              <a:t>مثال: اعطى الساحب (أ) حوالة الى (ب) بسبب عقد بيع مخدرات، ظهر (ب) الحوالة الى (ج) بعد ان مارس عليه (ج) تغريراً </a:t>
            </a:r>
            <a:r>
              <a:rPr lang="ar-IQ" dirty="0" smtClean="0">
                <a:solidFill>
                  <a:srgbClr val="FF0000"/>
                </a:solidFill>
              </a:rPr>
              <a:t>ادى الى شرائه بضاعة اعلى من قيمتها</a:t>
            </a:r>
            <a:r>
              <a:rPr lang="ar-IQ" dirty="0" smtClean="0"/>
              <a:t>، ثم ظهر (ج) الحوالة الى السيدة (د) تشجيعاً لها على </a:t>
            </a:r>
            <a:r>
              <a:rPr lang="ar-IQ" dirty="0" smtClean="0">
                <a:solidFill>
                  <a:srgbClr val="FF0000"/>
                </a:solidFill>
              </a:rPr>
              <a:t>اقامة علاقة غير مشروعة </a:t>
            </a:r>
            <a:r>
              <a:rPr lang="ar-IQ" dirty="0" smtClean="0"/>
              <a:t>وشجعها على الطلاق من زوجها، فقامت الاخيرة بتظهير قيمة الحوالة الى المحامي (ه) </a:t>
            </a:r>
            <a:r>
              <a:rPr lang="ar-IQ" dirty="0" smtClean="0">
                <a:solidFill>
                  <a:srgbClr val="FF0000"/>
                </a:solidFill>
              </a:rPr>
              <a:t>لغرض رفع دعوى الطلاق</a:t>
            </a:r>
            <a:r>
              <a:rPr lang="ar-IQ" dirty="0" smtClean="0"/>
              <a:t> على زوجها ولم يكن (ه) على </a:t>
            </a:r>
            <a:r>
              <a:rPr lang="ar-IQ" dirty="0" smtClean="0">
                <a:solidFill>
                  <a:srgbClr val="FF0000"/>
                </a:solidFill>
              </a:rPr>
              <a:t>علم بكل هذه الدفوع الشخصية (حسن النية) </a:t>
            </a:r>
            <a:r>
              <a:rPr lang="ar-IQ" dirty="0" smtClean="0"/>
              <a:t>التي يملكها كل ملتزم صرفي سابق على تلقية للحوالة.</a:t>
            </a:r>
          </a:p>
          <a:p>
            <a:pPr algn="r" rtl="1"/>
            <a:r>
              <a:rPr lang="ar-IQ" dirty="0" smtClean="0"/>
              <a:t>س/ اذا امتنع المسحوب عليه عن الوفاء وراجع المحامي (ه) على (أ) و (ب) و (ج) و (د) هل يستطيعون اثارة الدفوع المتعلقة ببطلان عقد البيع، التغرير، السبب المخالف للاداب العامة؟ كلا بشرط ان يكون الحامل حسن النية اي لا يعلم بهذه الدفوع.</a:t>
            </a:r>
          </a:p>
          <a:p>
            <a:pPr algn="r" rtl="1"/>
            <a:r>
              <a:rPr lang="ar-IQ" dirty="0" smtClean="0"/>
              <a:t>س/ لو فرضنا ان (ه) ظهر الحوالة مجددا الى (ب) او (ج) او (د) واراد هؤلاء الرجوع على من تلقوا منهم الحوالة هل يستطيع من تنازل عن الحوالة التمسك تجاه الحامل الجديد بالدفوع الشخصية؟</a:t>
            </a:r>
            <a:endParaRPr lang="en-US" dirty="0"/>
          </a:p>
        </p:txBody>
      </p:sp>
    </p:spTree>
    <p:extLst>
      <p:ext uri="{BB962C8B-B14F-4D97-AF65-F5344CB8AC3E}">
        <p14:creationId xmlns:p14="http://schemas.microsoft.com/office/powerpoint/2010/main" val="93593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t>التظهير</a:t>
            </a:r>
            <a:endParaRPr lang="en-GB" dirty="0"/>
          </a:p>
        </p:txBody>
      </p:sp>
      <p:sp>
        <p:nvSpPr>
          <p:cNvPr id="3" name="Content Placeholder 2"/>
          <p:cNvSpPr>
            <a:spLocks noGrp="1"/>
          </p:cNvSpPr>
          <p:nvPr>
            <p:ph idx="1"/>
          </p:nvPr>
        </p:nvSpPr>
        <p:spPr/>
        <p:txBody>
          <a:bodyPr/>
          <a:lstStyle/>
          <a:p>
            <a:pPr algn="r" rtl="1"/>
            <a:r>
              <a:rPr lang="ar-IQ" dirty="0" smtClean="0"/>
              <a:t>  س/ قارن بين انتقال الحق بطريقة الحوالة المدنية والتجارية؟</a:t>
            </a:r>
          </a:p>
          <a:p>
            <a:pPr algn="r" rtl="1"/>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918175151"/>
              </p:ext>
            </p:extLst>
          </p:nvPr>
        </p:nvGraphicFramePr>
        <p:xfrm>
          <a:off x="2100942" y="2362198"/>
          <a:ext cx="8059057" cy="4735286"/>
        </p:xfrm>
        <a:graphic>
          <a:graphicData uri="http://schemas.openxmlformats.org/drawingml/2006/table">
            <a:tbl>
              <a:tblPr firstRow="1" bandRow="1">
                <a:tableStyleId>{5C22544A-7EE6-4342-B048-85BDC9FD1C3A}</a:tableStyleId>
              </a:tblPr>
              <a:tblGrid>
                <a:gridCol w="4051115"/>
                <a:gridCol w="4007942"/>
              </a:tblGrid>
              <a:tr h="538843">
                <a:tc>
                  <a:txBody>
                    <a:bodyPr/>
                    <a:lstStyle/>
                    <a:p>
                      <a:r>
                        <a:rPr lang="ar-IQ" dirty="0" smtClean="0"/>
                        <a:t>الحوالة التجارية</a:t>
                      </a:r>
                      <a:r>
                        <a:rPr lang="ar-IQ" baseline="0" dirty="0" smtClean="0"/>
                        <a:t>                  </a:t>
                      </a:r>
                      <a:endParaRPr lang="en-GB" dirty="0"/>
                    </a:p>
                  </a:txBody>
                  <a:tcPr/>
                </a:tc>
                <a:tc>
                  <a:txBody>
                    <a:bodyPr/>
                    <a:lstStyle/>
                    <a:p>
                      <a:r>
                        <a:rPr lang="ar-IQ" dirty="0" smtClean="0"/>
                        <a:t>حوالة الحق         </a:t>
                      </a:r>
                      <a:endParaRPr lang="en-GB" dirty="0"/>
                    </a:p>
                  </a:txBody>
                  <a:tcPr/>
                </a:tc>
              </a:tr>
              <a:tr h="538843">
                <a:tc>
                  <a:txBody>
                    <a:bodyPr/>
                    <a:lstStyle/>
                    <a:p>
                      <a:pPr algn="r"/>
                      <a:r>
                        <a:rPr lang="ar-IQ" dirty="0" smtClean="0"/>
                        <a:t>1- اسلوب بسيط يكتفى فيه بوضع شرح معين للعملية او حتى مجرد الاكتفاء بالتوقيع</a:t>
                      </a:r>
                      <a:endParaRPr lang="en-GB" dirty="0"/>
                    </a:p>
                  </a:txBody>
                  <a:tcPr/>
                </a:tc>
                <a:tc>
                  <a:txBody>
                    <a:bodyPr/>
                    <a:lstStyle/>
                    <a:p>
                      <a:pPr algn="r"/>
                      <a:r>
                        <a:rPr lang="ar-IQ" dirty="0" smtClean="0"/>
                        <a:t>1- طريقة معقدة</a:t>
                      </a:r>
                      <a:r>
                        <a:rPr lang="ar-IQ" baseline="0" dirty="0" smtClean="0"/>
                        <a:t> تتطلب لنفاذها بحق المحال عليه اعلانها له  او قبوله لها</a:t>
                      </a:r>
                      <a:endParaRPr lang="en-GB" dirty="0"/>
                    </a:p>
                  </a:txBody>
                  <a:tcPr/>
                </a:tc>
              </a:tr>
              <a:tr h="538843">
                <a:tc>
                  <a:txBody>
                    <a:bodyPr/>
                    <a:lstStyle/>
                    <a:p>
                      <a:pPr algn="r"/>
                      <a:r>
                        <a:rPr lang="ar-IQ" dirty="0" smtClean="0"/>
                        <a:t>2-يضمن المظهر</a:t>
                      </a:r>
                      <a:r>
                        <a:rPr lang="ar-IQ" baseline="0" dirty="0" smtClean="0"/>
                        <a:t> وجود الحق وقت التظهير وفي ميعاد الاستحقاق</a:t>
                      </a:r>
                      <a:endParaRPr lang="en-GB" dirty="0"/>
                    </a:p>
                  </a:txBody>
                  <a:tcPr/>
                </a:tc>
                <a:tc>
                  <a:txBody>
                    <a:bodyPr/>
                    <a:lstStyle/>
                    <a:p>
                      <a:pPr algn="r" rtl="1"/>
                      <a:r>
                        <a:rPr lang="ar-IQ" dirty="0" smtClean="0"/>
                        <a:t>2-لا يضمن المحيل الا وجود الحق المحال به </a:t>
                      </a:r>
                      <a:r>
                        <a:rPr lang="ar-IQ" dirty="0" smtClean="0">
                          <a:solidFill>
                            <a:srgbClr val="FF0000"/>
                          </a:solidFill>
                        </a:rPr>
                        <a:t>(وقت انشاء الحوالة) </a:t>
                      </a:r>
                      <a:r>
                        <a:rPr lang="ar-IQ" dirty="0" smtClean="0"/>
                        <a:t>هذا اذا كانت بمقابل. اما اذا كانت</a:t>
                      </a:r>
                      <a:r>
                        <a:rPr lang="ar-IQ" baseline="0" dirty="0" smtClean="0"/>
                        <a:t> بدون مقابل (هبة) فلا يضمن المحيل اصلا وجود الحق ما لم يتفق على خلاف ذلك</a:t>
                      </a:r>
                      <a:endParaRPr lang="en-GB" dirty="0"/>
                    </a:p>
                  </a:txBody>
                  <a:tcPr/>
                </a:tc>
              </a:tr>
              <a:tr h="538843">
                <a:tc>
                  <a:txBody>
                    <a:bodyPr/>
                    <a:lstStyle/>
                    <a:p>
                      <a:pPr algn="r"/>
                      <a:r>
                        <a:rPr lang="ar-IQ" dirty="0" smtClean="0"/>
                        <a:t>3-يضمن المظهر يسار المسحوب عليه في جميع الاحوال</a:t>
                      </a:r>
                      <a:r>
                        <a:rPr lang="ar-IQ" baseline="0" dirty="0" smtClean="0"/>
                        <a:t> والاوقات.</a:t>
                      </a:r>
                      <a:endParaRPr lang="en-GB" dirty="0"/>
                    </a:p>
                  </a:txBody>
                  <a:tcPr/>
                </a:tc>
                <a:tc>
                  <a:txBody>
                    <a:bodyPr/>
                    <a:lstStyle/>
                    <a:p>
                      <a:pPr algn="r"/>
                      <a:r>
                        <a:rPr lang="ar-IQ" dirty="0" smtClean="0"/>
                        <a:t>3-لا يضمن المحيل يسار المحال عليه ما لم يتفق على خلاف ذلك, وان وجد هذا</a:t>
                      </a:r>
                      <a:r>
                        <a:rPr lang="ar-IQ" baseline="0" dirty="0" smtClean="0"/>
                        <a:t> الاتفاق فانه يضمن هذا اليسار </a:t>
                      </a:r>
                      <a:r>
                        <a:rPr lang="ar-IQ" baseline="0" dirty="0" smtClean="0">
                          <a:solidFill>
                            <a:srgbClr val="FF0000"/>
                          </a:solidFill>
                        </a:rPr>
                        <a:t>وقت ابرام عقد الحوالة لا بعد ذلك.</a:t>
                      </a:r>
                      <a:endParaRPr lang="en-GB" dirty="0">
                        <a:solidFill>
                          <a:srgbClr val="FF0000"/>
                        </a:solidFill>
                      </a:endParaRPr>
                    </a:p>
                  </a:txBody>
                  <a:tcPr/>
                </a:tc>
              </a:tr>
              <a:tr h="538843">
                <a:tc>
                  <a:txBody>
                    <a:bodyPr/>
                    <a:lstStyle/>
                    <a:p>
                      <a:pPr algn="r"/>
                      <a:r>
                        <a:rPr lang="ar-IQ" dirty="0" smtClean="0"/>
                        <a:t>4-التظهير </a:t>
                      </a:r>
                      <a:r>
                        <a:rPr lang="ar-IQ" dirty="0" smtClean="0">
                          <a:solidFill>
                            <a:srgbClr val="FF0000"/>
                          </a:solidFill>
                        </a:rPr>
                        <a:t>يطهر</a:t>
                      </a:r>
                      <a:r>
                        <a:rPr lang="ar-IQ" dirty="0" smtClean="0"/>
                        <a:t> حق الحامل من الدفوع</a:t>
                      </a:r>
                      <a:r>
                        <a:rPr lang="ar-IQ" baseline="0" dirty="0" smtClean="0"/>
                        <a:t> المبنية على علاقات شخصية  بين الملتزمين الصرفين مع بعضهم </a:t>
                      </a:r>
                      <a:endParaRPr lang="en-GB" dirty="0"/>
                    </a:p>
                  </a:txBody>
                  <a:tcPr/>
                </a:tc>
                <a:tc>
                  <a:txBody>
                    <a:bodyPr/>
                    <a:lstStyle/>
                    <a:p>
                      <a:pPr algn="r"/>
                      <a:r>
                        <a:rPr lang="ar-IQ" dirty="0" smtClean="0"/>
                        <a:t>4-ينتقل الحق </a:t>
                      </a:r>
                      <a:r>
                        <a:rPr lang="ar-IQ" dirty="0" smtClean="0">
                          <a:solidFill>
                            <a:srgbClr val="FF0000"/>
                          </a:solidFill>
                        </a:rPr>
                        <a:t>بشوائبة وعيوبه </a:t>
                      </a:r>
                      <a:r>
                        <a:rPr lang="ar-IQ" dirty="0" smtClean="0"/>
                        <a:t>ويستطيع</a:t>
                      </a:r>
                      <a:r>
                        <a:rPr lang="ar-IQ" baseline="0" dirty="0" smtClean="0"/>
                        <a:t> المحال عليه ان يتمسك تجاه المحال له بالدفوع التي يملكها تجاه المحيل</a:t>
                      </a:r>
                      <a:endParaRPr lang="en-GB" dirty="0"/>
                    </a:p>
                  </a:txBody>
                  <a:tcPr/>
                </a:tc>
              </a:tr>
              <a:tr h="538843">
                <a:tc>
                  <a:txBody>
                    <a:bodyPr/>
                    <a:lstStyle/>
                    <a:p>
                      <a:endParaRPr lang="en-GB"/>
                    </a:p>
                  </a:txBody>
                  <a:tcPr/>
                </a:tc>
                <a:tc>
                  <a:txBody>
                    <a:bodyPr/>
                    <a:lstStyle/>
                    <a:p>
                      <a:endParaRPr lang="en-GB" dirty="0"/>
                    </a:p>
                  </a:txBody>
                  <a:tcPr/>
                </a:tc>
              </a:tr>
            </a:tbl>
          </a:graphicData>
        </a:graphic>
      </p:graphicFrame>
    </p:spTree>
    <p:extLst>
      <p:ext uri="{BB962C8B-B14F-4D97-AF65-F5344CB8AC3E}">
        <p14:creationId xmlns:p14="http://schemas.microsoft.com/office/powerpoint/2010/main" val="3249737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smtClean="0"/>
              <a:t>الدفوع الشخصية التي </a:t>
            </a:r>
            <a:r>
              <a:rPr lang="ar-IQ" dirty="0" smtClean="0">
                <a:solidFill>
                  <a:srgbClr val="FF0000"/>
                </a:solidFill>
              </a:rPr>
              <a:t>يطهرها</a:t>
            </a:r>
            <a:r>
              <a:rPr lang="ar-IQ" dirty="0" smtClean="0"/>
              <a:t> التظهير</a:t>
            </a:r>
            <a:endParaRPr lang="en-US" dirty="0"/>
          </a:p>
        </p:txBody>
      </p:sp>
      <p:sp>
        <p:nvSpPr>
          <p:cNvPr id="3" name="Content Placeholder 2"/>
          <p:cNvSpPr>
            <a:spLocks noGrp="1"/>
          </p:cNvSpPr>
          <p:nvPr>
            <p:ph idx="1"/>
          </p:nvPr>
        </p:nvSpPr>
        <p:spPr/>
        <p:txBody>
          <a:bodyPr>
            <a:normAutofit fontScale="85000" lnSpcReduction="20000"/>
          </a:bodyPr>
          <a:lstStyle/>
          <a:p>
            <a:pPr algn="r" rtl="1"/>
            <a:r>
              <a:rPr lang="ar-IQ" dirty="0" smtClean="0"/>
              <a:t>1-الدفوع المتصلة بعيوب الارادة: </a:t>
            </a:r>
          </a:p>
          <a:p>
            <a:pPr algn="r" rtl="1"/>
            <a:r>
              <a:rPr lang="ar-IQ" dirty="0" smtClean="0"/>
              <a:t>أ-الغلط</a:t>
            </a:r>
          </a:p>
          <a:p>
            <a:pPr algn="r" rtl="1"/>
            <a:r>
              <a:rPr lang="ar-IQ" dirty="0" smtClean="0"/>
              <a:t>ب-التغرير مع الغبن:</a:t>
            </a:r>
          </a:p>
          <a:p>
            <a:pPr algn="r" rtl="1"/>
            <a:r>
              <a:rPr lang="ar-IQ" dirty="0" smtClean="0"/>
              <a:t>ج-الاستغلال:</a:t>
            </a:r>
          </a:p>
          <a:p>
            <a:pPr algn="r" rtl="1"/>
            <a:r>
              <a:rPr lang="ar-IQ" dirty="0" smtClean="0"/>
              <a:t>(أ)________(ب) وكانت ارادة (أ) معيبة باحد عيوب الاراداة ثم امتنع المسحوب عليه عن الاداء ثم رجع (ب) على (أ) هل يستطيع (أ) ان يتمسك بهذه العيوب امام (ب)؟؟؟ لو افترضنا ان (ب) ظهر الحوالة الى (</a:t>
            </a:r>
            <a:r>
              <a:rPr lang="ar-IQ" dirty="0" smtClean="0">
                <a:solidFill>
                  <a:srgbClr val="FF0000"/>
                </a:solidFill>
              </a:rPr>
              <a:t>ج</a:t>
            </a:r>
            <a:r>
              <a:rPr lang="ar-IQ" dirty="0" smtClean="0"/>
              <a:t>) وكان (</a:t>
            </a:r>
            <a:r>
              <a:rPr lang="ar-IQ" dirty="0" smtClean="0">
                <a:solidFill>
                  <a:srgbClr val="FF0000"/>
                </a:solidFill>
              </a:rPr>
              <a:t>ج</a:t>
            </a:r>
            <a:r>
              <a:rPr lang="ar-IQ" dirty="0" smtClean="0"/>
              <a:t>) حسن النية هل يستطيع (أ) ان يتمسك قبله بالدفع المتعلق بعيوب الارادة؟</a:t>
            </a:r>
          </a:p>
          <a:p>
            <a:pPr algn="r" rtl="1"/>
            <a:r>
              <a:rPr lang="ar-IQ" dirty="0" smtClean="0"/>
              <a:t>2-الدفوع المتعلقة بانعدام او عدم مشروعية السبب انشاء او تظهير الحوالة التجارية</a:t>
            </a:r>
          </a:p>
          <a:p>
            <a:pPr algn="r" rtl="1"/>
            <a:r>
              <a:rPr lang="ar-IQ" dirty="0" smtClean="0"/>
              <a:t>3-الدفوع المتعلقة بواقعة او تصرف قانوني لاحق لنشوء الالتزام الصرفي تؤدي الى انقضائه وهي:-</a:t>
            </a:r>
          </a:p>
          <a:p>
            <a:pPr algn="r" rtl="1"/>
            <a:r>
              <a:rPr lang="ar-IQ" dirty="0" smtClean="0"/>
              <a:t>أ-المقاصة: اعطى (أ) حوالة الى (ب) عن دين للاخير بذمة (أ)، ثم ظهر (ب) الحوالة الى (</a:t>
            </a:r>
            <a:r>
              <a:rPr lang="ar-IQ" dirty="0" smtClean="0">
                <a:solidFill>
                  <a:srgbClr val="FF0000"/>
                </a:solidFill>
              </a:rPr>
              <a:t>ج</a:t>
            </a:r>
            <a:r>
              <a:rPr lang="ar-IQ" dirty="0" smtClean="0"/>
              <a:t>) ولما امتنع المسحوب عليه عن الاداء رجع (ج) على (أ) الذي اثار الدفع بانه قد اصبح دائنا ل (ب) بعد انشاء الحوالة بمبلغ يعادل قيمة الحوالة وهو يتمسك قبله بالمقاصة، هل يقبل منه هذا الدفع؟</a:t>
            </a:r>
            <a:endParaRPr lang="en-US" dirty="0"/>
          </a:p>
        </p:txBody>
      </p:sp>
    </p:spTree>
    <p:extLst>
      <p:ext uri="{BB962C8B-B14F-4D97-AF65-F5344CB8AC3E}">
        <p14:creationId xmlns:p14="http://schemas.microsoft.com/office/powerpoint/2010/main" val="3056930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 انواع الدفوع الشخصية التي يطهرها التظهير</a:t>
            </a:r>
            <a:endParaRPr lang="en-US" dirty="0"/>
          </a:p>
        </p:txBody>
      </p:sp>
      <p:sp>
        <p:nvSpPr>
          <p:cNvPr id="3" name="Content Placeholder 2"/>
          <p:cNvSpPr>
            <a:spLocks noGrp="1"/>
          </p:cNvSpPr>
          <p:nvPr>
            <p:ph idx="1"/>
          </p:nvPr>
        </p:nvSpPr>
        <p:spPr/>
        <p:txBody>
          <a:bodyPr/>
          <a:lstStyle/>
          <a:p>
            <a:pPr algn="r" rtl="1"/>
            <a:r>
              <a:rPr lang="ar-IQ" dirty="0" smtClean="0"/>
              <a:t>ب-الدفع بفسخ الرابطة التعاقدية التي كانت سبباً في انشاء او تظهير الورقة التجارية:-</a:t>
            </a:r>
          </a:p>
          <a:p>
            <a:pPr algn="just" rtl="1"/>
            <a:r>
              <a:rPr lang="ar-IQ" dirty="0" smtClean="0"/>
              <a:t>مثال: </a:t>
            </a:r>
            <a:r>
              <a:rPr lang="ar-IQ" dirty="0"/>
              <a:t>اعطى (أ) حوالة الى (ب) عن </a:t>
            </a:r>
            <a:r>
              <a:rPr lang="ar-IQ" dirty="0" smtClean="0"/>
              <a:t>ثمن بضاعة اشتراها منه (أ</a:t>
            </a:r>
            <a:r>
              <a:rPr lang="ar-IQ" dirty="0"/>
              <a:t>)، ثم ظهر (ب) الحوالة الى (</a:t>
            </a:r>
            <a:r>
              <a:rPr lang="ar-IQ" dirty="0">
                <a:solidFill>
                  <a:srgbClr val="FF0000"/>
                </a:solidFill>
              </a:rPr>
              <a:t>ج</a:t>
            </a:r>
            <a:r>
              <a:rPr lang="ar-IQ" dirty="0"/>
              <a:t>) ولما امتنع المسحوب عليه عن الاداء رجع (ج) على (أ) الذي اثار الدفع </a:t>
            </a:r>
            <a:r>
              <a:rPr lang="ar-IQ" dirty="0" smtClean="0"/>
              <a:t>بان(ب</a:t>
            </a:r>
            <a:r>
              <a:rPr lang="ar-IQ" dirty="0"/>
              <a:t>) </a:t>
            </a:r>
            <a:r>
              <a:rPr lang="ar-IQ" dirty="0" smtClean="0"/>
              <a:t>لم يسلمه البضاعة/ او انه سلمه بضاعة معيبة وانه قد طلب من المحكمة فسخ العقد وقد اجابت المحكمة لطلبه وهو </a:t>
            </a:r>
            <a:r>
              <a:rPr lang="ar-IQ" dirty="0"/>
              <a:t>يتمسك </a:t>
            </a:r>
            <a:r>
              <a:rPr lang="ar-IQ" dirty="0" smtClean="0"/>
              <a:t>قبل الحامل بزوال سبب نشوء الالتزام الصرفي، </a:t>
            </a:r>
            <a:r>
              <a:rPr lang="ar-IQ" dirty="0"/>
              <a:t>هل </a:t>
            </a:r>
            <a:r>
              <a:rPr lang="ar-IQ" dirty="0" smtClean="0"/>
              <a:t>يقبل منه هذا </a:t>
            </a:r>
            <a:r>
              <a:rPr lang="ar-IQ" dirty="0"/>
              <a:t>الدفع؟</a:t>
            </a:r>
            <a:endParaRPr lang="en-US" dirty="0"/>
          </a:p>
          <a:p>
            <a:pPr algn="r" rtl="1"/>
            <a:endParaRPr lang="en-US" dirty="0"/>
          </a:p>
        </p:txBody>
      </p:sp>
    </p:spTree>
    <p:extLst>
      <p:ext uri="{BB962C8B-B14F-4D97-AF65-F5344CB8AC3E}">
        <p14:creationId xmlns:p14="http://schemas.microsoft.com/office/powerpoint/2010/main" val="3131168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الدفوع الموضوعية التي </a:t>
            </a:r>
            <a:r>
              <a:rPr lang="ar-IQ" dirty="0" smtClean="0">
                <a:solidFill>
                  <a:srgbClr val="FF0000"/>
                </a:solidFill>
              </a:rPr>
              <a:t>لا</a:t>
            </a:r>
            <a:r>
              <a:rPr lang="ar-IQ" dirty="0" smtClean="0"/>
              <a:t> </a:t>
            </a:r>
            <a:r>
              <a:rPr lang="ar-IQ" dirty="0" smtClean="0">
                <a:solidFill>
                  <a:srgbClr val="FF0000"/>
                </a:solidFill>
              </a:rPr>
              <a:t>يطهرها</a:t>
            </a:r>
            <a:r>
              <a:rPr lang="ar-IQ" dirty="0" smtClean="0"/>
              <a:t> </a:t>
            </a:r>
            <a:r>
              <a:rPr lang="ar-IQ" dirty="0"/>
              <a:t>التظهير</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ar-IQ" dirty="0" smtClean="0"/>
              <a:t>وهي الدفوع التي يستطيع الملتزم صرفي التمسك بها تجاه اي حامل للحوالة </a:t>
            </a:r>
            <a:r>
              <a:rPr lang="ar-IQ" dirty="0" smtClean="0">
                <a:solidFill>
                  <a:srgbClr val="FF0000"/>
                </a:solidFill>
              </a:rPr>
              <a:t>ولو كان حسن النية</a:t>
            </a:r>
            <a:r>
              <a:rPr lang="ar-IQ" dirty="0" smtClean="0"/>
              <a:t>.</a:t>
            </a:r>
          </a:p>
          <a:p>
            <a:pPr algn="r" rtl="1"/>
            <a:r>
              <a:rPr lang="ar-IQ" dirty="0" smtClean="0"/>
              <a:t>1-الدفوع المتعلقة بوجود عيب ظاهري في السند او ذكر سبب غير مشروع في الحوالة.</a:t>
            </a:r>
          </a:p>
          <a:p>
            <a:pPr algn="r" rtl="1"/>
            <a:r>
              <a:rPr lang="ar-IQ" dirty="0"/>
              <a:t>2-الدفع المتعلق بالتزوير: تنص المادة (47) على انه «اذا ﺣﻤﻠﺖ اﻟﺤﻮاﻟﺔ </a:t>
            </a:r>
            <a:r>
              <a:rPr lang="ar-IQ" dirty="0" smtClean="0"/>
              <a:t>......ﺗﻮﻗﻴﻌﺎت </a:t>
            </a:r>
            <a:r>
              <a:rPr lang="ar-IQ" dirty="0"/>
              <a:t>ﻣﺰورة </a:t>
            </a:r>
            <a:r>
              <a:rPr lang="ar-IQ" dirty="0" smtClean="0"/>
              <a:t>....، </a:t>
            </a:r>
            <a:r>
              <a:rPr lang="ar-IQ" dirty="0"/>
              <a:t>ﻓﺈن </a:t>
            </a:r>
            <a:r>
              <a:rPr lang="ar-IQ" b="1" dirty="0">
                <a:solidFill>
                  <a:srgbClr val="FF0000"/>
                </a:solidFill>
              </a:rPr>
              <a:t>اﻟﺘﺰاﻣﺎت </a:t>
            </a:r>
            <a:r>
              <a:rPr lang="ar-IQ" b="1" dirty="0" smtClean="0">
                <a:solidFill>
                  <a:srgbClr val="FF0000"/>
                </a:solidFill>
              </a:rPr>
              <a:t>ﻏﻴﺮهم </a:t>
            </a:r>
            <a:r>
              <a:rPr lang="ar-IQ" b="1" dirty="0">
                <a:solidFill>
                  <a:srgbClr val="FF0000"/>
                </a:solidFill>
              </a:rPr>
              <a:t>ﻣﻦ اﻟﻤﻮﻗﻌﻴﻦ ﻋﻠﻴﻬﺎ ﺗﺒﻘﻰ ﻣﻊ ذﻟﻚ </a:t>
            </a:r>
            <a:r>
              <a:rPr lang="ar-IQ" b="1" dirty="0" smtClean="0">
                <a:solidFill>
                  <a:srgbClr val="FF0000"/>
                </a:solidFill>
              </a:rPr>
              <a:t>ﺻﺤﻴﺤﺔ</a:t>
            </a:r>
            <a:r>
              <a:rPr lang="ar-IQ" dirty="0" smtClean="0"/>
              <a:t>». </a:t>
            </a:r>
          </a:p>
          <a:p>
            <a:pPr algn="r" rtl="1"/>
            <a:r>
              <a:rPr lang="ar-IQ" dirty="0" smtClean="0"/>
              <a:t>3-الدفع الناشئ عن وجود تحريف في الحوالة:-</a:t>
            </a:r>
          </a:p>
          <a:p>
            <a:pPr algn="r" rtl="1"/>
            <a:r>
              <a:rPr lang="ar-IQ" dirty="0"/>
              <a:t>تنص المادة (131) على انه «اذا وﻗﻊ ﺗﺤﺮﻳﻒ ﻓﻲ ﻣﺘﻦ اﻟﺤﻮاﻟﺔ اﻟﺘﺰم اﻟﻤﻮﻗﻌﻮن اﻟﻼﺣﻘﻮن ﻟﻪ ﺑﻤﺎ ورد ﻓﻲ </a:t>
            </a:r>
            <a:r>
              <a:rPr lang="ar-IQ" dirty="0">
                <a:solidFill>
                  <a:srgbClr val="FF0000"/>
                </a:solidFill>
              </a:rPr>
              <a:t>اﻟﻤﺘﻦ اﻟﻤﺤﺮف </a:t>
            </a:r>
            <a:r>
              <a:rPr lang="ar-IQ" dirty="0" smtClean="0"/>
              <a:t>. </a:t>
            </a:r>
            <a:r>
              <a:rPr lang="ar-IQ" dirty="0"/>
              <a:t>اﻣﺎ اﻟﻤﻮﻗﻌﻮن اﻟﺴﺎﺑﻘﻮن ﻋﻠﻴﻪ ﻓﻴﻠﺰﻣﻮن ﺑﻤﺎ ورد ﻓﻲ </a:t>
            </a:r>
            <a:r>
              <a:rPr lang="ar-IQ" dirty="0">
                <a:solidFill>
                  <a:srgbClr val="FF0000"/>
                </a:solidFill>
              </a:rPr>
              <a:t>اﻟﻤﺘﻦ </a:t>
            </a:r>
            <a:r>
              <a:rPr lang="ar-IQ" dirty="0" smtClean="0">
                <a:solidFill>
                  <a:srgbClr val="FF0000"/>
                </a:solidFill>
              </a:rPr>
              <a:t>اﻻﺳﺎﺳﻲ</a:t>
            </a:r>
            <a:r>
              <a:rPr lang="ar-IQ" dirty="0" smtClean="0"/>
              <a:t>». قبل التحريف</a:t>
            </a:r>
          </a:p>
          <a:p>
            <a:pPr algn="r" rtl="1"/>
            <a:r>
              <a:rPr lang="ar-IQ" dirty="0" smtClean="0"/>
              <a:t>توضيح: سحب (أ) حوالة بمبلغ  (10000000) عشرة ملايين دينار واعطاها الى (ب) الذي ظهرها الى </a:t>
            </a:r>
            <a:r>
              <a:rPr lang="ar-IQ" dirty="0" smtClean="0">
                <a:solidFill>
                  <a:srgbClr val="FF0000"/>
                </a:solidFill>
              </a:rPr>
              <a:t>(ج) الذي حرف </a:t>
            </a:r>
            <a:r>
              <a:rPr lang="ar-IQ" dirty="0" smtClean="0"/>
              <a:t>المبلغ باضافة صفر اخر ليصبح المبلغ (100000000) مائة مليون دينار ثم ظهرها الى (د) الذي رجع على المسحوب عليه الذي امتنع عن الاداء، باي مبلغ يستطيع (د) الرجوع به على كل ملتزم صرفي؟</a:t>
            </a:r>
            <a:endParaRPr lang="en-US" dirty="0"/>
          </a:p>
        </p:txBody>
      </p:sp>
    </p:spTree>
    <p:extLst>
      <p:ext uri="{BB962C8B-B14F-4D97-AF65-F5344CB8AC3E}">
        <p14:creationId xmlns:p14="http://schemas.microsoft.com/office/powerpoint/2010/main" val="24919370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الدفوع الموضوعية التي </a:t>
            </a:r>
            <a:r>
              <a:rPr lang="ar-IQ" dirty="0">
                <a:solidFill>
                  <a:srgbClr val="FF0000"/>
                </a:solidFill>
              </a:rPr>
              <a:t>لا</a:t>
            </a:r>
            <a:r>
              <a:rPr lang="ar-IQ" dirty="0"/>
              <a:t> </a:t>
            </a:r>
            <a:r>
              <a:rPr lang="ar-IQ" dirty="0">
                <a:solidFill>
                  <a:srgbClr val="FF0000"/>
                </a:solidFill>
              </a:rPr>
              <a:t>يطهرها</a:t>
            </a:r>
            <a:r>
              <a:rPr lang="ar-IQ" dirty="0"/>
              <a:t> التظهير</a:t>
            </a:r>
            <a:endParaRPr lang="en-US" dirty="0"/>
          </a:p>
        </p:txBody>
      </p:sp>
      <p:sp>
        <p:nvSpPr>
          <p:cNvPr id="3" name="Content Placeholder 2"/>
          <p:cNvSpPr>
            <a:spLocks noGrp="1"/>
          </p:cNvSpPr>
          <p:nvPr>
            <p:ph idx="1"/>
          </p:nvPr>
        </p:nvSpPr>
        <p:spPr/>
        <p:txBody>
          <a:bodyPr/>
          <a:lstStyle/>
          <a:p>
            <a:pPr algn="r" rtl="1"/>
            <a:r>
              <a:rPr lang="ar-IQ" b="1" dirty="0" smtClean="0"/>
              <a:t>4-الدفع </a:t>
            </a:r>
            <a:r>
              <a:rPr lang="ar-IQ" b="1" dirty="0"/>
              <a:t>الناتج </a:t>
            </a:r>
            <a:r>
              <a:rPr lang="ar-IQ" b="1" dirty="0" smtClean="0"/>
              <a:t>التعامل بورقة تجارية بدون </a:t>
            </a:r>
            <a:r>
              <a:rPr lang="ar-IQ" b="1" dirty="0"/>
              <a:t>تفويض او لتجاوز الوكيل حدود وكالته:- </a:t>
            </a:r>
            <a:r>
              <a:rPr lang="ar-IQ" dirty="0"/>
              <a:t>المادة (49) تنص «اوﻻ  </a:t>
            </a:r>
            <a:r>
              <a:rPr lang="ar-IQ" dirty="0" smtClean="0"/>
              <a:t>:من وﻗﻊ </a:t>
            </a:r>
            <a:r>
              <a:rPr lang="ar-IQ" dirty="0"/>
              <a:t>ﺣﻮاﻟﺔ ﻋﻦ ﺁﺧﺮ ﺑﻐﻴﺮ ﺗﻔﻮﻳﺾ ﻣﻨﻪ </a:t>
            </a:r>
            <a:r>
              <a:rPr lang="ar-IQ" b="1" dirty="0">
                <a:solidFill>
                  <a:srgbClr val="FF0000"/>
                </a:solidFill>
              </a:rPr>
              <a:t>اﻟﺘﺰم ﺷﺨﺼﻴﺎ ﺑﻤﻮﺟﺐ </a:t>
            </a:r>
            <a:r>
              <a:rPr lang="ar-IQ" b="1" dirty="0" smtClean="0">
                <a:solidFill>
                  <a:srgbClr val="FF0000"/>
                </a:solidFill>
              </a:rPr>
              <a:t>الحوالة. </a:t>
            </a:r>
            <a:r>
              <a:rPr lang="ar-IQ" dirty="0"/>
              <a:t>ﻓﺎذا </a:t>
            </a:r>
            <a:r>
              <a:rPr lang="ar-IQ" dirty="0" smtClean="0"/>
              <a:t>اوﻓﺎها </a:t>
            </a:r>
            <a:r>
              <a:rPr lang="ar-IQ" dirty="0"/>
              <a:t>ﺁﻟﺖ اﻟﻴﻪ اﻟﺤﻘﻮق اﻟﺘﻲ </a:t>
            </a:r>
            <a:r>
              <a:rPr lang="ar-IQ" dirty="0" smtClean="0"/>
              <a:t>كانت ﺗﺆول </a:t>
            </a:r>
            <a:r>
              <a:rPr lang="ar-IQ" dirty="0"/>
              <a:t>اﻟﻰ ﻣﻦ ادﻋﻰ اﻟﻨﻴﺎﺑﺔ ﻋﻨﻪ </a:t>
            </a:r>
            <a:r>
              <a:rPr lang="ar-IQ" dirty="0" smtClean="0"/>
              <a:t>. ﺛﺎﻧﻴﺎ:وﻳﺴﺮي هذا اﻟﺤﻜﻢ </a:t>
            </a:r>
            <a:r>
              <a:rPr lang="ar-IQ" dirty="0"/>
              <a:t>ﻋﻠﻰ اﻟﻨﺎﺋﺐ اذا ﺟﺎوز </a:t>
            </a:r>
            <a:r>
              <a:rPr lang="ar-IQ" dirty="0" smtClean="0"/>
              <a:t>ﺣﺪود نيابته». </a:t>
            </a:r>
          </a:p>
          <a:p>
            <a:pPr algn="r" rtl="1"/>
            <a:r>
              <a:rPr lang="ar-IQ" b="1" dirty="0" smtClean="0"/>
              <a:t>5- </a:t>
            </a:r>
            <a:r>
              <a:rPr lang="ar-IQ" b="1" dirty="0"/>
              <a:t>الدفوع المتعلقة بنقص الاهلية او انعدامها:- </a:t>
            </a:r>
            <a:r>
              <a:rPr lang="ar-IQ" dirty="0"/>
              <a:t>تنص المادة (</a:t>
            </a:r>
            <a:r>
              <a:rPr lang="ar-IQ" dirty="0" smtClean="0"/>
              <a:t>46) </a:t>
            </a:r>
            <a:r>
              <a:rPr lang="ar-IQ" dirty="0"/>
              <a:t>على انه «ﺗﻜﻮن اﻟﺘﺰاﻣﺎت ﻧﺎﻗﺺ </a:t>
            </a:r>
            <a:r>
              <a:rPr lang="ar-IQ" dirty="0" smtClean="0"/>
              <a:t>الاهلية او عديمها اﻟﻨﺎﺷﺌﺔ </a:t>
            </a:r>
            <a:r>
              <a:rPr lang="ar-IQ" dirty="0"/>
              <a:t>ﻣﻦ ﺗﻮﻗﻴﻌﻪ ﻋﻠﻰ اﻟﺤﻮاﻟﺔ ﺑﺎﻳﺔ ﺻﻔﺔ ﺑﺎﻃﻠﺔ ﺑﺎﻟﻨﺴﺒﺔ اﻟﻴﻪ ﻓﻘﻂ  . </a:t>
            </a:r>
            <a:r>
              <a:rPr lang="ar-IQ" b="1" dirty="0">
                <a:solidFill>
                  <a:srgbClr val="FF0000"/>
                </a:solidFill>
              </a:rPr>
              <a:t>وﻳﺠﻮز ﻟﻪ اﻟﺘﻤﺴﻚ </a:t>
            </a:r>
            <a:r>
              <a:rPr lang="ar-IQ" b="1" dirty="0" smtClean="0">
                <a:solidFill>
                  <a:srgbClr val="FF0000"/>
                </a:solidFill>
              </a:rPr>
              <a:t>ﺑﻬﺬا </a:t>
            </a:r>
            <a:r>
              <a:rPr lang="ar-IQ" b="1" dirty="0">
                <a:solidFill>
                  <a:srgbClr val="FF0000"/>
                </a:solidFill>
              </a:rPr>
              <a:t>اﻟﺒﻄﻼن ﻟﻠﺤﻮاﻟﺔ ﺗﺠﺎﻩ </a:t>
            </a:r>
            <a:r>
              <a:rPr lang="ar-IQ" b="1" dirty="0" smtClean="0">
                <a:solidFill>
                  <a:srgbClr val="FF0000"/>
                </a:solidFill>
              </a:rPr>
              <a:t>كل ﺣﺎﻣﻞ للحوالة</a:t>
            </a:r>
            <a:r>
              <a:rPr lang="ar-IQ" dirty="0" smtClean="0"/>
              <a:t>». </a:t>
            </a:r>
            <a:endParaRPr lang="ar-IQ" dirty="0"/>
          </a:p>
          <a:p>
            <a:pPr algn="r" rtl="1"/>
            <a:r>
              <a:rPr lang="ar-IQ" b="1" dirty="0" smtClean="0"/>
              <a:t>6- الدفع بالاكراه</a:t>
            </a:r>
            <a:r>
              <a:rPr lang="ar-IQ" dirty="0" smtClean="0"/>
              <a:t>.</a:t>
            </a:r>
          </a:p>
        </p:txBody>
      </p:sp>
    </p:spTree>
    <p:extLst>
      <p:ext uri="{BB962C8B-B14F-4D97-AF65-F5344CB8AC3E}">
        <p14:creationId xmlns:p14="http://schemas.microsoft.com/office/powerpoint/2010/main" val="25044711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الدفوع الموضوعية التي </a:t>
            </a:r>
            <a:r>
              <a:rPr lang="ar-IQ" dirty="0">
                <a:solidFill>
                  <a:srgbClr val="FF0000"/>
                </a:solidFill>
              </a:rPr>
              <a:t>لا</a:t>
            </a:r>
            <a:r>
              <a:rPr lang="ar-IQ" dirty="0"/>
              <a:t> </a:t>
            </a:r>
            <a:r>
              <a:rPr lang="ar-IQ" dirty="0">
                <a:solidFill>
                  <a:srgbClr val="FF0000"/>
                </a:solidFill>
              </a:rPr>
              <a:t>يطهرها</a:t>
            </a:r>
            <a:r>
              <a:rPr lang="ar-IQ" dirty="0"/>
              <a:t> التظهير</a:t>
            </a:r>
            <a:endParaRPr lang="en-US" dirty="0"/>
          </a:p>
        </p:txBody>
      </p:sp>
      <p:sp>
        <p:nvSpPr>
          <p:cNvPr id="3" name="Content Placeholder 2"/>
          <p:cNvSpPr>
            <a:spLocks noGrp="1"/>
          </p:cNvSpPr>
          <p:nvPr>
            <p:ph idx="1"/>
          </p:nvPr>
        </p:nvSpPr>
        <p:spPr/>
        <p:txBody>
          <a:bodyPr/>
          <a:lstStyle/>
          <a:p>
            <a:pPr algn="just" rtl="1"/>
            <a:r>
              <a:rPr lang="ar-IQ" b="1" dirty="0">
                <a:solidFill>
                  <a:srgbClr val="FF0000"/>
                </a:solidFill>
              </a:rPr>
              <a:t>ملاحظة </a:t>
            </a:r>
            <a:r>
              <a:rPr lang="ar-IQ" b="1" dirty="0" smtClean="0">
                <a:solidFill>
                  <a:srgbClr val="FF0000"/>
                </a:solidFill>
              </a:rPr>
              <a:t>مهمة:- </a:t>
            </a:r>
            <a:r>
              <a:rPr lang="ar-IQ" dirty="0"/>
              <a:t>الدفوع اعلاه رغم انها موضوعية يصح التمسك بها تجاه كل حامل للحوالة </a:t>
            </a:r>
            <a:r>
              <a:rPr lang="ar-IQ" dirty="0" smtClean="0"/>
              <a:t>ولو </a:t>
            </a:r>
            <a:r>
              <a:rPr lang="ar-IQ" dirty="0"/>
              <a:t>كان حسن النية فان هذه الدفوع خاصة بشخص من له حق الاحتجاج بها دون غيره، اخذا بقاعدة استقلال التواقيع الواردة في المادة (47) التي تنص على انه «اذا ﺣﻤﻠﺖ اﻟﺤﻮاﻟﺔ ﺗﻮﻗﻴﻌﺎت اﺷﺨﺎص ﻟﻴﺴﺖ ﻟﻬﻢ </a:t>
            </a:r>
            <a:r>
              <a:rPr lang="ar-IQ" dirty="0" smtClean="0"/>
              <a:t>اهليةاﻻﻟﺘﺰام </a:t>
            </a:r>
            <a:r>
              <a:rPr lang="ar-IQ" dirty="0"/>
              <a:t>ﺑﻬﺎ او ﺗﻮﻗﻴﻌﺎت ﻣﺰورة او ﻻﺷﺨﺎص </a:t>
            </a:r>
            <a:r>
              <a:rPr lang="ar-IQ" dirty="0" smtClean="0"/>
              <a:t>وهميين او </a:t>
            </a:r>
            <a:r>
              <a:rPr lang="ar-IQ" dirty="0"/>
              <a:t>ﺗﻮﻗﻴﻌﺎت ﻏﻴﺮ ﻣﻠﺰﻣﺔ ﻻﺳﺒﺎب اﺧﺮى ﻻﺻﺤﺎﺑﻬﺎ او ﻟﻤﻦ وﻗﻌﺖ اﻟﺤﻮاﻟﺔ ﺑﺄﺳﻤﺎﺋﻬﻢ، ﻓﺈن اﻟﺘﺰاﻣﺎت ﻏﻴﺮهﻢ ﻣﻦ اﻟﻤﻮﻗﻌﻴﻦ ﻋﻠﻴﻬﺎ ﺗﺒﻘﻰ ﻣﻊ ذﻟﻚ </a:t>
            </a:r>
            <a:r>
              <a:rPr lang="ar-IQ" dirty="0" smtClean="0"/>
              <a:t>ﺻﺤﻴﺤﺔ».</a:t>
            </a:r>
            <a:endParaRPr lang="en-US" dirty="0"/>
          </a:p>
          <a:p>
            <a:pPr algn="r"/>
            <a:endParaRPr lang="en-US" dirty="0"/>
          </a:p>
        </p:txBody>
      </p:sp>
    </p:spTree>
    <p:extLst>
      <p:ext uri="{BB962C8B-B14F-4D97-AF65-F5344CB8AC3E}">
        <p14:creationId xmlns:p14="http://schemas.microsoft.com/office/powerpoint/2010/main" val="23401431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التظهير</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041338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4407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1046"/>
          </a:xfrm>
        </p:spPr>
        <p:txBody>
          <a:bodyPr>
            <a:normAutofit fontScale="90000"/>
          </a:bodyPr>
          <a:lstStyle/>
          <a:p>
            <a:pPr algn="ctr"/>
            <a:r>
              <a:rPr lang="ar-IQ" dirty="0"/>
              <a:t>التظهير</a:t>
            </a:r>
            <a:endParaRPr lang="en-GB" dirty="0"/>
          </a:p>
        </p:txBody>
      </p:sp>
      <p:sp>
        <p:nvSpPr>
          <p:cNvPr id="3" name="Content Placeholder 2"/>
          <p:cNvSpPr>
            <a:spLocks noGrp="1"/>
          </p:cNvSpPr>
          <p:nvPr>
            <p:ph idx="1"/>
          </p:nvPr>
        </p:nvSpPr>
        <p:spPr>
          <a:xfrm>
            <a:off x="293915" y="1066800"/>
            <a:ext cx="11386456" cy="5110163"/>
          </a:xfrm>
        </p:spPr>
        <p:txBody>
          <a:bodyPr>
            <a:normAutofit fontScale="92500" lnSpcReduction="20000"/>
          </a:bodyPr>
          <a:lstStyle/>
          <a:p>
            <a:pPr algn="r" rtl="1"/>
            <a:r>
              <a:rPr lang="ar-IQ" b="1" dirty="0" smtClean="0"/>
              <a:t>ثانياً: التزام المظهر بالضمان</a:t>
            </a:r>
            <a:r>
              <a:rPr lang="ar-IQ" b="1" dirty="0" smtClean="0"/>
              <a:t>:</a:t>
            </a:r>
            <a:r>
              <a:rPr lang="en-US" b="1" dirty="0" smtClean="0"/>
              <a:t>-</a:t>
            </a:r>
            <a:endParaRPr lang="ar-IQ" b="1" dirty="0" smtClean="0"/>
          </a:p>
          <a:p>
            <a:pPr algn="r" rtl="1"/>
            <a:r>
              <a:rPr lang="ar-IQ" dirty="0" smtClean="0"/>
              <a:t>س/ ما هو </a:t>
            </a:r>
            <a:r>
              <a:rPr lang="ar-IQ" dirty="0" smtClean="0">
                <a:solidFill>
                  <a:srgbClr val="FF0000"/>
                </a:solidFill>
              </a:rPr>
              <a:t>طبيعة</a:t>
            </a:r>
            <a:r>
              <a:rPr lang="ar-IQ" dirty="0" smtClean="0"/>
              <a:t> التزام </a:t>
            </a:r>
            <a:r>
              <a:rPr lang="ar-IQ" dirty="0" smtClean="0"/>
              <a:t>المظهر بالضمان؟</a:t>
            </a:r>
            <a:endParaRPr lang="ar-IQ" dirty="0" smtClean="0"/>
          </a:p>
          <a:p>
            <a:pPr algn="r" rtl="1"/>
            <a:r>
              <a:rPr lang="ar-IQ" dirty="0" smtClean="0"/>
              <a:t>1-التزام تبعي: لا يستطيع المظهر اليه </a:t>
            </a:r>
            <a:r>
              <a:rPr lang="ar-IQ" dirty="0" smtClean="0"/>
              <a:t>(الحامل) الرجوع </a:t>
            </a:r>
            <a:r>
              <a:rPr lang="ar-IQ" dirty="0" smtClean="0"/>
              <a:t>على المظهر </a:t>
            </a:r>
            <a:r>
              <a:rPr lang="ar-IQ" b="1" dirty="0" smtClean="0"/>
              <a:t>وبقية الملتزمين الصرفيين </a:t>
            </a:r>
            <a:r>
              <a:rPr lang="ar-IQ" dirty="0" smtClean="0"/>
              <a:t>السابقين عليه قبل </a:t>
            </a:r>
            <a:r>
              <a:rPr lang="ar-IQ" dirty="0" smtClean="0"/>
              <a:t>الرجوع على المسحوب عليه</a:t>
            </a:r>
            <a:r>
              <a:rPr lang="ar-IQ" dirty="0" smtClean="0"/>
              <a:t>. وهذا ما يعرف في القانون المدني (الكفالة) </a:t>
            </a:r>
            <a:r>
              <a:rPr lang="ar-IQ" b="1" dirty="0" smtClean="0">
                <a:solidFill>
                  <a:srgbClr val="FF0000"/>
                </a:solidFill>
              </a:rPr>
              <a:t>بحق</a:t>
            </a:r>
            <a:r>
              <a:rPr lang="ar-IQ" dirty="0" smtClean="0">
                <a:solidFill>
                  <a:srgbClr val="FF0000"/>
                </a:solidFill>
              </a:rPr>
              <a:t> التجريد</a:t>
            </a:r>
            <a:r>
              <a:rPr lang="ar-IQ" dirty="0" smtClean="0"/>
              <a:t>.</a:t>
            </a:r>
            <a:endParaRPr lang="ar-IQ" dirty="0" smtClean="0"/>
          </a:p>
          <a:p>
            <a:pPr algn="r" rtl="1"/>
            <a:r>
              <a:rPr lang="ar-IQ" dirty="0" smtClean="0"/>
              <a:t>2-التزام </a:t>
            </a:r>
            <a:r>
              <a:rPr lang="ar-IQ" dirty="0" smtClean="0">
                <a:solidFill>
                  <a:srgbClr val="FF0000"/>
                </a:solidFill>
              </a:rPr>
              <a:t>اصلي تضامني </a:t>
            </a:r>
            <a:r>
              <a:rPr lang="ar-IQ" dirty="0" smtClean="0"/>
              <a:t>مع جميع الملتزمين </a:t>
            </a:r>
            <a:r>
              <a:rPr lang="ar-IQ" dirty="0" smtClean="0"/>
              <a:t>الصرفيين بحكم القانون: </a:t>
            </a:r>
            <a:r>
              <a:rPr lang="ar-IQ" dirty="0" smtClean="0"/>
              <a:t>لانه لا يستطيع الملتزم الصرفي مطالبة الحامل بالرجوع على غيره قبل الرجوع عليه، ويكون ملزماً باداء مبلغ الحوالة بالكامل وليس بجزء منها.</a:t>
            </a:r>
          </a:p>
          <a:p>
            <a:pPr algn="r" rtl="1"/>
            <a:r>
              <a:rPr lang="ar-IQ" dirty="0" smtClean="0"/>
              <a:t>س/ ما هو </a:t>
            </a:r>
            <a:r>
              <a:rPr lang="ar-IQ" dirty="0" smtClean="0">
                <a:solidFill>
                  <a:srgbClr val="FF0000"/>
                </a:solidFill>
              </a:rPr>
              <a:t>مدى </a:t>
            </a:r>
            <a:r>
              <a:rPr lang="ar-IQ" dirty="0" smtClean="0"/>
              <a:t>التزام </a:t>
            </a:r>
            <a:r>
              <a:rPr lang="ar-IQ" dirty="0"/>
              <a:t>المظهر </a:t>
            </a:r>
            <a:r>
              <a:rPr lang="ar-IQ" dirty="0" smtClean="0"/>
              <a:t>بالضمان</a:t>
            </a:r>
            <a:r>
              <a:rPr lang="ar-IQ" dirty="0"/>
              <a:t>؟</a:t>
            </a:r>
            <a:endParaRPr lang="ar-IQ" dirty="0" smtClean="0"/>
          </a:p>
          <a:p>
            <a:pPr algn="r" rtl="1"/>
            <a:r>
              <a:rPr lang="ar-IQ" dirty="0" smtClean="0"/>
              <a:t>يضمن </a:t>
            </a:r>
            <a:r>
              <a:rPr lang="ar-IQ" dirty="0" smtClean="0"/>
              <a:t>المظهر:-</a:t>
            </a:r>
          </a:p>
          <a:p>
            <a:pPr algn="r" rtl="1"/>
            <a:r>
              <a:rPr lang="ar-IQ" dirty="0" smtClean="0"/>
              <a:t>1-</a:t>
            </a:r>
            <a:r>
              <a:rPr lang="ar-IQ" dirty="0" smtClean="0"/>
              <a:t> </a:t>
            </a:r>
            <a:r>
              <a:rPr lang="ar-IQ" dirty="0" smtClean="0"/>
              <a:t>قبول الحوالة </a:t>
            </a:r>
            <a:r>
              <a:rPr lang="ar-IQ" dirty="0" smtClean="0"/>
              <a:t>.</a:t>
            </a:r>
          </a:p>
          <a:p>
            <a:pPr algn="r" rtl="1"/>
            <a:r>
              <a:rPr lang="ar-IQ" dirty="0" smtClean="0"/>
              <a:t>2-</a:t>
            </a:r>
            <a:r>
              <a:rPr lang="ar-IQ" dirty="0" smtClean="0"/>
              <a:t>وفاء </a:t>
            </a:r>
            <a:r>
              <a:rPr lang="ar-IQ" dirty="0" smtClean="0"/>
              <a:t>قيمتها. (م 55)</a:t>
            </a:r>
          </a:p>
          <a:p>
            <a:pPr algn="r" rtl="1"/>
            <a:r>
              <a:rPr lang="ar-IQ" dirty="0" smtClean="0"/>
              <a:t>بخلاف التزام المحيل في الحوالة المدنية الذي يضمن وجود الحق المحال به </a:t>
            </a:r>
            <a:r>
              <a:rPr lang="ar-IQ" b="1" dirty="0" smtClean="0">
                <a:solidFill>
                  <a:srgbClr val="FF0000"/>
                </a:solidFill>
              </a:rPr>
              <a:t>(وقت انشاء الحوالة) </a:t>
            </a:r>
            <a:r>
              <a:rPr lang="ar-IQ" dirty="0" smtClean="0"/>
              <a:t>اذا كانت بعوض.</a:t>
            </a:r>
          </a:p>
          <a:p>
            <a:pPr algn="r" rtl="1"/>
            <a:endParaRPr lang="en-GB" dirty="0"/>
          </a:p>
        </p:txBody>
      </p:sp>
    </p:spTree>
    <p:extLst>
      <p:ext uri="{BB962C8B-B14F-4D97-AF65-F5344CB8AC3E}">
        <p14:creationId xmlns:p14="http://schemas.microsoft.com/office/powerpoint/2010/main" val="36394515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التظهير</a:t>
            </a:r>
            <a:endParaRPr lang="en-GB" dirty="0"/>
          </a:p>
        </p:txBody>
      </p:sp>
      <p:sp>
        <p:nvSpPr>
          <p:cNvPr id="3" name="Content Placeholder 2"/>
          <p:cNvSpPr>
            <a:spLocks noGrp="1"/>
          </p:cNvSpPr>
          <p:nvPr>
            <p:ph idx="1"/>
          </p:nvPr>
        </p:nvSpPr>
        <p:spPr/>
        <p:txBody>
          <a:bodyPr>
            <a:normAutofit fontScale="92500" lnSpcReduction="20000"/>
          </a:bodyPr>
          <a:lstStyle/>
          <a:p>
            <a:pPr algn="r" rtl="1"/>
            <a:r>
              <a:rPr lang="ar-IQ" b="1" dirty="0" smtClean="0"/>
              <a:t>1-شرط عدم الضمان:</a:t>
            </a:r>
            <a:r>
              <a:rPr lang="en-US" b="1" dirty="0" smtClean="0"/>
              <a:t>-</a:t>
            </a:r>
          </a:p>
          <a:p>
            <a:pPr algn="r" rtl="1"/>
            <a:r>
              <a:rPr lang="ar-IQ" dirty="0"/>
              <a:t>س/ هل يستطيع المظهر اعفاء نفسه من هذين الضمانين (القبول والوفاء)؟</a:t>
            </a:r>
          </a:p>
          <a:p>
            <a:pPr algn="r" rtl="1"/>
            <a:r>
              <a:rPr lang="ar-IQ" dirty="0"/>
              <a:t>نعم بشرط يدرجه في صيغة </a:t>
            </a:r>
            <a:r>
              <a:rPr lang="ar-IQ" dirty="0" smtClean="0"/>
              <a:t>التظهير </a:t>
            </a:r>
            <a:r>
              <a:rPr lang="ar-IQ" b="1" dirty="0" smtClean="0"/>
              <a:t>بالكتابة على الحوالة </a:t>
            </a:r>
            <a:r>
              <a:rPr lang="ar-IQ" b="1" dirty="0" smtClean="0"/>
              <a:t>باية عبارة تفيد الاعفاء من الضمان. </a:t>
            </a:r>
          </a:p>
          <a:p>
            <a:pPr algn="r" rtl="1"/>
            <a:r>
              <a:rPr lang="ar-IQ" dirty="0" smtClean="0"/>
              <a:t>س/ما هو مدى الاعفاء </a:t>
            </a:r>
            <a:r>
              <a:rPr lang="ar-IQ" dirty="0" smtClean="0"/>
              <a:t>من الضمان وهل </a:t>
            </a:r>
            <a:r>
              <a:rPr lang="ar-IQ" dirty="0" smtClean="0"/>
              <a:t>ينصرف الى ضمان القبول والوفاء معا؟</a:t>
            </a:r>
          </a:p>
          <a:p>
            <a:pPr algn="just" rtl="1"/>
            <a:r>
              <a:rPr lang="ar-IQ" dirty="0" smtClean="0"/>
              <a:t>-اذا تم تخصيصه بنوع معين من </a:t>
            </a:r>
            <a:r>
              <a:rPr lang="ar-IQ" dirty="0" smtClean="0"/>
              <a:t>الضمان: </a:t>
            </a:r>
            <a:r>
              <a:rPr lang="ar-IQ" dirty="0" smtClean="0"/>
              <a:t>اقتصر الاعفاء عليه وحده.فالاعفاء من ضمان القبول يمنع الحامل من الرجوع على المشترط قبل حلول ميعاد الاستحقاق الا انه لا يعفي المشترط من ضمان الوفاء في ميعاد الاستحقاق، وكذلك الحال عند ايراد شرط الاعفاء من ضمان يسار المسحوب عليه او عند اشهار افلاسه.</a:t>
            </a:r>
          </a:p>
          <a:p>
            <a:pPr algn="just" rtl="1"/>
            <a:r>
              <a:rPr lang="ar-IQ" dirty="0" smtClean="0"/>
              <a:t>-اذا اطلق كأن يقول المظهر « لا اضمن» او « لا ترجعوا علي في جميع الاحوال» او « لا علاقة لي بهذه الحوالة» « لست كفيلاً بالوفاء» شمل ضمان القبول والوفاء معا لان من يعفى نفسه من الوفاء انصرف قصده الى اعفاء نفسه من ضمان القبول، ولان الاثر الذي يترتب على امتناع المسحوب عليه عن القبول هو تاكد رجوعه على بقية الملتزمين الصرفيين للمطالبة </a:t>
            </a:r>
            <a:r>
              <a:rPr lang="ar-IQ" dirty="0" smtClean="0"/>
              <a:t>بالاداء قبل ميعاد الاستحقاق.</a:t>
            </a:r>
            <a:endParaRPr lang="ar-IQ" dirty="0" smtClean="0"/>
          </a:p>
        </p:txBody>
      </p:sp>
    </p:spTree>
    <p:extLst>
      <p:ext uri="{BB962C8B-B14F-4D97-AF65-F5344CB8AC3E}">
        <p14:creationId xmlns:p14="http://schemas.microsoft.com/office/powerpoint/2010/main" val="31935327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التظهير</a:t>
            </a:r>
            <a:endParaRPr lang="en-GB" dirty="0"/>
          </a:p>
        </p:txBody>
      </p:sp>
      <p:sp>
        <p:nvSpPr>
          <p:cNvPr id="3" name="Content Placeholder 2"/>
          <p:cNvSpPr>
            <a:spLocks noGrp="1"/>
          </p:cNvSpPr>
          <p:nvPr>
            <p:ph idx="1"/>
          </p:nvPr>
        </p:nvSpPr>
        <p:spPr/>
        <p:txBody>
          <a:bodyPr>
            <a:normAutofit fontScale="77500" lnSpcReduction="20000"/>
          </a:bodyPr>
          <a:lstStyle/>
          <a:p>
            <a:pPr algn="r" rtl="1"/>
            <a:r>
              <a:rPr lang="ar-IQ" dirty="0" smtClean="0"/>
              <a:t>س/ </a:t>
            </a:r>
            <a:r>
              <a:rPr lang="ar-IQ" dirty="0" smtClean="0"/>
              <a:t>ما </a:t>
            </a:r>
            <a:r>
              <a:rPr lang="ar-IQ" dirty="0" smtClean="0"/>
              <a:t>هي شروط صحة هذا الشرط؟</a:t>
            </a:r>
          </a:p>
          <a:p>
            <a:pPr algn="r" rtl="1"/>
            <a:r>
              <a:rPr lang="ar-IQ" dirty="0" smtClean="0"/>
              <a:t>ان يكون قاطعاً في الدلالة على انصراف نية المظهر الى اعفاء نفسه من </a:t>
            </a:r>
            <a:r>
              <a:rPr lang="ar-IQ" dirty="0" smtClean="0"/>
              <a:t>الضمان، </a:t>
            </a:r>
            <a:r>
              <a:rPr lang="ar-IQ" dirty="0" smtClean="0"/>
              <a:t>وان لا يستخلص من الظن والاستنتاج والترجيح.</a:t>
            </a:r>
          </a:p>
          <a:p>
            <a:pPr algn="r" rtl="1"/>
            <a:r>
              <a:rPr lang="ar-IQ" dirty="0" smtClean="0"/>
              <a:t>س/ ما هي اثار هذا الشرط؟</a:t>
            </a:r>
          </a:p>
          <a:p>
            <a:pPr algn="r" rtl="1"/>
            <a:r>
              <a:rPr lang="en-US" dirty="0" smtClean="0"/>
              <a:t>1</a:t>
            </a:r>
            <a:r>
              <a:rPr lang="ar-IQ" dirty="0" smtClean="0"/>
              <a:t>-اعفاء </a:t>
            </a:r>
            <a:r>
              <a:rPr lang="ar-IQ" dirty="0" smtClean="0"/>
              <a:t>المظهر من ضمان القبول او الوفاء على حسب عبارات الشرط.</a:t>
            </a:r>
          </a:p>
          <a:p>
            <a:pPr algn="r" rtl="1"/>
            <a:r>
              <a:rPr lang="en-US" dirty="0" smtClean="0"/>
              <a:t>2</a:t>
            </a:r>
            <a:r>
              <a:rPr lang="ar-IQ" dirty="0" smtClean="0"/>
              <a:t>-</a:t>
            </a:r>
            <a:r>
              <a:rPr lang="ar-IQ" dirty="0" smtClean="0">
                <a:solidFill>
                  <a:srgbClr val="FF0000"/>
                </a:solidFill>
              </a:rPr>
              <a:t>يقتصر </a:t>
            </a:r>
            <a:r>
              <a:rPr lang="ar-IQ" dirty="0">
                <a:solidFill>
                  <a:srgbClr val="FF0000"/>
                </a:solidFill>
              </a:rPr>
              <a:t>اثر الشرط  </a:t>
            </a:r>
            <a:r>
              <a:rPr lang="ar-IQ" dirty="0" smtClean="0">
                <a:solidFill>
                  <a:srgbClr val="FF0000"/>
                </a:solidFill>
              </a:rPr>
              <a:t>على من اشترطه وحده </a:t>
            </a:r>
            <a:r>
              <a:rPr lang="ar-IQ" dirty="0">
                <a:solidFill>
                  <a:srgbClr val="FF0000"/>
                </a:solidFill>
              </a:rPr>
              <a:t>دون غيره من المظهرين </a:t>
            </a:r>
            <a:r>
              <a:rPr lang="ar-IQ" dirty="0" smtClean="0">
                <a:solidFill>
                  <a:srgbClr val="FF0000"/>
                </a:solidFill>
              </a:rPr>
              <a:t>اللاحقين.</a:t>
            </a:r>
          </a:p>
          <a:p>
            <a:pPr algn="r" rtl="1"/>
            <a:r>
              <a:rPr lang="en-US" dirty="0" smtClean="0">
                <a:solidFill>
                  <a:srgbClr val="FF0000"/>
                </a:solidFill>
              </a:rPr>
              <a:t>3</a:t>
            </a:r>
            <a:r>
              <a:rPr lang="ar-IQ" dirty="0" smtClean="0">
                <a:solidFill>
                  <a:srgbClr val="FF0000"/>
                </a:solidFill>
              </a:rPr>
              <a:t>- </a:t>
            </a:r>
            <a:r>
              <a:rPr lang="ar-IQ" dirty="0" smtClean="0"/>
              <a:t>يتعذر </a:t>
            </a:r>
            <a:r>
              <a:rPr lang="ar-IQ" dirty="0"/>
              <a:t>على الحامل الرجوع على المشترط في جميع الاحوال.</a:t>
            </a:r>
          </a:p>
          <a:p>
            <a:pPr algn="r" rtl="1"/>
            <a:r>
              <a:rPr lang="ar-IQ" dirty="0" smtClean="0"/>
              <a:t>. الا ان الاعفاء لا يشمل</a:t>
            </a:r>
            <a:r>
              <a:rPr lang="ar-IQ" dirty="0" smtClean="0"/>
              <a:t>:-</a:t>
            </a:r>
            <a:endParaRPr lang="ar-IQ" dirty="0" smtClean="0"/>
          </a:p>
          <a:p>
            <a:pPr algn="r" rtl="1"/>
            <a:r>
              <a:rPr lang="ar-IQ" b="1" dirty="0" smtClean="0">
                <a:solidFill>
                  <a:srgbClr val="FF0000"/>
                </a:solidFill>
              </a:rPr>
              <a:t>1-وجود الحق </a:t>
            </a:r>
            <a:r>
              <a:rPr lang="ar-IQ" b="1" dirty="0" smtClean="0">
                <a:solidFill>
                  <a:srgbClr val="FF0000"/>
                </a:solidFill>
              </a:rPr>
              <a:t>المظهر وقت التظهير</a:t>
            </a:r>
            <a:r>
              <a:rPr lang="ar-IQ" dirty="0" smtClean="0"/>
              <a:t>: </a:t>
            </a:r>
            <a:r>
              <a:rPr lang="ar-IQ" dirty="0" smtClean="0"/>
              <a:t>فلو تبين ان الحق غير موجود اصلاً وقت التظهير بقي المظهر ملزماً بالوفاء.</a:t>
            </a:r>
          </a:p>
          <a:p>
            <a:pPr algn="r" rtl="1"/>
            <a:r>
              <a:rPr lang="ar-IQ" b="1" dirty="0" smtClean="0"/>
              <a:t>2-افعاله الشخصية: </a:t>
            </a:r>
            <a:r>
              <a:rPr lang="ar-IQ" dirty="0" smtClean="0"/>
              <a:t>كأن يعارض لدى المسحوب عليه ملتمساً منه عدم الوفاء.</a:t>
            </a:r>
          </a:p>
          <a:p>
            <a:pPr algn="r" rtl="1"/>
            <a:r>
              <a:rPr lang="ar-IQ" b="1" dirty="0" smtClean="0"/>
              <a:t>الخلاصة</a:t>
            </a:r>
            <a:r>
              <a:rPr lang="ar-IQ" dirty="0" smtClean="0"/>
              <a:t>: ان اثر هذا الشرط  ينصرف الى تخفيف التزام المظهر الى مستوى التزام المحيل في حوالة الحق المدنية.</a:t>
            </a:r>
            <a:endParaRPr lang="en-GB" dirty="0"/>
          </a:p>
        </p:txBody>
      </p:sp>
    </p:spTree>
    <p:extLst>
      <p:ext uri="{BB962C8B-B14F-4D97-AF65-F5344CB8AC3E}">
        <p14:creationId xmlns:p14="http://schemas.microsoft.com/office/powerpoint/2010/main" val="20842293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429" y="-277132"/>
            <a:ext cx="10515600" cy="1376589"/>
          </a:xfrm>
        </p:spPr>
        <p:txBody>
          <a:bodyPr/>
          <a:lstStyle/>
          <a:p>
            <a:pPr algn="ctr"/>
            <a:r>
              <a:rPr lang="ar-IQ" dirty="0"/>
              <a:t>التظهير</a:t>
            </a:r>
            <a:endParaRPr lang="en-GB" dirty="0"/>
          </a:p>
        </p:txBody>
      </p:sp>
      <p:sp>
        <p:nvSpPr>
          <p:cNvPr id="3" name="Content Placeholder 2"/>
          <p:cNvSpPr>
            <a:spLocks noGrp="1"/>
          </p:cNvSpPr>
          <p:nvPr>
            <p:ph idx="1"/>
          </p:nvPr>
        </p:nvSpPr>
        <p:spPr>
          <a:xfrm>
            <a:off x="696685" y="824138"/>
            <a:ext cx="10842171" cy="5641975"/>
          </a:xfrm>
        </p:spPr>
        <p:txBody>
          <a:bodyPr>
            <a:normAutofit lnSpcReduction="10000"/>
          </a:bodyPr>
          <a:lstStyle/>
          <a:p>
            <a:pPr algn="r" rtl="1"/>
            <a:r>
              <a:rPr lang="ar-IQ" b="1" dirty="0" smtClean="0"/>
              <a:t>2- شرط حظر التظهير: -</a:t>
            </a:r>
          </a:p>
          <a:p>
            <a:pPr algn="r" rtl="1"/>
            <a:r>
              <a:rPr lang="ar-IQ" dirty="0"/>
              <a:t>المادة (55) تنص على الآتي «</a:t>
            </a:r>
            <a:r>
              <a:rPr lang="ar-IQ" dirty="0" smtClean="0"/>
              <a:t>ﺛﺎﻧﻴﺎً: ﻳﺠﻮز </a:t>
            </a:r>
            <a:r>
              <a:rPr lang="ar-IQ" dirty="0"/>
              <a:t>ﻟﻠﻤﻈﻬﺮ ﺣﻈﺮ ﺗﻈﻬﻴﺮ اﻟﺤﻮاﻟﺔ </a:t>
            </a:r>
            <a:r>
              <a:rPr lang="ar-IQ" dirty="0" smtClean="0"/>
              <a:t>ﻣﻦ  جديد. </a:t>
            </a:r>
            <a:r>
              <a:rPr lang="ar-IQ" dirty="0"/>
              <a:t>وﻓﻲ </a:t>
            </a:r>
            <a:r>
              <a:rPr lang="ar-IQ" dirty="0" smtClean="0"/>
              <a:t>هذه اﻟﺤﺎﻟﺔ </a:t>
            </a:r>
            <a:r>
              <a:rPr lang="ar-IQ" dirty="0"/>
              <a:t>ﻻ ﻳﻜﻮن </a:t>
            </a:r>
            <a:r>
              <a:rPr lang="ar-IQ" dirty="0" smtClean="0"/>
              <a:t>ﻣﻠﺰﻣﺎً </a:t>
            </a:r>
            <a:r>
              <a:rPr lang="ar-IQ" b="1" dirty="0"/>
              <a:t>ﺑﺎﻟﻀﻤﺎن ﺗﺠﺎﻩ ﻣﻦ ﺗﺆول اﻟﻴﻪ </a:t>
            </a:r>
            <a:r>
              <a:rPr lang="ar-IQ" b="1" dirty="0">
                <a:solidFill>
                  <a:srgbClr val="FF0000"/>
                </a:solidFill>
              </a:rPr>
              <a:t>ﺑﺘﻈﻬﻴﺮ </a:t>
            </a:r>
            <a:r>
              <a:rPr lang="ar-IQ" b="1" dirty="0" smtClean="0">
                <a:solidFill>
                  <a:srgbClr val="FF0000"/>
                </a:solidFill>
              </a:rPr>
              <a:t>ﻻﺣﻖ</a:t>
            </a:r>
            <a:r>
              <a:rPr lang="ar-IQ" dirty="0" smtClean="0"/>
              <a:t>». </a:t>
            </a:r>
            <a:endParaRPr lang="en-US" dirty="0" smtClean="0"/>
          </a:p>
          <a:p>
            <a:pPr algn="r" rtl="1"/>
            <a:r>
              <a:rPr lang="ar-IQ" dirty="0"/>
              <a:t>س/ ما هو مضمون بيان حظر التظهير؟ </a:t>
            </a:r>
            <a:endParaRPr lang="ar-IQ" dirty="0" smtClean="0"/>
          </a:p>
          <a:p>
            <a:pPr algn="r" rtl="1"/>
            <a:r>
              <a:rPr lang="ar-IQ" dirty="0" smtClean="0"/>
              <a:t>س/ما هو مضمون حظر التظهير؟</a:t>
            </a:r>
          </a:p>
          <a:p>
            <a:pPr algn="r" rtl="1"/>
            <a:r>
              <a:rPr lang="ar-IQ" dirty="0" smtClean="0"/>
              <a:t>س/ما هي اثار ادراج هذا الشرط؟</a:t>
            </a:r>
          </a:p>
          <a:p>
            <a:pPr algn="r" rtl="1"/>
            <a:r>
              <a:rPr lang="ar-IQ" dirty="0" smtClean="0"/>
              <a:t>1-لا يمنع المظهر اليه من اعادة تظهير الحوالة مجدداً وكل ما في الامر قصر مسؤولية الحامل قبله فقط. </a:t>
            </a:r>
            <a:r>
              <a:rPr lang="ar-IQ" dirty="0"/>
              <a:t>بخلاف حالة ايراد هذا الشرط من قبل الساحب اذ تنص المادة (51/ثانياً) على انه </a:t>
            </a:r>
            <a:r>
              <a:rPr lang="ar-IQ" dirty="0" smtClean="0"/>
              <a:t>«</a:t>
            </a:r>
            <a:r>
              <a:rPr lang="ar-IQ" b="1" dirty="0" smtClean="0">
                <a:solidFill>
                  <a:srgbClr val="FF0000"/>
                </a:solidFill>
              </a:rPr>
              <a:t>ﻻ </a:t>
            </a:r>
            <a:r>
              <a:rPr lang="ar-IQ" b="1" dirty="0">
                <a:solidFill>
                  <a:srgbClr val="FF0000"/>
                </a:solidFill>
              </a:rPr>
              <a:t>ﻳﺠﻮز ﺗﺪاول اﻟﺤﻮاﻟﺔ  </a:t>
            </a:r>
            <a:r>
              <a:rPr lang="ar-IQ" dirty="0" smtClean="0"/>
              <a:t>التي ﻳﻀﻊ </a:t>
            </a:r>
            <a:r>
              <a:rPr lang="ar-IQ" b="1" dirty="0">
                <a:solidFill>
                  <a:srgbClr val="FF0000"/>
                </a:solidFill>
              </a:rPr>
              <a:t>ﻓﻴﻬﺎ اﻟﺴﺎﺣﺐ </a:t>
            </a:r>
            <a:r>
              <a:rPr lang="ar-IQ" dirty="0" smtClean="0"/>
              <a:t>ﻋﺒﺎرة (ليست للامر) او </a:t>
            </a:r>
            <a:r>
              <a:rPr lang="ar-IQ" dirty="0"/>
              <a:t>اﻳﺔ ﻋﺒﺎرة اﺧﺮى ﺗﻔﻴﺪ </a:t>
            </a:r>
            <a:r>
              <a:rPr lang="ar-IQ" dirty="0" smtClean="0"/>
              <a:t>هذا اﻟﻤﻌﻨﻰ </a:t>
            </a:r>
            <a:r>
              <a:rPr lang="ar-IQ" dirty="0"/>
              <a:t>اﻻ ﺑﺎﺗﺒﺎع اﺣﻜﺎم ﺣﻮاﻟﺔ </a:t>
            </a:r>
            <a:r>
              <a:rPr lang="ar-IQ" dirty="0" smtClean="0"/>
              <a:t>اﻟﺤق</a:t>
            </a:r>
            <a:r>
              <a:rPr lang="ar-IQ" dirty="0" smtClean="0"/>
              <a:t>». </a:t>
            </a:r>
            <a:r>
              <a:rPr lang="ar-IQ" dirty="0" smtClean="0"/>
              <a:t>الا ان هذا لا يمنع الحامل من نقل الحق الثابت في الحوالة بطريق حوالة الحق المدنية لان المنع يقتصر على حظر التظهير في الحوالة التجارية.</a:t>
            </a:r>
          </a:p>
          <a:p>
            <a:pPr algn="r" rtl="1"/>
            <a:r>
              <a:rPr lang="ar-IQ" dirty="0" smtClean="0"/>
              <a:t>2-تخفيف مسؤولية </a:t>
            </a:r>
            <a:r>
              <a:rPr lang="ar-IQ" smtClean="0"/>
              <a:t>المظهر </a:t>
            </a:r>
            <a:r>
              <a:rPr lang="ar-IQ" smtClean="0"/>
              <a:t>الذي وضع شرط «حظر التظهير» </a:t>
            </a:r>
            <a:r>
              <a:rPr lang="ar-IQ" smtClean="0"/>
              <a:t>تجاه </a:t>
            </a:r>
            <a:r>
              <a:rPr lang="ar-IQ" dirty="0" smtClean="0"/>
              <a:t>من تؤول اليه الحوالة بتظهير لاحق </a:t>
            </a:r>
            <a:r>
              <a:rPr lang="ar-IQ" dirty="0" smtClean="0"/>
              <a:t>الى </a:t>
            </a:r>
            <a:r>
              <a:rPr lang="ar-IQ" dirty="0" smtClean="0"/>
              <a:t>حدود مسؤولية المحيل في الحوالة المدنية.</a:t>
            </a:r>
            <a:endParaRPr lang="en-GB" dirty="0"/>
          </a:p>
        </p:txBody>
      </p:sp>
    </p:spTree>
    <p:extLst>
      <p:ext uri="{BB962C8B-B14F-4D97-AF65-F5344CB8AC3E}">
        <p14:creationId xmlns:p14="http://schemas.microsoft.com/office/powerpoint/2010/main" val="875553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286" y="-364218"/>
            <a:ext cx="10515600" cy="1325563"/>
          </a:xfrm>
        </p:spPr>
        <p:txBody>
          <a:bodyPr/>
          <a:lstStyle/>
          <a:p>
            <a:pPr algn="ctr"/>
            <a:r>
              <a:rPr lang="ar-IQ" sz="3200" dirty="0" smtClean="0"/>
              <a:t>التظهير </a:t>
            </a:r>
            <a:endParaRPr lang="en-GB" sz="3200" dirty="0"/>
          </a:p>
        </p:txBody>
      </p:sp>
      <p:sp>
        <p:nvSpPr>
          <p:cNvPr id="3" name="Content Placeholder 2"/>
          <p:cNvSpPr>
            <a:spLocks noGrp="1"/>
          </p:cNvSpPr>
          <p:nvPr>
            <p:ph idx="1"/>
          </p:nvPr>
        </p:nvSpPr>
        <p:spPr>
          <a:xfrm>
            <a:off x="936172" y="639082"/>
            <a:ext cx="10515600" cy="4351338"/>
          </a:xfrm>
        </p:spPr>
        <p:txBody>
          <a:bodyPr>
            <a:normAutofit lnSpcReduction="10000"/>
          </a:bodyPr>
          <a:lstStyle/>
          <a:p>
            <a:pPr algn="r"/>
            <a:r>
              <a:rPr lang="ar-IQ" dirty="0" smtClean="0"/>
              <a:t>س/ ماهي صور التظهير التمليكي؟</a:t>
            </a:r>
          </a:p>
          <a:p>
            <a:pPr algn="r" rtl="1"/>
            <a:r>
              <a:rPr lang="ar-IQ" dirty="0" smtClean="0"/>
              <a:t>1-التظهير الاسمي:يرد فيه ذكر </a:t>
            </a:r>
            <a:r>
              <a:rPr lang="ar-IQ" b="1" dirty="0" smtClean="0">
                <a:solidFill>
                  <a:srgbClr val="FF0000"/>
                </a:solidFill>
              </a:rPr>
              <a:t>لاسم المظهر اليه.مثاله </a:t>
            </a:r>
            <a:r>
              <a:rPr lang="ar-IQ" dirty="0" smtClean="0">
                <a:solidFill>
                  <a:srgbClr val="FF0000"/>
                </a:solidFill>
              </a:rPr>
              <a:t>«ظهرت/او تنازلت/ او بعت / او جيرت هذه الحوالة للسيد عبد الله محمود فاضل» </a:t>
            </a:r>
          </a:p>
          <a:p>
            <a:pPr algn="r" rtl="1"/>
            <a:r>
              <a:rPr lang="ar-IQ" dirty="0" smtClean="0"/>
              <a:t>2-التظهير لحامله: يرد فيه ذكر لحامله كأن يقال </a:t>
            </a:r>
            <a:r>
              <a:rPr lang="ar-IQ" dirty="0" smtClean="0">
                <a:solidFill>
                  <a:srgbClr val="FF0000"/>
                </a:solidFill>
              </a:rPr>
              <a:t>«ادفعوا لحامل هذه الحوالة» </a:t>
            </a:r>
            <a:r>
              <a:rPr lang="ar-IQ" dirty="0" smtClean="0"/>
              <a:t>او </a:t>
            </a:r>
            <a:r>
              <a:rPr lang="ar-IQ" dirty="0" smtClean="0">
                <a:solidFill>
                  <a:srgbClr val="FF0000"/>
                </a:solidFill>
              </a:rPr>
              <a:t>«ادفعوا لصاحب هذه الحوالة»</a:t>
            </a:r>
            <a:r>
              <a:rPr lang="ar-IQ" dirty="0" smtClean="0"/>
              <a:t> او </a:t>
            </a:r>
            <a:r>
              <a:rPr lang="ar-IQ" dirty="0" smtClean="0">
                <a:solidFill>
                  <a:srgbClr val="FF0000"/>
                </a:solidFill>
              </a:rPr>
              <a:t>«ادفعوا لمن في جيبه هذه الحوالة»</a:t>
            </a:r>
            <a:r>
              <a:rPr lang="ar-IQ" dirty="0" smtClean="0"/>
              <a:t> او </a:t>
            </a:r>
            <a:r>
              <a:rPr lang="ar-IQ" dirty="0" smtClean="0">
                <a:solidFill>
                  <a:srgbClr val="FF0000"/>
                </a:solidFill>
              </a:rPr>
              <a:t>«ادفعوا لمن ياتي بالحوالة اليكم».</a:t>
            </a:r>
          </a:p>
          <a:p>
            <a:pPr algn="r" rtl="1"/>
            <a:r>
              <a:rPr lang="ar-IQ" dirty="0" smtClean="0"/>
              <a:t>3- التظهير على بياض: ينتقل الحق الثابت في الحوالة بمجرد توقيع المظهر بدون ذكر اية عبارة, او مجرد ذكر كلمة «ظهرت» +  توقيع المظهر.</a:t>
            </a:r>
          </a:p>
          <a:p>
            <a:pPr algn="r" rtl="1"/>
            <a:r>
              <a:rPr lang="ar-IQ" dirty="0" smtClean="0"/>
              <a:t>س/علل السبب في تزايد ضمان الوفاء بالحوالة بكثرة التظهيرات الواردة عليها؟</a:t>
            </a:r>
          </a:p>
          <a:p>
            <a:pPr algn="r" rtl="1"/>
            <a:r>
              <a:rPr lang="ar-IQ" dirty="0" smtClean="0"/>
              <a:t>س/ ما هي شروط صحة التظهير؟1-الشروط الموضوعية 2- الشروط الشكلية.</a:t>
            </a:r>
          </a:p>
          <a:p>
            <a:pPr algn="r" rtl="1"/>
            <a:endParaRPr lang="en-GB" dirty="0"/>
          </a:p>
        </p:txBody>
      </p:sp>
    </p:spTree>
    <p:extLst>
      <p:ext uri="{BB962C8B-B14F-4D97-AF65-F5344CB8AC3E}">
        <p14:creationId xmlns:p14="http://schemas.microsoft.com/office/powerpoint/2010/main" val="1155881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التظهير</a:t>
            </a:r>
            <a:endParaRPr lang="en-GB" dirty="0"/>
          </a:p>
        </p:txBody>
      </p:sp>
      <p:sp>
        <p:nvSpPr>
          <p:cNvPr id="3" name="Content Placeholder 2"/>
          <p:cNvSpPr>
            <a:spLocks noGrp="1"/>
          </p:cNvSpPr>
          <p:nvPr>
            <p:ph idx="1"/>
          </p:nvPr>
        </p:nvSpPr>
        <p:spPr/>
        <p:txBody>
          <a:bodyPr>
            <a:normAutofit fontScale="85000" lnSpcReduction="20000"/>
          </a:bodyPr>
          <a:lstStyle/>
          <a:p>
            <a:pPr algn="r" rtl="1"/>
            <a:r>
              <a:rPr lang="ar-IQ" dirty="0" smtClean="0"/>
              <a:t>س/ ما هي الشروط الموضوعية لصحة التظهير؟</a:t>
            </a:r>
          </a:p>
          <a:p>
            <a:pPr algn="r" rtl="1"/>
            <a:r>
              <a:rPr lang="ar-IQ" b="1" dirty="0" smtClean="0"/>
              <a:t>1-المظهر:</a:t>
            </a:r>
          </a:p>
          <a:p>
            <a:pPr algn="r" rtl="1"/>
            <a:r>
              <a:rPr lang="ar-IQ" dirty="0" smtClean="0"/>
              <a:t>س/ من هو المظهر؟ ومتى تنشأ صعوبة في تحديد شخصه؟</a:t>
            </a:r>
          </a:p>
          <a:p>
            <a:pPr algn="r" rtl="1"/>
            <a:r>
              <a:rPr lang="ar-IQ" dirty="0" smtClean="0"/>
              <a:t>المستفيد ومن يليه من حملة الحوالة المتعاقبين الشرعيين</a:t>
            </a:r>
          </a:p>
          <a:p>
            <a:pPr algn="r" rtl="1"/>
            <a:r>
              <a:rPr lang="ar-IQ" dirty="0" smtClean="0"/>
              <a:t>س/من هو الحامل الشرعي؟</a:t>
            </a:r>
          </a:p>
          <a:p>
            <a:pPr algn="r" rtl="1"/>
            <a:r>
              <a:rPr lang="ar-IQ" dirty="0" smtClean="0"/>
              <a:t>المادة (56) تنص على انه:-</a:t>
            </a:r>
          </a:p>
          <a:p>
            <a:pPr algn="r" rtl="1"/>
            <a:r>
              <a:rPr lang="ar-IQ" dirty="0" smtClean="0"/>
              <a:t> </a:t>
            </a:r>
            <a:r>
              <a:rPr lang="ar-SA" dirty="0"/>
              <a:t>أولا : يعتبر حائز الحوالة حاملها القانوني متى اثبت انه صاحب الحق فيها بتظهيرات غير منقطعة ولو كان أخرها تظهيرا على بياض وتعتبر التظهيرات المشطوبة في هذا الشأن كان لم تكن. وإذا أعقب التظهير على بياض تظهير أخر اعتبر الموقع على هذا التظهير انه هو الذي أل إليه الحق في الحوالة بالتظهير على بياض. </a:t>
            </a:r>
            <a:br>
              <a:rPr lang="ar-SA" dirty="0"/>
            </a:br>
            <a:r>
              <a:rPr lang="ar-SA" dirty="0"/>
              <a:t>ثانيا : إذا فقد شخص حيازة حوالة اثر حادث ما، فلا لزم الحامل بالتخلي عنها متى اثبت حقه فيها طبقا للفقرة (أولا) من هذه المادة. إلا إذا كان قد حصل </a:t>
            </a:r>
            <a:r>
              <a:rPr lang="ar-SA" b="1" dirty="0"/>
              <a:t>عليها بسوء نية </a:t>
            </a:r>
            <a:r>
              <a:rPr lang="ar-SA" dirty="0"/>
              <a:t>او ارتكب في سبيل الحصول عليها </a:t>
            </a:r>
            <a:r>
              <a:rPr lang="ar-SA" b="1" dirty="0"/>
              <a:t>خطا جسيما.</a:t>
            </a:r>
            <a:endParaRPr lang="en-GB" b="1" dirty="0"/>
          </a:p>
          <a:p>
            <a:pPr algn="r" rtl="1"/>
            <a:endParaRPr lang="ar-IQ" dirty="0" smtClean="0"/>
          </a:p>
        </p:txBody>
      </p:sp>
    </p:spTree>
    <p:extLst>
      <p:ext uri="{BB962C8B-B14F-4D97-AF65-F5344CB8AC3E}">
        <p14:creationId xmlns:p14="http://schemas.microsoft.com/office/powerpoint/2010/main" val="2549877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التظهير</a:t>
            </a:r>
            <a:endParaRPr lang="en-US" dirty="0"/>
          </a:p>
        </p:txBody>
      </p:sp>
      <p:sp>
        <p:nvSpPr>
          <p:cNvPr id="3" name="Content Placeholder 2"/>
          <p:cNvSpPr>
            <a:spLocks noGrp="1"/>
          </p:cNvSpPr>
          <p:nvPr>
            <p:ph idx="1"/>
          </p:nvPr>
        </p:nvSpPr>
        <p:spPr/>
        <p:txBody>
          <a:bodyPr/>
          <a:lstStyle/>
          <a:p>
            <a:pPr algn="r" rtl="1"/>
            <a:r>
              <a:rPr lang="ar-IQ" dirty="0" smtClean="0"/>
              <a:t>مثال على المشكلة: </a:t>
            </a:r>
          </a:p>
          <a:p>
            <a:pPr algn="r" rtl="1"/>
            <a:r>
              <a:rPr lang="ar-IQ" dirty="0" smtClean="0"/>
              <a:t>ظهر (ا) حوالة تجارية (على بياض) الى</a:t>
            </a:r>
            <a:r>
              <a:rPr lang="ar-IQ" b="1" dirty="0" smtClean="0"/>
              <a:t> </a:t>
            </a:r>
            <a:r>
              <a:rPr lang="ar-IQ" b="1" dirty="0" smtClean="0">
                <a:solidFill>
                  <a:srgbClr val="00B050"/>
                </a:solidFill>
              </a:rPr>
              <a:t>(ب) الذي اضاعها </a:t>
            </a:r>
            <a:r>
              <a:rPr lang="ar-IQ" dirty="0" smtClean="0"/>
              <a:t>وعثر عليها (س) الذي سلمها الى </a:t>
            </a:r>
            <a:r>
              <a:rPr lang="ar-IQ" b="1" dirty="0" smtClean="0">
                <a:solidFill>
                  <a:srgbClr val="00B050"/>
                </a:solidFill>
              </a:rPr>
              <a:t>(و) الذي اصبح هو حاملها بحكم الواقع وقد كان (و) حسن النية</a:t>
            </a:r>
            <a:r>
              <a:rPr lang="ar-IQ" dirty="0" smtClean="0"/>
              <a:t>. من هو صاحب الحق في مطالبة المسحوب عليه وبقية الملتزمين باداء قيمتها، هل هو (ب) وهو الحامل القانوني، ام (و) الذي يعتبر الحامل الواقعي (الفعلي)؟؟؟؟</a:t>
            </a:r>
          </a:p>
          <a:p>
            <a:pPr algn="r" rtl="1"/>
            <a:r>
              <a:rPr lang="ar-IQ" dirty="0" smtClean="0"/>
              <a:t>طبقا للمادة (56) من قانون التجارة اذا كان (و) حسن النية لا يعلم بانه قد استلم الحوالة من شخص ليس هو الحامل القانوني ولم يرتكب خطأً جسيما يعتبر (و) هو من يملك الحق في الحوالة ولا يلزم بالتخلي عنها.</a:t>
            </a:r>
            <a:endParaRPr lang="en-US" dirty="0"/>
          </a:p>
        </p:txBody>
      </p:sp>
    </p:spTree>
    <p:extLst>
      <p:ext uri="{BB962C8B-B14F-4D97-AF65-F5344CB8AC3E}">
        <p14:creationId xmlns:p14="http://schemas.microsoft.com/office/powerpoint/2010/main" val="2714347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التظهير</a:t>
            </a:r>
            <a:endParaRPr lang="en-GB" dirty="0"/>
          </a:p>
        </p:txBody>
      </p:sp>
      <p:sp>
        <p:nvSpPr>
          <p:cNvPr id="3" name="Content Placeholder 2"/>
          <p:cNvSpPr>
            <a:spLocks noGrp="1"/>
          </p:cNvSpPr>
          <p:nvPr>
            <p:ph idx="1"/>
          </p:nvPr>
        </p:nvSpPr>
        <p:spPr/>
        <p:txBody>
          <a:bodyPr/>
          <a:lstStyle/>
          <a:p>
            <a:pPr algn="r" rtl="1"/>
            <a:r>
              <a:rPr lang="ar-IQ" dirty="0" smtClean="0"/>
              <a:t>ومثال الغش: علم المظهر اليه بان المظهر ليس الحامل القانوني للحوالة.</a:t>
            </a:r>
          </a:p>
          <a:p>
            <a:pPr algn="r" rtl="1"/>
            <a:r>
              <a:rPr lang="ar-IQ" dirty="0" smtClean="0"/>
              <a:t>ومثال الخطأ الجسيم: وجوب العلم من الظروف المحيطة وواقع الحال بان المظهر لا يمكن ان يكون المالك للحق الثابت في الحوالة.</a:t>
            </a:r>
          </a:p>
          <a:p>
            <a:pPr algn="r" rtl="1"/>
            <a:r>
              <a:rPr lang="ar-IQ" dirty="0" smtClean="0"/>
              <a:t>2-المظهر اليه:</a:t>
            </a:r>
          </a:p>
          <a:p>
            <a:pPr algn="r" rtl="1"/>
            <a:r>
              <a:rPr lang="ar-IQ" dirty="0" smtClean="0"/>
              <a:t>س/ من هو المظهر اليه؟ وما هي الشروط الواجب توافرها فيه؟</a:t>
            </a:r>
          </a:p>
          <a:p>
            <a:pPr algn="r" rtl="1"/>
            <a:r>
              <a:rPr lang="ar-IQ" dirty="0" smtClean="0"/>
              <a:t>1- ان يكون شخصاً حقيقياً لا وهمياً.</a:t>
            </a:r>
          </a:p>
          <a:p>
            <a:pPr algn="r" rtl="1"/>
            <a:r>
              <a:rPr lang="ar-IQ" dirty="0" smtClean="0"/>
              <a:t>2- ان يكون شخصاً موجوداً.</a:t>
            </a:r>
          </a:p>
          <a:p>
            <a:pPr algn="r" rtl="1"/>
            <a:r>
              <a:rPr lang="ar-IQ" dirty="0" smtClean="0"/>
              <a:t>س/ هل يجوز تعدد المظهر اليهم؟ نعم مثل حال المستفيد ويجوز ان يذكروا على سبيل الجمع او التخيير.</a:t>
            </a:r>
            <a:endParaRPr lang="en-GB" dirty="0"/>
          </a:p>
        </p:txBody>
      </p:sp>
    </p:spTree>
    <p:extLst>
      <p:ext uri="{BB962C8B-B14F-4D97-AF65-F5344CB8AC3E}">
        <p14:creationId xmlns:p14="http://schemas.microsoft.com/office/powerpoint/2010/main" val="1305421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التظهير</a:t>
            </a:r>
            <a:endParaRPr lang="en-GB" dirty="0"/>
          </a:p>
        </p:txBody>
      </p:sp>
      <p:sp>
        <p:nvSpPr>
          <p:cNvPr id="3" name="Content Placeholder 2"/>
          <p:cNvSpPr>
            <a:spLocks noGrp="1"/>
          </p:cNvSpPr>
          <p:nvPr>
            <p:ph idx="1"/>
          </p:nvPr>
        </p:nvSpPr>
        <p:spPr/>
        <p:txBody>
          <a:bodyPr>
            <a:normAutofit fontScale="77500" lnSpcReduction="20000"/>
          </a:bodyPr>
          <a:lstStyle/>
          <a:p>
            <a:pPr algn="r" rtl="1"/>
            <a:r>
              <a:rPr lang="ar-IQ" dirty="0" smtClean="0"/>
              <a:t>س/ هل يجوز تظهير الحوالة الى ملتزم صرفي سابق او الى المسحوب عليه؟ وما هي الاثار التي تترتب على ذلك؟</a:t>
            </a:r>
          </a:p>
          <a:p>
            <a:pPr algn="r" rtl="1"/>
            <a:r>
              <a:rPr lang="ar-IQ" dirty="0" smtClean="0"/>
              <a:t>مثال: (أ)</a:t>
            </a:r>
            <a:r>
              <a:rPr lang="ar-IQ" b="1" dirty="0" smtClean="0"/>
              <a:t> ساحب</a:t>
            </a:r>
            <a:r>
              <a:rPr lang="ar-IQ" dirty="0" smtClean="0"/>
              <a:t>_____(ب) مستفيد ظهرها الى_____(ج) ظهرها الى______(د)</a:t>
            </a:r>
          </a:p>
          <a:p>
            <a:pPr algn="r" rtl="1"/>
            <a:r>
              <a:rPr lang="ar-IQ" dirty="0" smtClean="0"/>
              <a:t>القاعدة ان كل من أ و ب وج ضامنين للحامل (د) بقبول المسحوب عليه ووفائه للحوالة. لكن لو اعاد (د) تظهيرها الى (ب) فان ضمانه يتقلص فبعد ان كان يضمن شخصين اصبح غير ضامن لاحد لكنه فقط مضمون من قبل (أ).</a:t>
            </a:r>
          </a:p>
          <a:p>
            <a:pPr algn="r" rtl="1"/>
            <a:r>
              <a:rPr lang="ar-IQ" dirty="0" smtClean="0"/>
              <a:t>2-الرضا:</a:t>
            </a:r>
          </a:p>
          <a:p>
            <a:pPr algn="r" rtl="1"/>
            <a:r>
              <a:rPr lang="ar-IQ" dirty="0" smtClean="0"/>
              <a:t>س/ هل يشترط توافر الرضا في شخص المظهر فقط ام في شخص المظهر اليه؟ بعبارة اخرى هل يعد التظهير عقداً بين طرفين ام يتم بالارادة المنفردة للمظهر؟ الموضوع محل خلاف فقهي.</a:t>
            </a:r>
          </a:p>
          <a:p>
            <a:pPr algn="r" rtl="1"/>
            <a:r>
              <a:rPr lang="ar-IQ" dirty="0" smtClean="0"/>
              <a:t>س/ما هي شروط الرضا؟وما الحكم اذا اختلت احد شروطه؟ م 47.</a:t>
            </a:r>
          </a:p>
          <a:p>
            <a:pPr algn="r" rtl="1"/>
            <a:r>
              <a:rPr lang="ar-IQ" dirty="0" smtClean="0"/>
              <a:t>3-المحل:</a:t>
            </a:r>
          </a:p>
          <a:p>
            <a:pPr algn="r" rtl="1"/>
            <a:r>
              <a:rPr lang="ar-IQ" dirty="0" smtClean="0"/>
              <a:t>س/ ما هو محل التظهير؟ </a:t>
            </a:r>
            <a:r>
              <a:rPr lang="ar-IQ" b="1" dirty="0" smtClean="0">
                <a:solidFill>
                  <a:srgbClr val="FF0000"/>
                </a:solidFill>
              </a:rPr>
              <a:t>حوالة مستجمعة لشرائطها القانونية ولا يرد فيها شرط حظر التظهير</a:t>
            </a:r>
            <a:r>
              <a:rPr lang="ar-IQ" dirty="0" smtClean="0"/>
              <a:t>. ويترتب على هذا:-</a:t>
            </a:r>
          </a:p>
          <a:p>
            <a:pPr algn="r" rtl="1"/>
            <a:r>
              <a:rPr lang="ar-IQ" dirty="0" smtClean="0"/>
              <a:t>لا يعد تظهيراً ذلك الذي يرد على:1- حوالة مدنية 2- او حوالة تجارية ناقصة 3- او حوالة تم بعد عمل احتجاج عدم قبول الحوالة الوفاء بها او بعد انقضاء الميعاد القانوني لعمل الاحتجاج في حالة وردود شرط بالمنع من اجراءه.</a:t>
            </a:r>
            <a:endParaRPr lang="en-GB" dirty="0"/>
          </a:p>
        </p:txBody>
      </p:sp>
    </p:spTree>
    <p:extLst>
      <p:ext uri="{BB962C8B-B14F-4D97-AF65-F5344CB8AC3E}">
        <p14:creationId xmlns:p14="http://schemas.microsoft.com/office/powerpoint/2010/main" val="4274654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التظهير</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س/ ما هي الشروط الواجب توافرها في محل التظهير؟</a:t>
            </a:r>
          </a:p>
          <a:p>
            <a:pPr algn="r" rtl="1"/>
            <a:r>
              <a:rPr lang="ar-IQ" dirty="0" smtClean="0"/>
              <a:t>1-ان لا يوجد شرط في الحوالة يمنع من تظهيرها.</a:t>
            </a:r>
          </a:p>
          <a:p>
            <a:pPr algn="r" rtl="1"/>
            <a:r>
              <a:rPr lang="ar-IQ" dirty="0" smtClean="0"/>
              <a:t>2-ان يكون التظهير مطلقاً غير معلق على شرط, </a:t>
            </a:r>
            <a:r>
              <a:rPr lang="ar-IQ" dirty="0" smtClean="0">
                <a:solidFill>
                  <a:srgbClr val="FF0000"/>
                </a:solidFill>
              </a:rPr>
              <a:t>والا بطل الشرط وصح التظهير</a:t>
            </a:r>
            <a:r>
              <a:rPr lang="ar-IQ" dirty="0" smtClean="0"/>
              <a:t>: مثاله ان يقال «ظهرت هذه الحوالة الى... </a:t>
            </a:r>
            <a:r>
              <a:rPr lang="ar-IQ" dirty="0" smtClean="0">
                <a:solidFill>
                  <a:srgbClr val="FF0000"/>
                </a:solidFill>
              </a:rPr>
              <a:t>ان عاد والدي من السفر ووافق على الصفقة</a:t>
            </a:r>
            <a:r>
              <a:rPr lang="ar-IQ" dirty="0" smtClean="0"/>
              <a:t>»-شرط واقف, او «ظهرت هذه الحوالة الى... </a:t>
            </a:r>
            <a:r>
              <a:rPr lang="ar-IQ" dirty="0" smtClean="0">
                <a:solidFill>
                  <a:srgbClr val="FF0000"/>
                </a:solidFill>
              </a:rPr>
              <a:t>ما لم يعترض والدي على الصفقة</a:t>
            </a:r>
            <a:r>
              <a:rPr lang="ar-IQ" dirty="0" smtClean="0"/>
              <a:t>»- شرط فاسخ.</a:t>
            </a:r>
          </a:p>
          <a:p>
            <a:pPr algn="r" rtl="1"/>
            <a:r>
              <a:rPr lang="ar-IQ" dirty="0" smtClean="0"/>
              <a:t>3- ان ينصب التظهير على الحق الثابت (</a:t>
            </a:r>
            <a:r>
              <a:rPr lang="ar-IQ" dirty="0" smtClean="0">
                <a:solidFill>
                  <a:srgbClr val="FF0000"/>
                </a:solidFill>
              </a:rPr>
              <a:t>بالكامل</a:t>
            </a:r>
            <a:r>
              <a:rPr lang="ar-IQ" dirty="0" smtClean="0"/>
              <a:t>) والا </a:t>
            </a:r>
            <a:r>
              <a:rPr lang="ar-IQ" dirty="0" smtClean="0">
                <a:solidFill>
                  <a:srgbClr val="FF0000"/>
                </a:solidFill>
              </a:rPr>
              <a:t>بطل التظهير الجزئي برمته وتبقى الحوالة صحيحة</a:t>
            </a:r>
            <a:r>
              <a:rPr lang="ar-IQ" dirty="0" smtClean="0"/>
              <a:t>. ولكن اذا كان المظهر </a:t>
            </a:r>
            <a:r>
              <a:rPr lang="ar-IQ" dirty="0" smtClean="0">
                <a:solidFill>
                  <a:srgbClr val="FF0000"/>
                </a:solidFill>
              </a:rPr>
              <a:t>قد استوفى جزءاً من مبلغ الحوالة </a:t>
            </a:r>
            <a:r>
              <a:rPr lang="ar-IQ" dirty="0" smtClean="0"/>
              <a:t>جاز له ان يظهر للغير </a:t>
            </a:r>
            <a:r>
              <a:rPr lang="ar-IQ" dirty="0" smtClean="0">
                <a:solidFill>
                  <a:srgbClr val="FF0000"/>
                </a:solidFill>
              </a:rPr>
              <a:t>الجزء المتبقي</a:t>
            </a:r>
            <a:r>
              <a:rPr lang="ar-IQ" dirty="0" smtClean="0"/>
              <a:t>.</a:t>
            </a:r>
          </a:p>
          <a:p>
            <a:pPr algn="r" rtl="1"/>
            <a:r>
              <a:rPr lang="ar-IQ" dirty="0" smtClean="0"/>
              <a:t>5- السبب:</a:t>
            </a:r>
          </a:p>
          <a:p>
            <a:pPr algn="r" rtl="1"/>
            <a:r>
              <a:rPr lang="ar-IQ" dirty="0" smtClean="0"/>
              <a:t>س/ ما هو سبب التظهير؟ وما هي شروط صحته؟</a:t>
            </a:r>
            <a:endParaRPr lang="en-GB" dirty="0"/>
          </a:p>
        </p:txBody>
      </p:sp>
    </p:spTree>
    <p:extLst>
      <p:ext uri="{BB962C8B-B14F-4D97-AF65-F5344CB8AC3E}">
        <p14:creationId xmlns:p14="http://schemas.microsoft.com/office/powerpoint/2010/main" val="3117305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التظهير</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س/ ما هي الشروط الشكلية لصحة التظهير؟</a:t>
            </a:r>
          </a:p>
          <a:p>
            <a:pPr algn="r" rtl="1"/>
            <a:r>
              <a:rPr lang="ar-IQ" dirty="0" smtClean="0"/>
              <a:t>1-الكتابة (م53) على الورقة او الوصلة المرفقة بها.</a:t>
            </a:r>
          </a:p>
          <a:p>
            <a:pPr algn="r" rtl="1"/>
            <a:r>
              <a:rPr lang="ar-IQ" dirty="0" smtClean="0"/>
              <a:t>2- بيانات معينة تختلف باختلاف شكل التظهير:</a:t>
            </a:r>
          </a:p>
          <a:p>
            <a:pPr algn="r" rtl="1"/>
            <a:r>
              <a:rPr lang="ar-IQ" dirty="0" smtClean="0"/>
              <a:t>3- توقيع المظهر او بصمة ابهامه بحضور شخصين او امام موظف مختص.</a:t>
            </a:r>
          </a:p>
          <a:p>
            <a:pPr algn="r" rtl="1"/>
            <a:r>
              <a:rPr lang="ar-IQ" dirty="0" smtClean="0"/>
              <a:t>س/ هل يشترط لصحة التظهير ايراد عبارة معينة او ان يذكر اسم المظهر اليه؟ </a:t>
            </a:r>
          </a:p>
          <a:p>
            <a:pPr algn="r" rtl="1"/>
            <a:r>
              <a:rPr lang="ar-IQ" dirty="0" smtClean="0"/>
              <a:t> المادة (53) تنص على الاتي:-</a:t>
            </a:r>
          </a:p>
          <a:p>
            <a:pPr algn="r" rtl="1"/>
            <a:r>
              <a:rPr lang="ar-IQ" dirty="0" smtClean="0"/>
              <a:t>«</a:t>
            </a:r>
            <a:r>
              <a:rPr lang="ar-SA" dirty="0" smtClean="0"/>
              <a:t>ثانيا </a:t>
            </a:r>
            <a:r>
              <a:rPr lang="ar-SA" dirty="0"/>
              <a:t>: يجوز ألا يذكر في التظهير اسم المستفيد. كما يجوز أن يقتصر على توقيع المظهر (التظهير على بياض). ويشترط لصحة التظهير في هذه الحالة الأخيرة أن يكون على ظهر الحوالة او على ظهر الورقة المتصلة بها. </a:t>
            </a:r>
            <a:br>
              <a:rPr lang="ar-SA" dirty="0"/>
            </a:br>
            <a:r>
              <a:rPr lang="ar-SA" dirty="0"/>
              <a:t>ثالثا : </a:t>
            </a:r>
            <a:r>
              <a:rPr lang="ar-SA" b="1" dirty="0"/>
              <a:t>يعتبر التظهير (للحامل) </a:t>
            </a:r>
            <a:r>
              <a:rPr lang="ar-SA" b="1" dirty="0" smtClean="0"/>
              <a:t>تظهيرا</a:t>
            </a:r>
            <a:r>
              <a:rPr lang="ar-IQ" b="1" dirty="0" smtClean="0"/>
              <a:t>ً</a:t>
            </a:r>
            <a:r>
              <a:rPr lang="ar-SA" b="1" dirty="0" smtClean="0"/>
              <a:t> </a:t>
            </a:r>
            <a:r>
              <a:rPr lang="ar-SA" b="1" dirty="0"/>
              <a:t>على </a:t>
            </a:r>
            <a:r>
              <a:rPr lang="ar-SA" b="1" dirty="0" smtClean="0"/>
              <a:t>بياض</a:t>
            </a:r>
            <a:r>
              <a:rPr lang="ar-IQ" dirty="0" smtClean="0"/>
              <a:t>»</a:t>
            </a:r>
            <a:r>
              <a:rPr lang="ar-SA" dirty="0" smtClean="0"/>
              <a:t>.</a:t>
            </a:r>
            <a:endParaRPr lang="en-GB" dirty="0"/>
          </a:p>
          <a:p>
            <a:pPr algn="r" rtl="1"/>
            <a:endParaRPr lang="en-GB" dirty="0"/>
          </a:p>
        </p:txBody>
      </p:sp>
    </p:spTree>
    <p:extLst>
      <p:ext uri="{BB962C8B-B14F-4D97-AF65-F5344CB8AC3E}">
        <p14:creationId xmlns:p14="http://schemas.microsoft.com/office/powerpoint/2010/main" val="2513126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1075</TotalTime>
  <Words>3764</Words>
  <Application>Microsoft Office PowerPoint</Application>
  <PresentationFormat>Custom</PresentationFormat>
  <Paragraphs>210</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التظهير</vt:lpstr>
      <vt:lpstr>التظهير</vt:lpstr>
      <vt:lpstr>التظهير </vt:lpstr>
      <vt:lpstr>التظهير</vt:lpstr>
      <vt:lpstr>التظهير</vt:lpstr>
      <vt:lpstr>التظهير</vt:lpstr>
      <vt:lpstr>التظهير</vt:lpstr>
      <vt:lpstr>التظهير</vt:lpstr>
      <vt:lpstr>التظهير</vt:lpstr>
      <vt:lpstr>التظهير</vt:lpstr>
      <vt:lpstr>التظهير</vt:lpstr>
      <vt:lpstr>  التظهير</vt:lpstr>
      <vt:lpstr>التظهير</vt:lpstr>
      <vt:lpstr>التظهير</vt:lpstr>
      <vt:lpstr>التظهير</vt:lpstr>
      <vt:lpstr>PowerPoint Presentation</vt:lpstr>
      <vt:lpstr>التظهير</vt:lpstr>
      <vt:lpstr>PowerPoint Presentation</vt:lpstr>
      <vt:lpstr>التظهير</vt:lpstr>
      <vt:lpstr>الدفوع الشخصية التي يطهرها التظهير</vt:lpstr>
      <vt:lpstr> انواع الدفوع الشخصية التي يطهرها التظهير</vt:lpstr>
      <vt:lpstr>الدفوع الموضوعية التي لا يطهرها التظهير</vt:lpstr>
      <vt:lpstr>الدفوع الموضوعية التي لا يطهرها التظهير</vt:lpstr>
      <vt:lpstr>الدفوع الموضوعية التي لا يطهرها التظهير</vt:lpstr>
      <vt:lpstr>التظهير</vt:lpstr>
      <vt:lpstr>التظهير</vt:lpstr>
      <vt:lpstr>التظهير</vt:lpstr>
      <vt:lpstr>التظهير</vt:lpstr>
      <vt:lpstr>التظهير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التظهير</dc:title>
  <dc:creator>R</dc:creator>
  <cp:lastModifiedBy>Maher</cp:lastModifiedBy>
  <cp:revision>75</cp:revision>
  <dcterms:created xsi:type="dcterms:W3CDTF">2018-11-12T16:27:02Z</dcterms:created>
  <dcterms:modified xsi:type="dcterms:W3CDTF">2021-02-08T07:23:49Z</dcterms:modified>
</cp:coreProperties>
</file>