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0" r:id="rId7"/>
    <p:sldId id="261" r:id="rId8"/>
    <p:sldId id="262" r:id="rId9"/>
    <p:sldId id="263" r:id="rId10"/>
    <p:sldId id="264" r:id="rId11"/>
    <p:sldId id="265" r:id="rId12"/>
    <p:sldId id="272" r:id="rId13"/>
    <p:sldId id="266" r:id="rId14"/>
    <p:sldId id="267" r:id="rId15"/>
    <p:sldId id="268"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927B5A-C83E-439B-BC22-564319792B20}"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174370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927B5A-C83E-439B-BC22-564319792B20}"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4244315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927B5A-C83E-439B-BC22-564319792B20}"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1522423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927B5A-C83E-439B-BC22-564319792B20}"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3222206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927B5A-C83E-439B-BC22-564319792B20}"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65976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927B5A-C83E-439B-BC22-564319792B20}" type="datetimeFigureOut">
              <a:rPr lang="en-GB" smtClean="0"/>
              <a:t>10/05/2021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189252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927B5A-C83E-439B-BC22-564319792B20}" type="datetimeFigureOut">
              <a:rPr lang="en-GB" smtClean="0"/>
              <a:t>10/05/2021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3546063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927B5A-C83E-439B-BC22-564319792B20}" type="datetimeFigureOut">
              <a:rPr lang="en-GB" smtClean="0"/>
              <a:t>10/05/2021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3634087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27B5A-C83E-439B-BC22-564319792B20}" type="datetimeFigureOut">
              <a:rPr lang="en-GB" smtClean="0"/>
              <a:t>10/05/2021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4152786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27B5A-C83E-439B-BC22-564319792B20}" type="datetimeFigureOut">
              <a:rPr lang="en-GB" smtClean="0"/>
              <a:t>10/05/2021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260710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27B5A-C83E-439B-BC22-564319792B20}" type="datetimeFigureOut">
              <a:rPr lang="en-GB" smtClean="0"/>
              <a:t>10/05/2021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163255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27B5A-C83E-439B-BC22-564319792B20}" type="datetimeFigureOut">
              <a:rPr lang="en-GB" smtClean="0"/>
              <a:t>10/05/2021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72311-E723-4335-99D5-E6095974442C}" type="slidenum">
              <a:rPr lang="en-GB" smtClean="0"/>
              <a:t>‹#›</a:t>
            </a:fld>
            <a:endParaRPr lang="en-GB"/>
          </a:p>
        </p:txBody>
      </p:sp>
    </p:spTree>
    <p:extLst>
      <p:ext uri="{BB962C8B-B14F-4D97-AF65-F5344CB8AC3E}">
        <p14:creationId xmlns:p14="http://schemas.microsoft.com/office/powerpoint/2010/main" val="1922533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6182" y="-1277937"/>
            <a:ext cx="9144000" cy="2387600"/>
          </a:xfrm>
        </p:spPr>
        <p:txBody>
          <a:bodyPr/>
          <a:lstStyle/>
          <a:p>
            <a:r>
              <a:rPr lang="ar-IQ" dirty="0" smtClean="0"/>
              <a:t>الرجوع</a:t>
            </a:r>
            <a:endParaRPr lang="en-GB" dirty="0"/>
          </a:p>
        </p:txBody>
      </p:sp>
      <p:sp>
        <p:nvSpPr>
          <p:cNvPr id="3" name="Subtitle 2"/>
          <p:cNvSpPr>
            <a:spLocks noGrp="1"/>
          </p:cNvSpPr>
          <p:nvPr>
            <p:ph type="subTitle" idx="1"/>
          </p:nvPr>
        </p:nvSpPr>
        <p:spPr>
          <a:xfrm>
            <a:off x="347731" y="1529709"/>
            <a:ext cx="11317210" cy="5001635"/>
          </a:xfrm>
        </p:spPr>
        <p:txBody>
          <a:bodyPr>
            <a:normAutofit/>
          </a:bodyPr>
          <a:lstStyle/>
          <a:p>
            <a:pPr algn="r" rtl="1"/>
            <a:r>
              <a:rPr lang="ar-IQ" sz="3200" dirty="0" smtClean="0"/>
              <a:t>س/ متى يحق للحامل الرجوع على الملتزمين الصرفيين؟</a:t>
            </a:r>
          </a:p>
          <a:p>
            <a:pPr algn="r" rtl="1"/>
            <a:r>
              <a:rPr lang="ar-IQ" sz="3200" dirty="0" smtClean="0"/>
              <a:t>ج/1- عند الامتناع الكلي او الجزئي عن القبول.</a:t>
            </a:r>
          </a:p>
          <a:p>
            <a:pPr algn="r" rtl="1"/>
            <a:r>
              <a:rPr lang="ar-IQ" sz="3200" dirty="0" smtClean="0"/>
              <a:t>2- عند امتناع المسحوب عليه عن الوفاء الكلي او الجزئي.</a:t>
            </a:r>
          </a:p>
          <a:p>
            <a:pPr algn="r" rtl="1"/>
            <a:r>
              <a:rPr lang="ar-IQ" sz="3200" dirty="0" smtClean="0"/>
              <a:t>3-عند افلاس المسحوب عليه او توقفه عن الدفع او وقوع حجز غير مجد على اموالة، وكذا الحال عند اعسار الساحب في حوالة غير ممكنة القبول.</a:t>
            </a:r>
          </a:p>
          <a:p>
            <a:pPr algn="r" rtl="1"/>
            <a:r>
              <a:rPr lang="ar-IQ" sz="3200" dirty="0" smtClean="0"/>
              <a:t>4-استمرار القوة القاهرة المانعة من مطالبة المسحوب عليه بالوفاء اكثر من (30) يوماً.</a:t>
            </a:r>
          </a:p>
          <a:p>
            <a:pPr algn="r" rtl="1"/>
            <a:endParaRPr lang="ar-IQ" sz="3200" dirty="0" smtClean="0"/>
          </a:p>
          <a:p>
            <a:pPr algn="r" rtl="1"/>
            <a:endParaRPr lang="ar-IQ" sz="3200" dirty="0"/>
          </a:p>
          <a:p>
            <a:pPr algn="r" rtl="1"/>
            <a:endParaRPr lang="en-GB" sz="3200" dirty="0"/>
          </a:p>
        </p:txBody>
      </p:sp>
    </p:spTree>
    <p:extLst>
      <p:ext uri="{BB962C8B-B14F-4D97-AF65-F5344CB8AC3E}">
        <p14:creationId xmlns:p14="http://schemas.microsoft.com/office/powerpoint/2010/main" val="2426640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المطالبة الودية (سفتجة الرجوع)</a:t>
            </a:r>
            <a:endParaRPr lang="en-US" dirty="0"/>
          </a:p>
        </p:txBody>
      </p:sp>
      <p:sp>
        <p:nvSpPr>
          <p:cNvPr id="3" name="Content Placeholder 2"/>
          <p:cNvSpPr>
            <a:spLocks noGrp="1"/>
          </p:cNvSpPr>
          <p:nvPr>
            <p:ph idx="1"/>
          </p:nvPr>
        </p:nvSpPr>
        <p:spPr/>
        <p:txBody>
          <a:bodyPr/>
          <a:lstStyle/>
          <a:p>
            <a:pPr algn="r" rtl="1"/>
            <a:r>
              <a:rPr lang="ar-IQ" dirty="0"/>
              <a:t>7- يجب ان يذكر فيها انها سفتجة رجوع.</a:t>
            </a:r>
          </a:p>
          <a:p>
            <a:pPr algn="r" rtl="1"/>
            <a:r>
              <a:rPr lang="ar-IQ" dirty="0"/>
              <a:t>8- اذا امتنع المسحوب عليه </a:t>
            </a:r>
            <a:r>
              <a:rPr lang="ar-IQ" dirty="0" smtClean="0"/>
              <a:t>(احد الملتزمين الصرفيين) عن </a:t>
            </a:r>
            <a:r>
              <a:rPr lang="ar-IQ" dirty="0"/>
              <a:t>اداء قيمتها </a:t>
            </a:r>
            <a:r>
              <a:rPr lang="ar-IQ" b="1" dirty="0"/>
              <a:t>عاد </a:t>
            </a:r>
            <a:r>
              <a:rPr lang="ar-IQ" b="1" dirty="0" smtClean="0"/>
              <a:t>الحامل الى مركزه القانوني السابق </a:t>
            </a:r>
            <a:r>
              <a:rPr lang="ar-IQ" dirty="0"/>
              <a:t>ووجب </a:t>
            </a:r>
            <a:r>
              <a:rPr lang="ar-IQ" dirty="0" smtClean="0"/>
              <a:t>عليه سلوك </a:t>
            </a:r>
            <a:r>
              <a:rPr lang="ar-IQ" dirty="0"/>
              <a:t>طريق </a:t>
            </a:r>
            <a:r>
              <a:rPr lang="ar-IQ" dirty="0" smtClean="0"/>
              <a:t>آخر </a:t>
            </a:r>
            <a:r>
              <a:rPr lang="ar-IQ" dirty="0"/>
              <a:t>للمطالبة بحقه.</a:t>
            </a:r>
            <a:endParaRPr lang="en-GB" dirty="0"/>
          </a:p>
          <a:p>
            <a:pPr algn="r" rtl="1"/>
            <a:endParaRPr lang="en-US" dirty="0"/>
          </a:p>
        </p:txBody>
      </p:sp>
    </p:spTree>
    <p:extLst>
      <p:ext uri="{BB962C8B-B14F-4D97-AF65-F5344CB8AC3E}">
        <p14:creationId xmlns:p14="http://schemas.microsoft.com/office/powerpoint/2010/main" val="246900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ثانياً: المطالبة القضائية:-</a:t>
            </a:r>
            <a:endParaRPr lang="en-US" dirty="0"/>
          </a:p>
        </p:txBody>
      </p:sp>
      <p:sp>
        <p:nvSpPr>
          <p:cNvPr id="3" name="Content Placeholder 2"/>
          <p:cNvSpPr>
            <a:spLocks noGrp="1"/>
          </p:cNvSpPr>
          <p:nvPr>
            <p:ph idx="1"/>
          </p:nvPr>
        </p:nvSpPr>
        <p:spPr/>
        <p:txBody>
          <a:bodyPr>
            <a:normAutofit lnSpcReduction="10000"/>
          </a:bodyPr>
          <a:lstStyle/>
          <a:p>
            <a:pPr algn="r" rtl="1"/>
            <a:r>
              <a:rPr lang="ar-IQ" dirty="0"/>
              <a:t>س/كيف تتحقق المطالبة القضائية؟ </a:t>
            </a:r>
          </a:p>
          <a:p>
            <a:pPr algn="r" rtl="1"/>
            <a:r>
              <a:rPr lang="ar-IQ" dirty="0"/>
              <a:t>تتحقق المطالبة القضائية باقامة دعوى امام </a:t>
            </a:r>
            <a:r>
              <a:rPr lang="ar-IQ" dirty="0" smtClean="0"/>
              <a:t>المحاكم </a:t>
            </a:r>
            <a:r>
              <a:rPr lang="ar-IQ" dirty="0"/>
              <a:t>على الملتزم الصرفي:</a:t>
            </a:r>
          </a:p>
          <a:p>
            <a:pPr algn="just" rtl="1"/>
            <a:r>
              <a:rPr lang="ar-IQ" dirty="0"/>
              <a:t>1- اذا كان المسحوب عليه </a:t>
            </a:r>
            <a:r>
              <a:rPr lang="ar-IQ" dirty="0" smtClean="0"/>
              <a:t>قابلاً </a:t>
            </a:r>
            <a:r>
              <a:rPr lang="ar-IQ" dirty="0"/>
              <a:t>للحوالة يصح اقامة الدعوى </a:t>
            </a:r>
            <a:r>
              <a:rPr lang="ar-IQ" dirty="0" smtClean="0"/>
              <a:t>عليه، واذا لم يقبل الحوالة اعتبر خارج اطار الالتزم الصرفي.</a:t>
            </a:r>
            <a:endParaRPr lang="ar-IQ" dirty="0"/>
          </a:p>
          <a:p>
            <a:pPr algn="r" rtl="1"/>
            <a:r>
              <a:rPr lang="ar-IQ" dirty="0"/>
              <a:t>2- اذا لم يقبل المسحوب عليه </a:t>
            </a:r>
            <a:r>
              <a:rPr lang="ar-IQ" dirty="0" smtClean="0"/>
              <a:t>للحوالة </a:t>
            </a:r>
            <a:r>
              <a:rPr lang="ar-IQ" dirty="0"/>
              <a:t>وجب على الحامل توجيه دعواه الى بقية الملتزمين </a:t>
            </a:r>
            <a:r>
              <a:rPr lang="ar-IQ" dirty="0" smtClean="0"/>
              <a:t>الصرفيين </a:t>
            </a:r>
            <a:r>
              <a:rPr lang="ar-IQ" dirty="0" smtClean="0"/>
              <a:t>ووكفلائهم.</a:t>
            </a:r>
            <a:endParaRPr lang="ar-IQ" dirty="0"/>
          </a:p>
          <a:p>
            <a:pPr algn="r" rtl="1"/>
            <a:r>
              <a:rPr lang="ar-IQ" dirty="0"/>
              <a:t>س/ ما هي طريقة اقامة الدعوى؟</a:t>
            </a:r>
          </a:p>
          <a:p>
            <a:pPr algn="r" rtl="1"/>
            <a:r>
              <a:rPr lang="ar-IQ" dirty="0"/>
              <a:t>يجوز اقامة الدعوى على الملتزمين الصرفيين </a:t>
            </a:r>
            <a:r>
              <a:rPr lang="ar-IQ" dirty="0" smtClean="0"/>
              <a:t>مجتمعاً او منفرداً.</a:t>
            </a:r>
            <a:endParaRPr lang="ar-IQ" dirty="0"/>
          </a:p>
          <a:p>
            <a:pPr algn="just" rtl="1"/>
            <a:r>
              <a:rPr lang="ar-IQ" dirty="0"/>
              <a:t>رجوع الحامل </a:t>
            </a:r>
            <a:r>
              <a:rPr lang="ar-IQ" dirty="0" smtClean="0"/>
              <a:t>قضائياً </a:t>
            </a:r>
            <a:r>
              <a:rPr lang="ar-IQ" dirty="0"/>
              <a:t>على </a:t>
            </a:r>
            <a:r>
              <a:rPr lang="ar-IQ" dirty="0" smtClean="0"/>
              <a:t>احدهم ورد دعواه لاي سبب </a:t>
            </a:r>
            <a:r>
              <a:rPr lang="ar-IQ" dirty="0"/>
              <a:t>لا يسقط حقه في الرجوع على الباقين.</a:t>
            </a:r>
            <a:endParaRPr lang="en-GB" dirty="0"/>
          </a:p>
          <a:p>
            <a:pPr algn="r" rtl="1"/>
            <a:endParaRPr lang="en-US" dirty="0"/>
          </a:p>
        </p:txBody>
      </p:sp>
    </p:spTree>
    <p:extLst>
      <p:ext uri="{BB962C8B-B14F-4D97-AF65-F5344CB8AC3E}">
        <p14:creationId xmlns:p14="http://schemas.microsoft.com/office/powerpoint/2010/main" val="1147343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ثانياً: المطالبة القضائية:-</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ar-IQ" dirty="0" smtClean="0"/>
              <a:t>يكون لكل ملتزم صرفي </a:t>
            </a:r>
            <a:r>
              <a:rPr lang="ar-IQ" b="1" dirty="0" smtClean="0">
                <a:solidFill>
                  <a:srgbClr val="FF0000"/>
                </a:solidFill>
              </a:rPr>
              <a:t>الرجوع على من سبقه </a:t>
            </a:r>
            <a:r>
              <a:rPr lang="ar-IQ" dirty="0" smtClean="0"/>
              <a:t>وليس على من يليه من الموقعين لانه يعتبر ضامناً لهم ومن التزم بالضمان امتنع عليه التعرض لمن ضمنه.</a:t>
            </a:r>
          </a:p>
          <a:p>
            <a:pPr algn="just" rtl="1"/>
            <a:r>
              <a:rPr lang="ar-IQ" dirty="0" smtClean="0"/>
              <a:t>للضامن (الكفيل)  </a:t>
            </a:r>
            <a:r>
              <a:rPr lang="ar-IQ" dirty="0" smtClean="0"/>
              <a:t>بعد الاداء الرجوع على من ضمنه، وعلى جميع الملتزمين السابقين عليه لانهم ضامنين له ولكن لا يحق له الرجوع على من يلي المضمون  من ملتزمين لان الضامن يلتزم بالكيفية التي يلتزم بها المضمون.</a:t>
            </a:r>
          </a:p>
          <a:p>
            <a:pPr algn="r" rtl="1"/>
            <a:r>
              <a:rPr lang="ar-IQ" dirty="0" smtClean="0"/>
              <a:t>القابل بالتدخل يرجع على من تدخل لمصلحته وعلى </a:t>
            </a:r>
            <a:r>
              <a:rPr lang="ar-IQ" dirty="0"/>
              <a:t>وعلى جميع الملتزمين السابقين عليه لانهم ضامنين له ولكن لا يحق له الرجوع على من يلي </a:t>
            </a:r>
            <a:r>
              <a:rPr lang="ar-IQ" dirty="0" smtClean="0"/>
              <a:t>من تدخل لمصلحته من الملتزمين </a:t>
            </a:r>
            <a:r>
              <a:rPr lang="ar-IQ" dirty="0"/>
              <a:t>لان الضامن يلتزم بالكيفية التي يلتزم بها المضمون</a:t>
            </a:r>
            <a:r>
              <a:rPr lang="ar-IQ" dirty="0" smtClean="0"/>
              <a:t>.</a:t>
            </a:r>
          </a:p>
          <a:p>
            <a:pPr algn="just" rtl="1"/>
            <a:r>
              <a:rPr lang="ar-IQ" dirty="0" smtClean="0"/>
              <a:t>للساحب بعد الاداء ان يرجع على المسحوب عليه، ورجوعه عليه لا يمت باية صلة بالدعوى الصرفية ، وانما وفقاً للعلاقة القانونية التي كانت سبباً في انشاء الحوالة التجارية.</a:t>
            </a:r>
          </a:p>
          <a:p>
            <a:pPr algn="just" rtl="1"/>
            <a:r>
              <a:rPr lang="ar-IQ" dirty="0" smtClean="0"/>
              <a:t>مثال: (أ) انشأ حوالة واعطاها الى (ب)_____(ج)_____(د) _________(ه</a:t>
            </a:r>
            <a:r>
              <a:rPr lang="ar-IQ" dirty="0" smtClean="0"/>
              <a:t>)____</a:t>
            </a:r>
            <a:r>
              <a:rPr lang="ar-IQ" dirty="0" smtClean="0">
                <a:solidFill>
                  <a:srgbClr val="FF0000"/>
                </a:solidFill>
              </a:rPr>
              <a:t>(و)</a:t>
            </a:r>
            <a:endParaRPr lang="ar-IQ" dirty="0" smtClean="0">
              <a:solidFill>
                <a:srgbClr val="FF0000"/>
              </a:solidFill>
            </a:endParaRPr>
          </a:p>
          <a:p>
            <a:pPr algn="just" rtl="1"/>
            <a:r>
              <a:rPr lang="ar-IQ" dirty="0"/>
              <a:t> </a:t>
            </a:r>
            <a:r>
              <a:rPr lang="ar-IQ" dirty="0" smtClean="0"/>
              <a:t>                                                    </a:t>
            </a:r>
            <a:r>
              <a:rPr lang="ar-IQ" b="1" dirty="0" smtClean="0"/>
              <a:t>(</a:t>
            </a:r>
            <a:r>
              <a:rPr lang="ar-IQ" b="1" dirty="0" smtClean="0"/>
              <a:t>ص)  </a:t>
            </a:r>
            <a:r>
              <a:rPr lang="ar-IQ" dirty="0" smtClean="0"/>
              <a:t>كفل (ج)  لدى (د)</a:t>
            </a:r>
            <a:endParaRPr lang="en-US" dirty="0"/>
          </a:p>
        </p:txBody>
      </p:sp>
    </p:spTree>
    <p:extLst>
      <p:ext uri="{BB962C8B-B14F-4D97-AF65-F5344CB8AC3E}">
        <p14:creationId xmlns:p14="http://schemas.microsoft.com/office/powerpoint/2010/main" val="2949703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ثانياً: المطالبة القضائية:-</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IQ" dirty="0"/>
              <a:t>س/ ما هي الضمانات التي قررها القانون لنجاح الحامل في استرداد مبلغ الحوالة؟</a:t>
            </a:r>
          </a:p>
          <a:p>
            <a:pPr algn="just" rtl="1"/>
            <a:r>
              <a:rPr lang="ar-IQ" dirty="0"/>
              <a:t>طلب ايقاع الحجز الاحتياطي على الملتزم الصرفي من مسحوب عليه قابل او ساحب او مظهر او ضامن احتياطي </a:t>
            </a:r>
            <a:r>
              <a:rPr lang="ar-IQ" b="1" dirty="0">
                <a:solidFill>
                  <a:srgbClr val="FF0000"/>
                </a:solidFill>
              </a:rPr>
              <a:t>شريطة سحب احتجاج عدم القبول او الوفاء</a:t>
            </a:r>
            <a:r>
              <a:rPr lang="ar-IQ" dirty="0"/>
              <a:t> ولو تضمنت الحوالة شرط الرجوع بلا مصاريف(م 113).</a:t>
            </a:r>
          </a:p>
          <a:p>
            <a:pPr algn="just" rtl="1"/>
            <a:r>
              <a:rPr lang="ar-IQ" dirty="0"/>
              <a:t>س/ وضح </a:t>
            </a:r>
            <a:r>
              <a:rPr lang="ar-IQ" dirty="0" smtClean="0"/>
              <a:t>الخصائص التي يختص بها الحجز </a:t>
            </a:r>
            <a:r>
              <a:rPr lang="ar-IQ" dirty="0"/>
              <a:t>الاحتياطي الوارد في م 113 </a:t>
            </a:r>
            <a:r>
              <a:rPr lang="ar-IQ" dirty="0" smtClean="0"/>
              <a:t>تجارة، عن الحجز </a:t>
            </a:r>
            <a:r>
              <a:rPr lang="ar-IQ" dirty="0"/>
              <a:t>الاحتياطي الوارد في قانون المرافعات المدنية؟ </a:t>
            </a:r>
            <a:endParaRPr lang="ar-IQ" dirty="0" smtClean="0"/>
          </a:p>
          <a:p>
            <a:pPr algn="just" rtl="1"/>
            <a:r>
              <a:rPr lang="ar-IQ" dirty="0" smtClean="0"/>
              <a:t>ج</a:t>
            </a:r>
            <a:r>
              <a:rPr lang="ar-IQ" dirty="0"/>
              <a:t>/ ان الحجز الاحتياطي الوارد في م 113</a:t>
            </a:r>
            <a:r>
              <a:rPr lang="ar-IQ" dirty="0" smtClean="0"/>
              <a:t>:-</a:t>
            </a:r>
            <a:endParaRPr lang="ar-IQ" dirty="0"/>
          </a:p>
          <a:p>
            <a:pPr algn="r" rtl="1"/>
            <a:r>
              <a:rPr lang="ar-IQ" dirty="0"/>
              <a:t>1- يسري على منقولات الملتزم دون عقاراته.</a:t>
            </a:r>
          </a:p>
          <a:p>
            <a:pPr algn="just" rtl="1"/>
            <a:r>
              <a:rPr lang="ar-IQ" dirty="0"/>
              <a:t>2- لا يتطلب تقديم طالب الحجز كفالة تضمن الضرر الذي سيلحق بالمدين لو ثبت عدم صحة ادعاء الاول. </a:t>
            </a:r>
            <a:endParaRPr lang="ar-IQ" dirty="0" smtClean="0"/>
          </a:p>
          <a:p>
            <a:pPr algn="just" rtl="1"/>
            <a:r>
              <a:rPr lang="ar-IQ" dirty="0" smtClean="0"/>
              <a:t>وهذا كله خلافاً </a:t>
            </a:r>
            <a:r>
              <a:rPr lang="ar-IQ" dirty="0"/>
              <a:t>لاحكام قانون المرافعات المدنية.</a:t>
            </a:r>
          </a:p>
          <a:p>
            <a:pPr algn="r" rtl="1"/>
            <a:endParaRPr lang="en-US" dirty="0"/>
          </a:p>
        </p:txBody>
      </p:sp>
    </p:spTree>
    <p:extLst>
      <p:ext uri="{BB962C8B-B14F-4D97-AF65-F5344CB8AC3E}">
        <p14:creationId xmlns:p14="http://schemas.microsoft.com/office/powerpoint/2010/main" val="178969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ثانياً: المطالبة القضائية:-</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IQ" dirty="0"/>
              <a:t>ما الحكم لو كان الحامل </a:t>
            </a:r>
            <a:r>
              <a:rPr lang="ar-IQ" dirty="0" smtClean="0"/>
              <a:t>ممنوعاً </a:t>
            </a:r>
            <a:r>
              <a:rPr lang="ar-IQ" dirty="0"/>
              <a:t>من عمل الاحتجاج؟</a:t>
            </a:r>
          </a:p>
          <a:p>
            <a:pPr algn="r" rtl="1"/>
            <a:r>
              <a:rPr lang="ar-IQ" dirty="0"/>
              <a:t>ج/ </a:t>
            </a:r>
            <a:r>
              <a:rPr lang="ar-IQ" dirty="0" smtClean="0"/>
              <a:t>يستطيع الحامل </a:t>
            </a:r>
            <a:r>
              <a:rPr lang="ar-IQ" dirty="0"/>
              <a:t>ايقاع الحجز استنادا الى قانون المرافعات المدنية</a:t>
            </a:r>
            <a:r>
              <a:rPr lang="ar-IQ" dirty="0" smtClean="0"/>
              <a:t>.</a:t>
            </a:r>
          </a:p>
          <a:p>
            <a:pPr algn="r" rtl="1"/>
            <a:r>
              <a:rPr lang="ar-IQ" dirty="0" smtClean="0"/>
              <a:t>س</a:t>
            </a:r>
            <a:r>
              <a:rPr lang="ar-IQ" dirty="0"/>
              <a:t>/ هل يستطيع الحامل الزام المدين الصرفي اداء مبلغ الحوالة دون اللجوء الى القضاء؟</a:t>
            </a:r>
          </a:p>
          <a:p>
            <a:pPr algn="just" rtl="1"/>
            <a:r>
              <a:rPr lang="ar-IQ" dirty="0"/>
              <a:t>ج/ نعم من خلال التنفيذ على الحوالة بصفتها ورقة تجارية تقبل التنفيذ في دوائر التنفيذ بدون استصدار حكم بذلك من القضاء (م </a:t>
            </a:r>
            <a:r>
              <a:rPr lang="ar-IQ" dirty="0" smtClean="0"/>
              <a:t>14/اولاً/1 </a:t>
            </a:r>
            <a:r>
              <a:rPr lang="ar-IQ" dirty="0"/>
              <a:t>من قانون التنفيذ</a:t>
            </a:r>
            <a:r>
              <a:rPr lang="ar-IQ" dirty="0" smtClean="0"/>
              <a:t>).</a:t>
            </a:r>
          </a:p>
          <a:p>
            <a:pPr algn="just" rtl="1"/>
            <a:r>
              <a:rPr lang="ar-IQ" dirty="0" smtClean="0"/>
              <a:t>اذ تنص </a:t>
            </a:r>
            <a:r>
              <a:rPr lang="ar-IQ" dirty="0"/>
              <a:t>المادة (14/ثانياً) على انه </a:t>
            </a:r>
            <a:r>
              <a:rPr lang="ar-IQ" dirty="0" smtClean="0"/>
              <a:t>«يشترط </a:t>
            </a:r>
            <a:r>
              <a:rPr lang="ar-IQ" dirty="0"/>
              <a:t>في الورقة التجارية، </a:t>
            </a:r>
            <a:r>
              <a:rPr lang="ar-IQ" b="1" dirty="0"/>
              <a:t>ان لا يكون المدين فيها مظهراً</a:t>
            </a:r>
            <a:r>
              <a:rPr lang="ar-IQ" dirty="0"/>
              <a:t>، </a:t>
            </a:r>
            <a:r>
              <a:rPr lang="ar-IQ" b="1" dirty="0">
                <a:solidFill>
                  <a:srgbClr val="FF0000"/>
                </a:solidFill>
              </a:rPr>
              <a:t>واذا كان المطلوب التنفيذ بحقه كفيلاً، فيجب تبليغ المدين للوقوف على ما لديه من </a:t>
            </a:r>
            <a:r>
              <a:rPr lang="ar-IQ" b="1" dirty="0" smtClean="0">
                <a:solidFill>
                  <a:srgbClr val="FF0000"/>
                </a:solidFill>
              </a:rPr>
              <a:t>اعتراضات</a:t>
            </a:r>
            <a:r>
              <a:rPr lang="ar-IQ" dirty="0" smtClean="0"/>
              <a:t>».</a:t>
            </a:r>
          </a:p>
          <a:p>
            <a:pPr algn="just" rtl="1"/>
            <a:r>
              <a:rPr lang="ar-IQ" dirty="0" smtClean="0"/>
              <a:t>يفهم من النص المتقدم ان التنفيذ المباشر في الاوراق التجارية </a:t>
            </a:r>
            <a:r>
              <a:rPr lang="ar-IQ" dirty="0" smtClean="0"/>
              <a:t>يقتصر </a:t>
            </a:r>
            <a:r>
              <a:rPr lang="ar-IQ" dirty="0" smtClean="0"/>
              <a:t>على الساحب والمسحوب عليه </a:t>
            </a:r>
            <a:r>
              <a:rPr lang="ar-IQ" b="1" dirty="0" smtClean="0"/>
              <a:t>(القابل فقط</a:t>
            </a:r>
            <a:r>
              <a:rPr lang="ar-IQ" b="1" dirty="0" smtClean="0"/>
              <a:t>) والضامن.</a:t>
            </a:r>
            <a:endParaRPr lang="ar-IQ" b="1" dirty="0" smtClean="0"/>
          </a:p>
          <a:p>
            <a:pPr algn="just" rtl="1"/>
            <a:r>
              <a:rPr lang="ar-IQ" b="1" dirty="0" smtClean="0"/>
              <a:t> </a:t>
            </a:r>
            <a:r>
              <a:rPr lang="ar-IQ" dirty="0" smtClean="0"/>
              <a:t>وقد منع القانون التنفيذ المباشر </a:t>
            </a:r>
            <a:r>
              <a:rPr lang="ar-IQ" b="1" dirty="0" smtClean="0"/>
              <a:t>على المظهرين لاسباب غير معلومة.</a:t>
            </a:r>
          </a:p>
          <a:p>
            <a:pPr algn="just" rtl="1"/>
            <a:r>
              <a:rPr lang="ar-IQ" dirty="0"/>
              <a:t>س/ اذا قدم الحامل طلباً الى المنفذ العدل لغرض استحصال دين الحوالة تنفيذياً فهل يحق له طلب ايقاع الحجز الاحتياطي؟</a:t>
            </a:r>
          </a:p>
          <a:p>
            <a:pPr algn="just" rtl="1"/>
            <a:endParaRPr lang="ar-IQ" b="1" dirty="0" smtClean="0"/>
          </a:p>
          <a:p>
            <a:pPr algn="just" rtl="1"/>
            <a:endParaRPr lang="ar-IQ" b="1" dirty="0" smtClean="0"/>
          </a:p>
          <a:p>
            <a:pPr algn="just" rtl="1"/>
            <a:endParaRPr lang="ar-IQ" b="1" dirty="0"/>
          </a:p>
          <a:p>
            <a:pPr algn="r" rtl="1"/>
            <a:endParaRPr lang="en-US" dirty="0"/>
          </a:p>
        </p:txBody>
      </p:sp>
    </p:spTree>
    <p:extLst>
      <p:ext uri="{BB962C8B-B14F-4D97-AF65-F5344CB8AC3E}">
        <p14:creationId xmlns:p14="http://schemas.microsoft.com/office/powerpoint/2010/main" val="518470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سقوط حق الحامل في الرجوع على الملتزم الصرفي</a:t>
            </a:r>
            <a:endParaRPr lang="en-US" dirty="0"/>
          </a:p>
        </p:txBody>
      </p:sp>
      <p:sp>
        <p:nvSpPr>
          <p:cNvPr id="3" name="Content Placeholder 2"/>
          <p:cNvSpPr>
            <a:spLocks noGrp="1"/>
          </p:cNvSpPr>
          <p:nvPr>
            <p:ph idx="1"/>
          </p:nvPr>
        </p:nvSpPr>
        <p:spPr/>
        <p:txBody>
          <a:bodyPr>
            <a:normAutofit fontScale="92500"/>
          </a:bodyPr>
          <a:lstStyle/>
          <a:p>
            <a:pPr algn="r" rtl="1"/>
            <a:r>
              <a:rPr lang="ar-IQ" dirty="0"/>
              <a:t>س/ ما هي الاحوال التي يسقط فيها حق الحامل في الرجوع على الملتزمين الصرفيين</a:t>
            </a:r>
            <a:r>
              <a:rPr lang="ar-IQ" dirty="0" smtClean="0"/>
              <a:t>؟ (م 111)</a:t>
            </a:r>
            <a:endParaRPr lang="ar-IQ" dirty="0"/>
          </a:p>
          <a:p>
            <a:pPr algn="r" rtl="1"/>
            <a:r>
              <a:rPr lang="ar-IQ" dirty="0"/>
              <a:t>1- عدم تقديم الحوالة مستحقة الدفع لدى الاطلاع او بعد مضي مدة معينة من الاطلاع في الموعد المحدد </a:t>
            </a:r>
            <a:r>
              <a:rPr lang="ar-IQ" dirty="0" smtClean="0"/>
              <a:t>قانوناً </a:t>
            </a:r>
            <a:r>
              <a:rPr lang="ar-IQ" dirty="0"/>
              <a:t>(سنة قابلة للتمديد او التقصير بمقتضى شرط).</a:t>
            </a:r>
          </a:p>
          <a:p>
            <a:pPr algn="just" rtl="1"/>
            <a:r>
              <a:rPr lang="ar-IQ" dirty="0"/>
              <a:t>2- عدم سحب احتجاج عدم القبول في الحوالة مستحقة الدفع بعد مضي مدة معينة من الاطلاع او في الموعد المحدد للتقديم للقبول بمقتضى شرط مفروض من احد الملتزمين الصرفيين</a:t>
            </a:r>
            <a:r>
              <a:rPr lang="ar-IQ" dirty="0" smtClean="0"/>
              <a:t>. واذا اعفى الساحب نفسه من ضمان القبول فقط ، سقط حق الحامل في الرجوع عليه بسبب عدم </a:t>
            </a:r>
            <a:r>
              <a:rPr lang="ar-IQ" dirty="0" smtClean="0"/>
              <a:t>القبول وبقي </a:t>
            </a:r>
            <a:r>
              <a:rPr lang="ar-IQ" dirty="0" smtClean="0"/>
              <a:t>حقه قائما في الرجوع عليه بسبب </a:t>
            </a:r>
            <a:r>
              <a:rPr lang="ar-IQ" dirty="0" smtClean="0"/>
              <a:t>امتناع </a:t>
            </a:r>
            <a:r>
              <a:rPr lang="ar-IQ" dirty="0" smtClean="0"/>
              <a:t>المسحوب عليه عن الوفاء.</a:t>
            </a:r>
            <a:r>
              <a:rPr lang="ar-IQ" dirty="0"/>
              <a:t/>
            </a:r>
            <a:br>
              <a:rPr lang="ar-IQ" dirty="0"/>
            </a:br>
            <a:r>
              <a:rPr lang="ar-IQ" dirty="0"/>
              <a:t>3- عدم سحب احتجاج عدم الوفاء في المواعيد المحددة لذلك (يومي العمل التاليين لميعاد الاستحقاق</a:t>
            </a:r>
            <a:r>
              <a:rPr lang="ar-IQ" dirty="0" smtClean="0"/>
              <a:t>) في جميع صور الحوالات عدا الحوالة مستحقة الاداء لدى الاطلاع.</a:t>
            </a:r>
            <a:endParaRPr lang="ar-IQ" dirty="0"/>
          </a:p>
          <a:p>
            <a:pPr algn="just" rtl="1"/>
            <a:r>
              <a:rPr lang="ar-IQ" dirty="0"/>
              <a:t>4- عدم تقديم الحوالة للوفاء في المواعيد المقررة لذلك عند وجود شرط الرجوع بدون مصاريف.</a:t>
            </a:r>
            <a:endParaRPr lang="en-GB" dirty="0"/>
          </a:p>
          <a:p>
            <a:pPr algn="r"/>
            <a:endParaRPr lang="en-US" dirty="0"/>
          </a:p>
        </p:txBody>
      </p:sp>
    </p:spTree>
    <p:extLst>
      <p:ext uri="{BB962C8B-B14F-4D97-AF65-F5344CB8AC3E}">
        <p14:creationId xmlns:p14="http://schemas.microsoft.com/office/powerpoint/2010/main" val="2175783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سقوط حق الحامل في الرجوع على الملتزم الصرفي</a:t>
            </a:r>
            <a:endParaRPr lang="en-US" dirty="0"/>
          </a:p>
        </p:txBody>
      </p:sp>
      <p:sp>
        <p:nvSpPr>
          <p:cNvPr id="3" name="Content Placeholder 2"/>
          <p:cNvSpPr>
            <a:spLocks noGrp="1"/>
          </p:cNvSpPr>
          <p:nvPr>
            <p:ph idx="1"/>
          </p:nvPr>
        </p:nvSpPr>
        <p:spPr/>
        <p:txBody>
          <a:bodyPr>
            <a:normAutofit fontScale="92500"/>
          </a:bodyPr>
          <a:lstStyle/>
          <a:p>
            <a:pPr algn="r" rtl="1"/>
            <a:r>
              <a:rPr lang="ar-IQ" dirty="0"/>
              <a:t>س/ ما هي الحالات التي </a:t>
            </a:r>
            <a:r>
              <a:rPr lang="ar-IQ" b="1" dirty="0"/>
              <a:t>لا يسقط فيها حق الحامل في الرجوع </a:t>
            </a:r>
            <a:r>
              <a:rPr lang="ar-IQ" dirty="0" smtClean="0"/>
              <a:t>رغم اهماله  وتحقق </a:t>
            </a:r>
            <a:r>
              <a:rPr lang="ar-IQ" dirty="0"/>
              <a:t>احد حالات </a:t>
            </a:r>
            <a:r>
              <a:rPr lang="ar-IQ" dirty="0" smtClean="0"/>
              <a:t>السقوط الواردة </a:t>
            </a:r>
            <a:r>
              <a:rPr lang="ar-IQ" dirty="0"/>
              <a:t>في </a:t>
            </a:r>
            <a:r>
              <a:rPr lang="ar-IQ" dirty="0" smtClean="0"/>
              <a:t>(م 111 )؟</a:t>
            </a:r>
          </a:p>
          <a:p>
            <a:pPr algn="r" rtl="1"/>
            <a:r>
              <a:rPr lang="ar-IQ" dirty="0"/>
              <a:t>م 111/ثانياً </a:t>
            </a:r>
            <a:r>
              <a:rPr lang="ar-IQ" dirty="0" smtClean="0"/>
              <a:t>«:ﻻ </a:t>
            </a:r>
            <a:r>
              <a:rPr lang="ar-IQ" dirty="0"/>
              <a:t>ﻳﺴﺘﻔﻴﺪ اﻟﺴﺎﺣﺐ ﻣﻦ ﺳﻘﻮط ﺣﻖ اﻟﺤﺎﻣﻞ </a:t>
            </a:r>
            <a:r>
              <a:rPr lang="ar-IQ" dirty="0" smtClean="0"/>
              <a:t>ﺗﺠﺎهه </a:t>
            </a:r>
            <a:r>
              <a:rPr lang="ar-IQ" dirty="0"/>
              <a:t>اﻻ اذا أﺛﺒﺖ اﻧﻪ اوﺟﺪ ﻣﻘﺎﺑﻞ اﻟﻮﻓﺎء ﻓﻲ </a:t>
            </a:r>
            <a:r>
              <a:rPr lang="ar-IQ" dirty="0" smtClean="0"/>
              <a:t>ﻣﻴﻌﺎد الاستحقاق. </a:t>
            </a:r>
            <a:r>
              <a:rPr lang="ar-IQ" dirty="0"/>
              <a:t>وﻓﻲ </a:t>
            </a:r>
            <a:r>
              <a:rPr lang="ar-IQ" dirty="0" smtClean="0"/>
              <a:t>هذه اﻟﺤﺎﻟﺔ </a:t>
            </a:r>
            <a:r>
              <a:rPr lang="ar-IQ" dirty="0"/>
              <a:t>ﻻ ﻳﺒﻘﻰ ﻟﻠﺤﺎﻣﻞ اﻻ اﻟﺮﺟﻮع ﻋﻠﻰ اﻟﻤﺴﺤﻮب </a:t>
            </a:r>
            <a:r>
              <a:rPr lang="ar-IQ" dirty="0" smtClean="0"/>
              <a:t>ﻋﻠﻴﻪ»</a:t>
            </a:r>
            <a:r>
              <a:rPr lang="ar-IQ" dirty="0"/>
              <a:t/>
            </a:r>
            <a:br>
              <a:rPr lang="ar-IQ" dirty="0"/>
            </a:br>
            <a:r>
              <a:rPr lang="ar-IQ" dirty="0" smtClean="0"/>
              <a:t>ويفهم من النص المتقدم ان </a:t>
            </a:r>
            <a:r>
              <a:rPr lang="ar-IQ" dirty="0" smtClean="0"/>
              <a:t>حق </a:t>
            </a:r>
            <a:r>
              <a:rPr lang="ar-IQ" dirty="0" smtClean="0"/>
              <a:t>الحامل لا يسقط </a:t>
            </a:r>
            <a:r>
              <a:rPr lang="ar-IQ" dirty="0"/>
              <a:t>في الرجوع في حالة</a:t>
            </a:r>
            <a:r>
              <a:rPr lang="ar-IQ" dirty="0" smtClean="0"/>
              <a:t>:-</a:t>
            </a:r>
            <a:endParaRPr lang="ar-IQ" dirty="0"/>
          </a:p>
          <a:p>
            <a:pPr algn="r" rtl="1"/>
            <a:r>
              <a:rPr lang="ar-IQ" dirty="0"/>
              <a:t>1- اذا اثبت الحامل المهمل ان الساحب </a:t>
            </a:r>
            <a:r>
              <a:rPr lang="ar-IQ" b="1" dirty="0">
                <a:solidFill>
                  <a:srgbClr val="FF0000"/>
                </a:solidFill>
              </a:rPr>
              <a:t>لم يوجد مقابل الوفاء</a:t>
            </a:r>
            <a:r>
              <a:rPr lang="ar-IQ" dirty="0" smtClean="0"/>
              <a:t>.</a:t>
            </a:r>
            <a:r>
              <a:rPr lang="ar-IQ" dirty="0"/>
              <a:t/>
            </a:r>
            <a:br>
              <a:rPr lang="ar-IQ" dirty="0"/>
            </a:br>
            <a:r>
              <a:rPr lang="ar-IQ" dirty="0"/>
              <a:t>2- لا يسقط حق الحامل بالرجوع على المسحوب عليه القابل </a:t>
            </a:r>
            <a:r>
              <a:rPr lang="ar-IQ" dirty="0" smtClean="0"/>
              <a:t>والممتنع عن الوفاء لانه </a:t>
            </a:r>
            <a:r>
              <a:rPr lang="ar-IQ" dirty="0"/>
              <a:t>بقبوله </a:t>
            </a:r>
            <a:r>
              <a:rPr lang="ar-IQ" b="1" dirty="0">
                <a:solidFill>
                  <a:srgbClr val="FF0000"/>
                </a:solidFill>
              </a:rPr>
              <a:t>اصبح ملزما </a:t>
            </a:r>
            <a:r>
              <a:rPr lang="ar-IQ" b="1" dirty="0" smtClean="0">
                <a:solidFill>
                  <a:srgbClr val="FF0000"/>
                </a:solidFill>
              </a:rPr>
              <a:t>ً بصفة شخصية</a:t>
            </a:r>
            <a:r>
              <a:rPr lang="ar-IQ" dirty="0" smtClean="0">
                <a:solidFill>
                  <a:srgbClr val="FF0000"/>
                </a:solidFill>
              </a:rPr>
              <a:t> </a:t>
            </a:r>
            <a:r>
              <a:rPr lang="ar-IQ" dirty="0"/>
              <a:t>باداء قيمة </a:t>
            </a:r>
            <a:r>
              <a:rPr lang="ar-IQ" dirty="0" smtClean="0"/>
              <a:t>الحوالة ولان الحامل </a:t>
            </a:r>
            <a:r>
              <a:rPr lang="ar-IQ" dirty="0" smtClean="0"/>
              <a:t>يتملك </a:t>
            </a:r>
            <a:r>
              <a:rPr lang="ar-IQ" dirty="0" smtClean="0"/>
              <a:t>الحق في مقابل الوفاء.</a:t>
            </a:r>
            <a:endParaRPr lang="ar-IQ" dirty="0"/>
          </a:p>
          <a:p>
            <a:pPr algn="r" rtl="1"/>
            <a:r>
              <a:rPr lang="ar-IQ" dirty="0" smtClean="0"/>
              <a:t>3-</a:t>
            </a:r>
            <a:r>
              <a:rPr lang="ar-IQ" dirty="0"/>
              <a:t> لا يسقط حق الحامل بالرجوع على </a:t>
            </a:r>
            <a:r>
              <a:rPr lang="ar-IQ" dirty="0" smtClean="0"/>
              <a:t>من ظهر له الحوالة استناداً الى العلاقة القانونية التي كانت سبباً في انشاء او تظهير الورقة التجارية.</a:t>
            </a:r>
          </a:p>
        </p:txBody>
      </p:sp>
    </p:spTree>
    <p:extLst>
      <p:ext uri="{BB962C8B-B14F-4D97-AF65-F5344CB8AC3E}">
        <p14:creationId xmlns:p14="http://schemas.microsoft.com/office/powerpoint/2010/main" val="1572776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سقوط حق الحامل في الرجوع على الملتزم الصرفي</a:t>
            </a:r>
            <a:endParaRPr lang="en-US" dirty="0"/>
          </a:p>
        </p:txBody>
      </p:sp>
      <p:sp>
        <p:nvSpPr>
          <p:cNvPr id="3" name="Content Placeholder 2"/>
          <p:cNvSpPr>
            <a:spLocks noGrp="1"/>
          </p:cNvSpPr>
          <p:nvPr>
            <p:ph idx="1"/>
          </p:nvPr>
        </p:nvSpPr>
        <p:spPr/>
        <p:txBody>
          <a:bodyPr/>
          <a:lstStyle/>
          <a:p>
            <a:pPr algn="r" rtl="1"/>
            <a:r>
              <a:rPr lang="ar-IQ" dirty="0"/>
              <a:t>س/ ما هي طبيعة سقوط حق الحامل؟</a:t>
            </a:r>
          </a:p>
          <a:p>
            <a:pPr algn="r" rtl="1"/>
            <a:r>
              <a:rPr lang="ar-IQ" dirty="0"/>
              <a:t>1- دفع موضوعي يمكن ايراده في اية مرحلة كانت عليها الدعوى.</a:t>
            </a:r>
          </a:p>
          <a:p>
            <a:pPr algn="r" rtl="1"/>
            <a:r>
              <a:rPr lang="ar-IQ" dirty="0"/>
              <a:t>2- لا تقف مدة السقوط ولا </a:t>
            </a:r>
            <a:r>
              <a:rPr lang="ar-IQ" dirty="0" smtClean="0"/>
              <a:t>تنقطع، بخلاف ما عليه الحال في التقادم المسقط للحق.</a:t>
            </a:r>
            <a:endParaRPr lang="ar-IQ" dirty="0"/>
          </a:p>
          <a:p>
            <a:pPr algn="r" rtl="1"/>
            <a:r>
              <a:rPr lang="ar-IQ" dirty="0"/>
              <a:t>3- لا يحتاج من تمسك به </a:t>
            </a:r>
            <a:r>
              <a:rPr lang="ar-IQ" dirty="0" smtClean="0"/>
              <a:t>لاثبات </a:t>
            </a:r>
            <a:r>
              <a:rPr lang="ar-IQ" dirty="0"/>
              <a:t>ان </a:t>
            </a:r>
            <a:r>
              <a:rPr lang="ar-IQ" dirty="0" smtClean="0"/>
              <a:t>ضرراً </a:t>
            </a:r>
            <a:r>
              <a:rPr lang="ar-IQ" dirty="0"/>
              <a:t>ما </a:t>
            </a:r>
            <a:r>
              <a:rPr lang="ar-IQ" dirty="0" smtClean="0"/>
              <a:t>قد اصابه.</a:t>
            </a:r>
            <a:endParaRPr lang="ar-IQ" dirty="0"/>
          </a:p>
          <a:p>
            <a:pPr algn="just" rtl="1"/>
            <a:r>
              <a:rPr lang="ar-IQ" dirty="0"/>
              <a:t>س/ هل يستطيع الملتزم الصرفي الذي ادى مبلغ الحوالة عن جهل بتحقق احد اسباب السقوط ان يسترد ما دفعه؟</a:t>
            </a:r>
          </a:p>
          <a:p>
            <a:pPr algn="r" rtl="1"/>
            <a:r>
              <a:rPr lang="ar-IQ" dirty="0"/>
              <a:t>ج/ كلا لان ما دفعه </a:t>
            </a:r>
            <a:r>
              <a:rPr lang="ar-IQ" dirty="0" smtClean="0"/>
              <a:t>يعد واجباً </a:t>
            </a:r>
            <a:r>
              <a:rPr lang="ar-IQ" dirty="0"/>
              <a:t>في ذمته وهو ليس اثراء بدون </a:t>
            </a:r>
            <a:r>
              <a:rPr lang="ar-IQ" dirty="0" smtClean="0"/>
              <a:t>سبب.</a:t>
            </a:r>
            <a:endParaRPr lang="en-US" dirty="0"/>
          </a:p>
        </p:txBody>
      </p:sp>
    </p:spTree>
    <p:extLst>
      <p:ext uri="{BB962C8B-B14F-4D97-AF65-F5344CB8AC3E}">
        <p14:creationId xmlns:p14="http://schemas.microsoft.com/office/powerpoint/2010/main" val="1091755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الرجوع</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ar-IQ" dirty="0" smtClean="0"/>
              <a:t>س/ من هم الاشخاص الذين يحق للحامل الرجوع عليهم؟ على من يرجع الحامل؟</a:t>
            </a:r>
            <a:endParaRPr lang="ar-IQ" dirty="0"/>
          </a:p>
          <a:p>
            <a:pPr marL="0" indent="0" algn="r" rtl="1">
              <a:buNone/>
            </a:pPr>
            <a:r>
              <a:rPr lang="ar-IQ" dirty="0" smtClean="0"/>
              <a:t>1-الساحب: واذا كان قد اعفى نفسه من ضمان القبول فلا يجوز الرجوع عليه بسبب امتناع المسحوب عليه عن القبول، وانما يرجع عليه الحامل بسبب امتناع المسحوب عليه عن الوفاء.</a:t>
            </a:r>
          </a:p>
          <a:p>
            <a:pPr marL="0" indent="0" algn="r" rtl="1">
              <a:buNone/>
            </a:pPr>
            <a:r>
              <a:rPr lang="ar-IQ" dirty="0" smtClean="0"/>
              <a:t>2-المظهر: ما لم يكن قد اعفى نفسه من ضمان القبول والوفاء.</a:t>
            </a:r>
          </a:p>
          <a:p>
            <a:pPr marL="0" indent="0" algn="r" rtl="1">
              <a:buNone/>
            </a:pPr>
            <a:r>
              <a:rPr lang="ar-IQ" dirty="0" smtClean="0"/>
              <a:t>3-القابل بالتدخل.</a:t>
            </a:r>
          </a:p>
          <a:p>
            <a:pPr marL="0" indent="0" algn="r" rtl="1">
              <a:buNone/>
            </a:pPr>
            <a:r>
              <a:rPr lang="ar-IQ" dirty="0" smtClean="0"/>
              <a:t>4-الضامن (الكفيل).</a:t>
            </a:r>
            <a:endParaRPr lang="ar-IQ" dirty="0"/>
          </a:p>
          <a:p>
            <a:pPr algn="r" rtl="1"/>
            <a:r>
              <a:rPr lang="ar-IQ" dirty="0"/>
              <a:t>س/ ما هي اجراءات الرجوع على الملتزم الصرفي؟</a:t>
            </a:r>
          </a:p>
          <a:p>
            <a:pPr algn="r" rtl="1"/>
            <a:r>
              <a:rPr lang="ar-IQ" dirty="0"/>
              <a:t>ج/ ا- عمل احتجاج.</a:t>
            </a:r>
          </a:p>
          <a:p>
            <a:pPr algn="r" rtl="1"/>
            <a:r>
              <a:rPr lang="ar-IQ" dirty="0"/>
              <a:t>2- توجيه اخطار لمن تلقى الحامل السفتجة منه واخطار الساحب.</a:t>
            </a:r>
          </a:p>
          <a:p>
            <a:pPr algn="r" rtl="1"/>
            <a:endParaRPr lang="en-US" dirty="0"/>
          </a:p>
        </p:txBody>
      </p:sp>
    </p:spTree>
    <p:extLst>
      <p:ext uri="{BB962C8B-B14F-4D97-AF65-F5344CB8AC3E}">
        <p14:creationId xmlns:p14="http://schemas.microsoft.com/office/powerpoint/2010/main" val="3822759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الرجوع</a:t>
            </a:r>
            <a:br>
              <a:rPr lang="ar-IQ" dirty="0" smtClean="0"/>
            </a:br>
            <a:r>
              <a:rPr lang="ar-IQ" dirty="0" smtClean="0"/>
              <a:t>أ- عمل الاحتجاج</a:t>
            </a:r>
            <a:endParaRPr lang="en-GB" dirty="0"/>
          </a:p>
        </p:txBody>
      </p:sp>
      <p:sp>
        <p:nvSpPr>
          <p:cNvPr id="3" name="Content Placeholder 2"/>
          <p:cNvSpPr>
            <a:spLocks noGrp="1"/>
          </p:cNvSpPr>
          <p:nvPr>
            <p:ph idx="1"/>
          </p:nvPr>
        </p:nvSpPr>
        <p:spPr/>
        <p:txBody>
          <a:bodyPr>
            <a:normAutofit fontScale="85000" lnSpcReduction="20000"/>
          </a:bodyPr>
          <a:lstStyle/>
          <a:p>
            <a:pPr algn="r" rtl="1"/>
            <a:r>
              <a:rPr lang="ar-IQ" b="1" dirty="0" smtClean="0"/>
              <a:t>س/ وضح المقصود بالاحتجاج؟</a:t>
            </a:r>
          </a:p>
          <a:p>
            <a:pPr algn="r" rtl="1"/>
            <a:r>
              <a:rPr lang="ar-IQ" b="1" dirty="0" smtClean="0"/>
              <a:t>س/ من هي الجهة التي تتولى اجراءه؟ وما هي مندرجاته؟ م 180 تجارة:-</a:t>
            </a:r>
          </a:p>
          <a:p>
            <a:pPr algn="r" rtl="1"/>
            <a:r>
              <a:rPr lang="ar-IQ" dirty="0" smtClean="0"/>
              <a:t>اوﻻً:ﻳﻜﻮن </a:t>
            </a:r>
            <a:r>
              <a:rPr lang="ar-IQ" dirty="0"/>
              <a:t>ﺳﺤﺐ اﺣﺘﺠﺎج ﻋﺪم اﻟﻘﺒﻮل واﺣﺘﺠﺎج ﻋﺪم اﻻداء </a:t>
            </a:r>
            <a:r>
              <a:rPr lang="ar-IQ" b="1" dirty="0"/>
              <a:t>ﺑﻮاﺳﻄﺔ اﻟﻜﺎﺗﺐ </a:t>
            </a:r>
            <a:r>
              <a:rPr lang="ar-IQ" b="1" dirty="0" smtClean="0"/>
              <a:t>اﻟﻌﺪل</a:t>
            </a:r>
            <a:r>
              <a:rPr lang="ar-IQ" dirty="0" smtClean="0"/>
              <a:t>. </a:t>
            </a:r>
          </a:p>
          <a:p>
            <a:pPr algn="r" rtl="1"/>
            <a:r>
              <a:rPr lang="ar-IQ" dirty="0" smtClean="0"/>
              <a:t>ﺛﺎﻧﻴﺎً: </a:t>
            </a:r>
            <a:r>
              <a:rPr lang="ar-IQ" dirty="0"/>
              <a:t>ﻳﺒﻠﻎ اﺣﺘﺠﺎج ﻋﺪم اﻟﻘﺒﻮل او ﻋﺪم اﻻداء اﻟﻰ اﻟﻤﻠﺘﺰم ﺑﺎﻟﻮرﻗﺔ اﻟﺘﺠﺎرﻳﺔ </a:t>
            </a:r>
            <a:r>
              <a:rPr lang="ar-IQ" dirty="0" smtClean="0"/>
              <a:t>ﻓﻲ ﻣﻘﺎﻣﻪ. </a:t>
            </a:r>
          </a:p>
          <a:p>
            <a:pPr algn="just" rtl="1"/>
            <a:r>
              <a:rPr lang="ar-IQ" dirty="0" smtClean="0"/>
              <a:t>ﺛﺎﻟﺜًﺎً: </a:t>
            </a:r>
            <a:r>
              <a:rPr lang="ar-IQ" dirty="0"/>
              <a:t>ﻳﺠﺐ ان ﻳﺸﺘﻤﻞ اﺣﺘﺠﺎج ﻋﺪم اﻟﻘﺒﻮل او اﺣﺘﺠﺎج ﻋﺪم اﻻداء ﻋﻠﻰ ﺻﻮرة ﺣﺮﻓﻴﺔ ﻟﻠﻮرﻗﺔ اﻟﺘﺠﺎرﻳﺔ وﻟﻜﻞ ﻣﺎ ورد ﻓﻴﻬﺎ </a:t>
            </a:r>
            <a:r>
              <a:rPr lang="ar-IQ" dirty="0" smtClean="0"/>
              <a:t>ﺧﺎﺻﺎً </a:t>
            </a:r>
            <a:r>
              <a:rPr lang="ar-IQ" dirty="0"/>
              <a:t>ﺑﻘﺒﻮﻟﻬﺎ </a:t>
            </a:r>
            <a:r>
              <a:rPr lang="ar-IQ" dirty="0" smtClean="0"/>
              <a:t>وﺗﻈﻬﻴﺮها </a:t>
            </a:r>
            <a:r>
              <a:rPr lang="ar-IQ" dirty="0"/>
              <a:t>وﺿﻤﺎﻧﻬﺎ او اداء ﻗﻴﻤﺘﻬﺎ ﻋﻨﺪ اﻻﻗﺘﻀﺎء وﻏﻴﺮ ذﻟﻚ ﻣﻦ </a:t>
            </a:r>
            <a:r>
              <a:rPr lang="ar-IQ" dirty="0" smtClean="0"/>
              <a:t>اﻟﺒﻴﺎﻧﺎت. كما ﻳﺠﺐ </a:t>
            </a:r>
            <a:r>
              <a:rPr lang="ar-IQ" dirty="0"/>
              <a:t>ان ﻳﺸﺘﻤﻞ اﻻﺣﺘﺠﺎج ﻋﻠﻰ اﻟﺘﻨﺒﻴﻪ ﺑﻮﺟﻮب اداء اﻟﻮرﻗﺔ </a:t>
            </a:r>
            <a:r>
              <a:rPr lang="ar-IQ" b="1" dirty="0">
                <a:solidFill>
                  <a:srgbClr val="FF0000"/>
                </a:solidFill>
              </a:rPr>
              <a:t>واﺛﺒﺎت ﺣﻀﻮر او ﻏﻴﺎب ﻣﻦ ﻋﻠﻴﻪ ﻗﺒﻮﻟﻬﺎ او</a:t>
            </a:r>
            <a:r>
              <a:rPr lang="ar-IQ" dirty="0">
                <a:solidFill>
                  <a:srgbClr val="FF0000"/>
                </a:solidFill>
              </a:rPr>
              <a:t> </a:t>
            </a:r>
            <a:r>
              <a:rPr lang="ar-IQ" b="1" dirty="0" smtClean="0">
                <a:solidFill>
                  <a:srgbClr val="FF0000"/>
                </a:solidFill>
              </a:rPr>
              <a:t>اداؤها</a:t>
            </a:r>
            <a:r>
              <a:rPr lang="ar-IQ" dirty="0" smtClean="0">
                <a:solidFill>
                  <a:srgbClr val="FF0000"/>
                </a:solidFill>
              </a:rPr>
              <a:t> </a:t>
            </a:r>
            <a:r>
              <a:rPr lang="ar-IQ" dirty="0"/>
              <a:t>واﺳﺒﺎب اﻻﻣﺘﻨﺎع ﻋﻦ اﻟﻘﺒﻮل </a:t>
            </a:r>
            <a:r>
              <a:rPr lang="ar-IQ" dirty="0" smtClean="0"/>
              <a:t>او اﻻداء </a:t>
            </a:r>
            <a:r>
              <a:rPr lang="ar-IQ" dirty="0"/>
              <a:t>واﻟﻌﺠﺰ ﻋﻦ وﺿﻊ اﻻﻣﻀﺎء او اﻻﻣﺘﻨﺎع ﻋﻨﻪ وﻣﻘﺪار ﻣﺎ دﻓﻊ ﻣﻦ ﻗﻴﻤﺔ اﻟﻮرﻗﺔ ﻓﻲ ﺣﺎﻟﺔ اﻻداء </a:t>
            </a:r>
            <a:r>
              <a:rPr lang="ar-IQ" dirty="0" smtClean="0"/>
              <a:t>اﻟﺠﺰﺋﻲ. </a:t>
            </a:r>
          </a:p>
          <a:p>
            <a:pPr algn="r" rtl="1"/>
            <a:r>
              <a:rPr lang="ar-IQ" b="1" dirty="0" smtClean="0"/>
              <a:t>س/ ما هو ميعاد عمل الاحتجاج؟ (م 103/ثالثاً).</a:t>
            </a:r>
          </a:p>
          <a:p>
            <a:pPr algn="r" rtl="1"/>
            <a:r>
              <a:rPr lang="ar-IQ" dirty="0"/>
              <a:t> ﻳﻠﺰم ﻋﻤﻞ اﺣﺘﺠﺎج ﻋﺪم اﻟﻮﻓﺎء ﻋﻦ اﻟﺤﻮاﻟﺔ </a:t>
            </a:r>
            <a:r>
              <a:rPr lang="ar-IQ" dirty="0" smtClean="0"/>
              <a:t>ﻤﺴﺘﺤﻘﺔ </a:t>
            </a:r>
            <a:r>
              <a:rPr lang="ar-IQ" dirty="0"/>
              <a:t>اﻟﻮﻓﺎء </a:t>
            </a:r>
            <a:r>
              <a:rPr lang="ar-IQ" dirty="0" smtClean="0"/>
              <a:t>(1) ﻓﻲ </a:t>
            </a:r>
            <a:r>
              <a:rPr lang="ar-IQ" dirty="0"/>
              <a:t>ﻳﻮم ﻣﻌﻴﻦ </a:t>
            </a:r>
            <a:r>
              <a:rPr lang="ar-IQ" dirty="0" smtClean="0"/>
              <a:t>(2) </a:t>
            </a:r>
            <a:r>
              <a:rPr lang="ar-IQ" dirty="0"/>
              <a:t>اﻟﺤﻮاﻟﺔ ﻤﺴﺘﺤﻘﺔ اﻟﻮﻓﺎء ﺑﻌﺪ ﻣﺪة ﻣﻌﻴﻨﺔ ﻣﻦ ﺗﺎرﻳﺦ اﻧﺸﺎﺋﻬﺎ </a:t>
            </a:r>
            <a:r>
              <a:rPr lang="ar-IQ" dirty="0" smtClean="0"/>
              <a:t>(3) </a:t>
            </a:r>
            <a:r>
              <a:rPr lang="ar-IQ" dirty="0"/>
              <a:t>اﻟﺤﻮاﻟﺔ ﻤﺴﺘﺤﻘﺔ اﻟﻮﻓﺎء </a:t>
            </a:r>
            <a:r>
              <a:rPr lang="ar-IQ" dirty="0" smtClean="0"/>
              <a:t>من ﺗﺎرﻳﺦ </a:t>
            </a:r>
            <a:r>
              <a:rPr lang="ar-IQ" dirty="0"/>
              <a:t>اﻻﻃﻼع ﻋﻠﻴﻬﺎ ﻓﻲ </a:t>
            </a:r>
            <a:r>
              <a:rPr lang="ar-IQ" b="1" dirty="0">
                <a:solidFill>
                  <a:srgbClr val="FF0000"/>
                </a:solidFill>
              </a:rPr>
              <a:t>اﺣﺪ ﻳﻮﻣﻲ اﻟﻌﻤﻞ اﻟﺘﺎﻟﻴﻴﻦ ﻟﻴﻮم </a:t>
            </a:r>
            <a:r>
              <a:rPr lang="ar-IQ" b="1" dirty="0" smtClean="0">
                <a:solidFill>
                  <a:srgbClr val="FF0000"/>
                </a:solidFill>
              </a:rPr>
              <a:t>اﻻﺳﺘﺤﻘﺎق</a:t>
            </a:r>
            <a:r>
              <a:rPr lang="ar-IQ" dirty="0" smtClean="0"/>
              <a:t>.</a:t>
            </a:r>
            <a:endParaRPr lang="ar-IQ" dirty="0"/>
          </a:p>
          <a:p>
            <a:pPr marL="0" indent="0" algn="r" rtl="1">
              <a:buNone/>
            </a:pPr>
            <a:endParaRPr lang="ar-IQ" b="1" dirty="0" smtClean="0"/>
          </a:p>
          <a:p>
            <a:pPr algn="r" rtl="1"/>
            <a:endParaRPr lang="ar-IQ" dirty="0" smtClean="0"/>
          </a:p>
          <a:p>
            <a:pPr algn="r" rtl="1"/>
            <a:endParaRPr lang="en-GB" dirty="0"/>
          </a:p>
        </p:txBody>
      </p:sp>
    </p:spTree>
    <p:extLst>
      <p:ext uri="{BB962C8B-B14F-4D97-AF65-F5344CB8AC3E}">
        <p14:creationId xmlns:p14="http://schemas.microsoft.com/office/powerpoint/2010/main" val="1005146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الرجوع</a:t>
            </a:r>
            <a:br>
              <a:rPr lang="ar-IQ" dirty="0" smtClean="0"/>
            </a:br>
            <a:endParaRPr lang="en-GB" dirty="0"/>
          </a:p>
        </p:txBody>
      </p:sp>
      <p:sp>
        <p:nvSpPr>
          <p:cNvPr id="3" name="Content Placeholder 2"/>
          <p:cNvSpPr>
            <a:spLocks noGrp="1"/>
          </p:cNvSpPr>
          <p:nvPr>
            <p:ph idx="1"/>
          </p:nvPr>
        </p:nvSpPr>
        <p:spPr/>
        <p:txBody>
          <a:bodyPr>
            <a:normAutofit fontScale="85000" lnSpcReduction="20000"/>
          </a:bodyPr>
          <a:lstStyle/>
          <a:p>
            <a:pPr algn="r" rtl="1"/>
            <a:r>
              <a:rPr lang="ar-IQ" b="1" dirty="0"/>
              <a:t>س/ ما هي الحالات التي يعفى فيها الحامل من عمل الاحتجاج؟</a:t>
            </a:r>
          </a:p>
          <a:p>
            <a:pPr algn="r" rtl="1"/>
            <a:r>
              <a:rPr lang="ar-IQ" dirty="0"/>
              <a:t>1- عمل احتجاج عدم القبول </a:t>
            </a:r>
            <a:r>
              <a:rPr lang="ar-IQ" dirty="0" smtClean="0"/>
              <a:t>يغني عن احتجاج عدم الوفاء (م 103/رابعاً).</a:t>
            </a:r>
            <a:endParaRPr lang="ar-IQ" dirty="0"/>
          </a:p>
          <a:p>
            <a:pPr algn="r" rtl="1"/>
            <a:r>
              <a:rPr lang="ar-IQ" dirty="0"/>
              <a:t>2- الحكم باعسار المسحوب عليه سواء كان </a:t>
            </a:r>
            <a:r>
              <a:rPr lang="ar-IQ" dirty="0" smtClean="0"/>
              <a:t>قابلاً </a:t>
            </a:r>
            <a:r>
              <a:rPr lang="ar-IQ" dirty="0"/>
              <a:t>او </a:t>
            </a:r>
            <a:r>
              <a:rPr lang="ar-IQ" dirty="0" smtClean="0"/>
              <a:t>غير </a:t>
            </a:r>
            <a:r>
              <a:rPr lang="ar-IQ" dirty="0"/>
              <a:t>قابل للحوالة او اعسار الساحب في حوالة غير ممكنة </a:t>
            </a:r>
            <a:r>
              <a:rPr lang="ar-IQ" dirty="0" smtClean="0"/>
              <a:t>القبول (م 102/ثانياً).</a:t>
            </a:r>
            <a:endParaRPr lang="ar-IQ" dirty="0"/>
          </a:p>
          <a:p>
            <a:pPr algn="r" rtl="1"/>
            <a:r>
              <a:rPr lang="ar-IQ" dirty="0"/>
              <a:t>3- استمرار القوة القاهرة لمدة تزيد عن ثلاثين </a:t>
            </a:r>
            <a:r>
              <a:rPr lang="ar-IQ" dirty="0" smtClean="0"/>
              <a:t>يوماً.</a:t>
            </a:r>
            <a:endParaRPr lang="ar-IQ" dirty="0"/>
          </a:p>
          <a:p>
            <a:pPr algn="r" rtl="1"/>
            <a:r>
              <a:rPr lang="ar-IQ" dirty="0"/>
              <a:t>4- وجود شرط في الحوالة يعفي </a:t>
            </a:r>
            <a:r>
              <a:rPr lang="ar-IQ" dirty="0" smtClean="0"/>
              <a:t>الملتزم الصرفي من </a:t>
            </a:r>
            <a:r>
              <a:rPr lang="ar-IQ" dirty="0"/>
              <a:t>عمل الاحتجاج</a:t>
            </a:r>
            <a:r>
              <a:rPr lang="ar-IQ" dirty="0" smtClean="0"/>
              <a:t>.</a:t>
            </a:r>
            <a:endParaRPr lang="ar-IQ" b="1" dirty="0" smtClean="0"/>
          </a:p>
          <a:p>
            <a:pPr algn="r" rtl="1"/>
            <a:r>
              <a:rPr lang="ar-IQ" b="1" dirty="0"/>
              <a:t>2- توجيه </a:t>
            </a:r>
            <a:r>
              <a:rPr lang="ar-IQ" b="1" dirty="0" smtClean="0"/>
              <a:t>اخطار:-</a:t>
            </a:r>
            <a:endParaRPr lang="ar-IQ" b="1" dirty="0"/>
          </a:p>
          <a:p>
            <a:pPr algn="r" rtl="1"/>
            <a:r>
              <a:rPr lang="ar-IQ" b="1" dirty="0" smtClean="0"/>
              <a:t> </a:t>
            </a:r>
            <a:r>
              <a:rPr lang="ar-IQ" dirty="0" smtClean="0"/>
              <a:t>س /ما هي الغاية من توجيه الاخطار؟</a:t>
            </a:r>
          </a:p>
          <a:p>
            <a:pPr algn="r" rtl="1"/>
            <a:r>
              <a:rPr lang="ar-IQ" dirty="0" smtClean="0"/>
              <a:t>س/ من هم الاشخاص الذين يتوجب على الحامل اخطارهم؟</a:t>
            </a:r>
          </a:p>
          <a:p>
            <a:pPr algn="r" rtl="1"/>
            <a:r>
              <a:rPr lang="ar-IQ" dirty="0" smtClean="0"/>
              <a:t>1-من ظهر الحوالة للحامل (اي من تلقى منه الحوالة) 2-الساحب</a:t>
            </a:r>
          </a:p>
          <a:p>
            <a:pPr algn="r" rtl="1"/>
            <a:r>
              <a:rPr lang="ar-IQ" dirty="0" smtClean="0"/>
              <a:t>س/ ما هي مواعيد توجيه الاخطار</a:t>
            </a:r>
            <a:r>
              <a:rPr lang="ar-IQ" dirty="0"/>
              <a:t>؟ </a:t>
            </a:r>
            <a:r>
              <a:rPr lang="ar-IQ" b="1" dirty="0">
                <a:solidFill>
                  <a:srgbClr val="FF0000"/>
                </a:solidFill>
              </a:rPr>
              <a:t>اربعة ايام </a:t>
            </a:r>
            <a:r>
              <a:rPr lang="ar-IQ" b="1" dirty="0" smtClean="0">
                <a:solidFill>
                  <a:srgbClr val="FF0000"/>
                </a:solidFill>
              </a:rPr>
              <a:t>ﻋﻤﻞ التالية لعمل اﻻﺣﺘﺠﺎج ، </a:t>
            </a:r>
            <a:r>
              <a:rPr lang="ar-IQ" dirty="0" smtClean="0"/>
              <a:t>او الاربعة ايام التالية ﻟﻴﻮم </a:t>
            </a:r>
            <a:r>
              <a:rPr lang="ar-IQ" b="1" dirty="0"/>
              <a:t>ﺗﻘﺪﻳﻤﻬﺎ ﻟﻠﻘﺒﻮل او اﻟﻮﻓﺎء</a:t>
            </a:r>
            <a:r>
              <a:rPr lang="ar-IQ" dirty="0"/>
              <a:t> اذا اﺷﺘﻤﻠﺖ ﻋﻠﻰ ﺷﺮط </a:t>
            </a:r>
            <a:r>
              <a:rPr lang="ar-IQ" dirty="0" smtClean="0"/>
              <a:t>(اﻟﺮﺟﻮع </a:t>
            </a:r>
            <a:r>
              <a:rPr lang="ar-IQ" dirty="0"/>
              <a:t>ﺑﻼ ﻣﺼﺎرﻳﻒ </a:t>
            </a:r>
            <a:r>
              <a:rPr lang="ar-IQ" dirty="0" smtClean="0"/>
              <a:t>) ( م 104/اولاً)</a:t>
            </a:r>
            <a:endParaRPr lang="en-GB" dirty="0"/>
          </a:p>
        </p:txBody>
      </p:sp>
    </p:spTree>
    <p:extLst>
      <p:ext uri="{BB962C8B-B14F-4D97-AF65-F5344CB8AC3E}">
        <p14:creationId xmlns:p14="http://schemas.microsoft.com/office/powerpoint/2010/main" val="876324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الرجوع</a:t>
            </a:r>
            <a:br>
              <a:rPr lang="ar-IQ" dirty="0"/>
            </a:br>
            <a:endParaRPr lang="en-US" dirty="0"/>
          </a:p>
        </p:txBody>
      </p:sp>
      <p:sp>
        <p:nvSpPr>
          <p:cNvPr id="3" name="Content Placeholder 2"/>
          <p:cNvSpPr>
            <a:spLocks noGrp="1"/>
          </p:cNvSpPr>
          <p:nvPr>
            <p:ph idx="1"/>
          </p:nvPr>
        </p:nvSpPr>
        <p:spPr/>
        <p:txBody>
          <a:bodyPr>
            <a:normAutofit lnSpcReduction="10000"/>
          </a:bodyPr>
          <a:lstStyle/>
          <a:p>
            <a:pPr algn="just" rtl="1"/>
            <a:r>
              <a:rPr lang="ar-IQ" dirty="0" smtClean="0"/>
              <a:t>وﻋﻠﻰ كل مظهر ﺧﻼل ﻳﻮﻣﻲ اﻟﻌﻤﻞ اﻟﺘﺎﻟﻴﻴﻦ ﻟﻴﻮم ﺗﺴﻠﻤﻪ اﻻﺧﻄﺎر ان ﻳﺨﻄﺮ ﺑﺪورﻩ ﻣﻦ ﻇﻬﺮ ﻟﻪ اﻟﺤﻮاﻟﺔ ﺑﺘﺴﻠﻤﻪ هذااﻻﺧﻄﺎر ﻣﺒﻴﻨﺎً ﻟﻪ اﺳﻤﺎء وﻋﻨﺎوﻳﻦ ﻣﻦ ﻗﺎﻣﻮا ﺑﺎﻻﺧﻄﺎرات اﻟﺴﺎﺑﻘﺔ. وهكذا ﻣﻦ ﻣﻈﻬﺮ اﻟﻰ ﺁﺧﺮ ﺣﺘﻰ اﻟﺴﺎﺣﺐ. وﻳﺒﺪأ اﻟﻤﻴﻌﺎد ﺑﺎﻟﻨﺴﺒﺔ اﻟﻰ كل ﻣﻈﻬﺮ ﻣﻦ اﻟﺘﺎرﻳﺦ اﻟﺬي ﺗﺴﻠﻢ ﻓﻴﻪ اﻻﺧﻄﺎر ﻣﻦ اﻟﻤﻈﻬﺮ اﻟﺴﺎﺑﻖ ﻋﻠﻴﻪ.</a:t>
            </a:r>
          </a:p>
          <a:p>
            <a:pPr algn="r" rtl="1"/>
            <a:r>
              <a:rPr lang="ar-IQ" dirty="0" smtClean="0"/>
              <a:t>وﻣﺘﻰ </a:t>
            </a:r>
            <a:r>
              <a:rPr lang="ar-IQ" dirty="0"/>
              <a:t>اﺧﻄﺮ اﺣﺪ اﻟﻤﻮﻗﻌﻴﻦ ﻋﻠﻰ اﻟﺤﻮاﻟﺔ </a:t>
            </a:r>
            <a:r>
              <a:rPr lang="ar-IQ" dirty="0" smtClean="0"/>
              <a:t>وﺟﺐ كذﻟﻚ </a:t>
            </a:r>
            <a:r>
              <a:rPr lang="ar-IQ" dirty="0"/>
              <a:t>اﺧﻄﺎر ﺿﺎﻣﻨﻪ ﻓﻲ اﻟﻤﻴﻌﺎد </a:t>
            </a:r>
            <a:r>
              <a:rPr lang="ar-IQ" dirty="0" smtClean="0"/>
              <a:t>ذاته. </a:t>
            </a:r>
          </a:p>
          <a:p>
            <a:pPr algn="just" rtl="1"/>
            <a:r>
              <a:rPr lang="ar-IQ" dirty="0" smtClean="0"/>
              <a:t>اذا </a:t>
            </a:r>
            <a:r>
              <a:rPr lang="ar-IQ" dirty="0"/>
              <a:t>ﻟﻢ ﻳﺒﻴﻦ </a:t>
            </a:r>
            <a:r>
              <a:rPr lang="ar-IQ" dirty="0" smtClean="0"/>
              <a:t> في الحوالة عنوان اﺣﺪ </a:t>
            </a:r>
            <a:r>
              <a:rPr lang="ar-IQ" dirty="0"/>
              <a:t>اﻟﻤﻈﻬﺮﻳﻦ </a:t>
            </a:r>
            <a:r>
              <a:rPr lang="ar-IQ" dirty="0" smtClean="0"/>
              <a:t>او </a:t>
            </a:r>
            <a:r>
              <a:rPr lang="ar-IQ" dirty="0"/>
              <a:t>ﺑﻴﻨﻪ ﺑﻜﻴﻔﻴﺔ ﻏﻴﺮ ﻣﻘﺮوءة </a:t>
            </a:r>
            <a:r>
              <a:rPr lang="ar-IQ" dirty="0" smtClean="0"/>
              <a:t>اكتفي ﺑﺎﺧﻄﺎر </a:t>
            </a:r>
            <a:r>
              <a:rPr lang="ar-IQ" dirty="0"/>
              <a:t>اﻟﻤﻈﻬﺮ اﻟﺴﺎﺑﻖ </a:t>
            </a:r>
            <a:r>
              <a:rPr lang="ar-IQ" dirty="0" smtClean="0"/>
              <a:t>عليه.</a:t>
            </a:r>
            <a:endParaRPr lang="ar-IQ" dirty="0"/>
          </a:p>
          <a:p>
            <a:pPr algn="just" rtl="1"/>
            <a:r>
              <a:rPr lang="ar-IQ" dirty="0" smtClean="0"/>
              <a:t>س/ هل عين القانون صيغة معينة للاخطار؟ كلا لان المادة 104</a:t>
            </a:r>
            <a:r>
              <a:rPr lang="ar-IQ" dirty="0"/>
              <a:t>/ رابعاً </a:t>
            </a:r>
            <a:r>
              <a:rPr lang="ar-IQ" dirty="0" smtClean="0"/>
              <a:t> تنص على </a:t>
            </a:r>
            <a:r>
              <a:rPr lang="ar-IQ" dirty="0"/>
              <a:t>انه </a:t>
            </a:r>
            <a:r>
              <a:rPr lang="ar-IQ" dirty="0" smtClean="0"/>
              <a:t>«ﻟﻤﻦ </a:t>
            </a:r>
            <a:r>
              <a:rPr lang="ar-IQ" dirty="0"/>
              <a:t>وﺟﺐ ﻋﻠﻴﻪ اﻻﺧﻄﺎر ان ﻳﻘﻮم </a:t>
            </a:r>
            <a:r>
              <a:rPr lang="ar-IQ" b="1" dirty="0">
                <a:solidFill>
                  <a:srgbClr val="FF0000"/>
                </a:solidFill>
              </a:rPr>
              <a:t>ﺑﺎﻳﺔ </a:t>
            </a:r>
            <a:r>
              <a:rPr lang="ar-IQ" b="1" dirty="0" smtClean="0">
                <a:solidFill>
                  <a:srgbClr val="FF0000"/>
                </a:solidFill>
              </a:rPr>
              <a:t>كيفية </a:t>
            </a:r>
            <a:r>
              <a:rPr lang="ar-IQ" dirty="0" smtClean="0"/>
              <a:t>وﻟﻮ </a:t>
            </a:r>
            <a:r>
              <a:rPr lang="ar-IQ" dirty="0"/>
              <a:t>ﺑﺮد اﻟﺤﻮاﻟﺔ  </a:t>
            </a:r>
            <a:r>
              <a:rPr lang="ar-IQ" dirty="0" smtClean="0"/>
              <a:t>ذاتها. وﻳﺠﺐ </a:t>
            </a:r>
            <a:r>
              <a:rPr lang="ar-IQ" dirty="0"/>
              <a:t>ﻋﻠﻴﻪ اﺛﺒﺎت ﻗﻴﺎﻣﻪ ﺑﺎﻻﺧﻄﺎر ﻓﻲ  </a:t>
            </a:r>
            <a:r>
              <a:rPr lang="ar-IQ" dirty="0" smtClean="0"/>
              <a:t>الميعاد اﻟﻤﻘﺮر </a:t>
            </a:r>
            <a:r>
              <a:rPr lang="ar-IQ" dirty="0"/>
              <a:t>ﻟﻪ </a:t>
            </a:r>
            <a:r>
              <a:rPr lang="ar-IQ" dirty="0" smtClean="0"/>
              <a:t>. وﻳﻌﺘﺒﺮ </a:t>
            </a:r>
            <a:r>
              <a:rPr lang="ar-IQ" dirty="0"/>
              <a:t>اﻟﻤﻴﻌﺎد </a:t>
            </a:r>
            <a:r>
              <a:rPr lang="ar-IQ" dirty="0" smtClean="0"/>
              <a:t>ﻣﺮﻋﻴﺎً </a:t>
            </a:r>
            <a:r>
              <a:rPr lang="ar-IQ" dirty="0"/>
              <a:t>اذا ﺳﻠﻢ اﻻﺧﻄﺎر اﻟﻤﺴﺠﻞ اﻟﻰ ادارة اﻟﺒﺮﻳﺪ ﻓﻲ اﻟﻤﻴﻌﺎد  </a:t>
            </a:r>
            <a:r>
              <a:rPr lang="ar-IQ" dirty="0" smtClean="0"/>
              <a:t>ذاته»  </a:t>
            </a:r>
            <a:r>
              <a:rPr lang="ar-IQ" dirty="0"/>
              <a:t>. </a:t>
            </a:r>
            <a:endParaRPr lang="en-US" dirty="0"/>
          </a:p>
        </p:txBody>
      </p:sp>
    </p:spTree>
    <p:extLst>
      <p:ext uri="{BB962C8B-B14F-4D97-AF65-F5344CB8AC3E}">
        <p14:creationId xmlns:p14="http://schemas.microsoft.com/office/powerpoint/2010/main" val="1825944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الرجوع</a:t>
            </a:r>
            <a:br>
              <a:rPr lang="ar-IQ" dirty="0"/>
            </a:br>
            <a:endParaRPr lang="en-US" dirty="0"/>
          </a:p>
        </p:txBody>
      </p:sp>
      <p:sp>
        <p:nvSpPr>
          <p:cNvPr id="3" name="Content Placeholder 2"/>
          <p:cNvSpPr>
            <a:spLocks noGrp="1"/>
          </p:cNvSpPr>
          <p:nvPr>
            <p:ph idx="1"/>
          </p:nvPr>
        </p:nvSpPr>
        <p:spPr/>
        <p:txBody>
          <a:bodyPr/>
          <a:lstStyle/>
          <a:p>
            <a:pPr algn="just" rtl="1"/>
            <a:r>
              <a:rPr lang="ar-IQ" dirty="0" smtClean="0"/>
              <a:t>س/ ما الحكم فلو اشهر افلاس الملتزم الصرفي او فقدانه هويته او وفاته، الى من يوجه الاخطار؟</a:t>
            </a:r>
          </a:p>
          <a:p>
            <a:pPr algn="r" rtl="1"/>
            <a:r>
              <a:rPr lang="ar-IQ" dirty="0" smtClean="0"/>
              <a:t>ج/ يوجه الاخطار الى أمين التفليسة او الوصي او القيم المقام على القاصر او الى الورثة اضافة الى تركة مورثهم.</a:t>
            </a:r>
          </a:p>
          <a:p>
            <a:pPr algn="just" rtl="1"/>
            <a:r>
              <a:rPr lang="ar-IQ" dirty="0" smtClean="0"/>
              <a:t>س/ هل يمتد اعفاء الحامل من عمل الاحتجاج الى اعفائه من توجيه الاخطار؟ وهل اجاز القانون للملتزم الصرفي بان يعفي نفسه من عمل الاخطار بايراد شرط في الحوالة؟</a:t>
            </a:r>
          </a:p>
          <a:p>
            <a:pPr algn="r" rtl="1"/>
            <a:r>
              <a:rPr lang="ar-IQ" dirty="0" smtClean="0"/>
              <a:t>س/ ما هو الاثر الذي يترتب على تخلف الحامل عن توجيه الاخطار، وهل يترتب على ذلك سقوط حقه في الرجوع على الملتزمين الصرفيين؟</a:t>
            </a:r>
          </a:p>
          <a:p>
            <a:pPr algn="r" rtl="1"/>
            <a:endParaRPr lang="en-US" dirty="0"/>
          </a:p>
        </p:txBody>
      </p:sp>
    </p:spTree>
    <p:extLst>
      <p:ext uri="{BB962C8B-B14F-4D97-AF65-F5344CB8AC3E}">
        <p14:creationId xmlns:p14="http://schemas.microsoft.com/office/powerpoint/2010/main" val="2204175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طرائق الرجوع على الملتزمين الصرفيين</a:t>
            </a:r>
            <a:endParaRPr lang="en-US" dirty="0"/>
          </a:p>
        </p:txBody>
      </p:sp>
      <p:sp>
        <p:nvSpPr>
          <p:cNvPr id="3" name="Content Placeholder 2"/>
          <p:cNvSpPr>
            <a:spLocks noGrp="1"/>
          </p:cNvSpPr>
          <p:nvPr>
            <p:ph idx="1"/>
          </p:nvPr>
        </p:nvSpPr>
        <p:spPr/>
        <p:txBody>
          <a:bodyPr/>
          <a:lstStyle/>
          <a:p>
            <a:pPr algn="r" rtl="1"/>
            <a:r>
              <a:rPr lang="ar-IQ" dirty="0"/>
              <a:t>س/ ما هي </a:t>
            </a:r>
            <a:r>
              <a:rPr lang="ar-IQ" dirty="0" smtClean="0"/>
              <a:t>طرائق </a:t>
            </a:r>
            <a:r>
              <a:rPr lang="ar-IQ" dirty="0"/>
              <a:t>الرجوع على الملتزمين الصرفيين؟</a:t>
            </a:r>
          </a:p>
          <a:p>
            <a:pPr algn="r" rtl="1"/>
            <a:r>
              <a:rPr lang="ar-IQ" dirty="0"/>
              <a:t>1- المطالبة الودية.</a:t>
            </a:r>
          </a:p>
          <a:p>
            <a:pPr algn="r" rtl="1"/>
            <a:r>
              <a:rPr lang="ar-IQ" dirty="0"/>
              <a:t>2- المطالبة القضائية.</a:t>
            </a:r>
            <a:endParaRPr lang="en-GB" dirty="0"/>
          </a:p>
          <a:p>
            <a:pPr algn="r" rtl="1"/>
            <a:endParaRPr lang="en-US" dirty="0"/>
          </a:p>
        </p:txBody>
      </p:sp>
    </p:spTree>
    <p:extLst>
      <p:ext uri="{BB962C8B-B14F-4D97-AF65-F5344CB8AC3E}">
        <p14:creationId xmlns:p14="http://schemas.microsoft.com/office/powerpoint/2010/main" val="3061092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طرائق الرجوع على الملتزمين الصرفيين</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ar-IQ" b="1" dirty="0" smtClean="0"/>
              <a:t>اولاً: المطالبة الودية:-</a:t>
            </a:r>
          </a:p>
          <a:p>
            <a:pPr algn="r" rtl="1"/>
            <a:r>
              <a:rPr lang="ar-IQ" dirty="0" smtClean="0"/>
              <a:t>س</a:t>
            </a:r>
            <a:r>
              <a:rPr lang="ar-IQ" dirty="0"/>
              <a:t>/ ما هي وسائل المطالبة الودية؟</a:t>
            </a:r>
          </a:p>
          <a:p>
            <a:pPr algn="r" rtl="1"/>
            <a:r>
              <a:rPr lang="ar-IQ" dirty="0"/>
              <a:t>1- دعوة المدين الصرفي مباشرة الى الوفاء بالتزامه.</a:t>
            </a:r>
          </a:p>
          <a:p>
            <a:pPr algn="r" rtl="1"/>
            <a:r>
              <a:rPr lang="ar-IQ" dirty="0"/>
              <a:t>2- سحب سفتجة الرجوع.</a:t>
            </a:r>
          </a:p>
          <a:p>
            <a:pPr algn="r" rtl="1"/>
            <a:r>
              <a:rPr lang="ar-IQ" dirty="0"/>
              <a:t>س/ ما </a:t>
            </a:r>
            <a:r>
              <a:rPr lang="ar-IQ" dirty="0" smtClean="0"/>
              <a:t>هي </a:t>
            </a:r>
            <a:r>
              <a:rPr lang="ar-IQ" b="1" dirty="0" smtClean="0">
                <a:solidFill>
                  <a:srgbClr val="FF0000"/>
                </a:solidFill>
              </a:rPr>
              <a:t>سفتجة الرجوع،  </a:t>
            </a:r>
            <a:r>
              <a:rPr lang="ar-IQ" dirty="0"/>
              <a:t>وما هو الوظيفة التي تؤديها</a:t>
            </a:r>
            <a:r>
              <a:rPr lang="ar-IQ" dirty="0" smtClean="0"/>
              <a:t>؟</a:t>
            </a:r>
          </a:p>
          <a:p>
            <a:pPr algn="r" rtl="1"/>
            <a:r>
              <a:rPr lang="ar-IQ" dirty="0" smtClean="0"/>
              <a:t>(أ)_________(ب) _______(ج)_________(د)--------</a:t>
            </a:r>
            <a:r>
              <a:rPr lang="ar-IQ" b="1" dirty="0" smtClean="0"/>
              <a:t>(م.ع)</a:t>
            </a:r>
          </a:p>
          <a:p>
            <a:pPr algn="r" rtl="1"/>
            <a:r>
              <a:rPr lang="ar-IQ" dirty="0"/>
              <a:t> </a:t>
            </a:r>
            <a:r>
              <a:rPr lang="ar-IQ" dirty="0" smtClean="0"/>
              <a:t>                                                             (د) مدين ل (ص)</a:t>
            </a:r>
            <a:endParaRPr lang="ar-IQ" dirty="0"/>
          </a:p>
          <a:p>
            <a:pPr algn="just" rtl="1"/>
            <a:r>
              <a:rPr lang="ar-IQ" dirty="0"/>
              <a:t>ج/ سفتجة الرجوع </a:t>
            </a:r>
            <a:r>
              <a:rPr lang="ar-IQ" dirty="0" smtClean="0"/>
              <a:t>: هي </a:t>
            </a:r>
            <a:r>
              <a:rPr lang="ar-IQ" dirty="0"/>
              <a:t>حوالة يسحبها الحامل على احد الملتزمين الصرفيين </a:t>
            </a:r>
            <a:r>
              <a:rPr lang="ar-IQ" dirty="0" smtClean="0"/>
              <a:t>طبقاً </a:t>
            </a:r>
            <a:r>
              <a:rPr lang="ar-IQ" dirty="0"/>
              <a:t>لاحكام معينة بغية ضمان استرداد مبلغ الحوالة الاصلية بيسر ودون </a:t>
            </a:r>
            <a:r>
              <a:rPr lang="ar-IQ" dirty="0" smtClean="0"/>
              <a:t>الحاجة </a:t>
            </a:r>
            <a:r>
              <a:rPr lang="ar-IQ" dirty="0"/>
              <a:t>لاتخاذ اجراءات اخرى قد تستغرق </a:t>
            </a:r>
            <a:r>
              <a:rPr lang="ar-IQ" dirty="0" smtClean="0"/>
              <a:t>وقتاً وجهداً </a:t>
            </a:r>
            <a:r>
              <a:rPr lang="ar-IQ" dirty="0"/>
              <a:t>ونفقات لا مبرر لها.</a:t>
            </a:r>
          </a:p>
          <a:p>
            <a:pPr algn="just" rtl="1"/>
            <a:r>
              <a:rPr lang="ar-IQ" dirty="0"/>
              <a:t>سفتجة الرجوع تؤدي وظيفة </a:t>
            </a:r>
            <a:r>
              <a:rPr lang="ar-IQ" dirty="0" smtClean="0"/>
              <a:t>الوفاء </a:t>
            </a:r>
            <a:r>
              <a:rPr lang="ar-IQ" dirty="0"/>
              <a:t>بدين </a:t>
            </a:r>
            <a:r>
              <a:rPr lang="ar-IQ" dirty="0" smtClean="0"/>
              <a:t>الحامل والوظيفة الائتمانية لكنها ليست وسيلة </a:t>
            </a:r>
            <a:r>
              <a:rPr lang="ar-IQ" dirty="0"/>
              <a:t>لنقل </a:t>
            </a:r>
            <a:r>
              <a:rPr lang="ar-IQ" dirty="0" smtClean="0"/>
              <a:t>النقود لان القانون قد عين مكان انشاءها ومكان الوفاء.</a:t>
            </a:r>
            <a:endParaRPr lang="en-GB" dirty="0"/>
          </a:p>
          <a:p>
            <a:pPr algn="r" rtl="1"/>
            <a:endParaRPr lang="en-US" dirty="0"/>
          </a:p>
        </p:txBody>
      </p:sp>
    </p:spTree>
    <p:extLst>
      <p:ext uri="{BB962C8B-B14F-4D97-AF65-F5344CB8AC3E}">
        <p14:creationId xmlns:p14="http://schemas.microsoft.com/office/powerpoint/2010/main" val="3767531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اولاً: المطالبة الودية</a:t>
            </a:r>
            <a:endParaRPr lang="en-US" dirty="0"/>
          </a:p>
        </p:txBody>
      </p:sp>
      <p:sp>
        <p:nvSpPr>
          <p:cNvPr id="3" name="Content Placeholder 2"/>
          <p:cNvSpPr>
            <a:spLocks noGrp="1"/>
          </p:cNvSpPr>
          <p:nvPr>
            <p:ph idx="1"/>
          </p:nvPr>
        </p:nvSpPr>
        <p:spPr/>
        <p:txBody>
          <a:bodyPr>
            <a:normAutofit lnSpcReduction="10000"/>
          </a:bodyPr>
          <a:lstStyle/>
          <a:p>
            <a:pPr algn="r" rtl="1"/>
            <a:r>
              <a:rPr lang="ar-IQ" dirty="0"/>
              <a:t>س/ ما هي شروط صحة سفتجة الرجوع؟</a:t>
            </a:r>
          </a:p>
          <a:p>
            <a:pPr algn="just" rtl="1"/>
            <a:r>
              <a:rPr lang="ar-IQ" dirty="0"/>
              <a:t>1- وجود حوالة اصلية مستوفية لشرائطها </a:t>
            </a:r>
            <a:r>
              <a:rPr lang="ar-IQ" dirty="0" smtClean="0"/>
              <a:t>القانونية، ولم يرد فيها شرط يمنع الحامل من سحبها.</a:t>
            </a:r>
            <a:endParaRPr lang="ar-IQ" dirty="0"/>
          </a:p>
          <a:p>
            <a:pPr algn="r" rtl="1"/>
            <a:r>
              <a:rPr lang="ar-IQ" dirty="0"/>
              <a:t>2-عدم </a:t>
            </a:r>
            <a:r>
              <a:rPr lang="ar-IQ" dirty="0" smtClean="0"/>
              <a:t>اداء قيمة </a:t>
            </a:r>
            <a:r>
              <a:rPr lang="ar-IQ" dirty="0"/>
              <a:t>الحوالة </a:t>
            </a:r>
            <a:r>
              <a:rPr lang="ar-IQ" dirty="0" smtClean="0"/>
              <a:t>الاصلية من قبل المسحوب عليه.</a:t>
            </a:r>
            <a:endParaRPr lang="ar-IQ" dirty="0"/>
          </a:p>
          <a:p>
            <a:pPr algn="r" rtl="1"/>
            <a:r>
              <a:rPr lang="ar-IQ" dirty="0"/>
              <a:t>3-يجب ان تكون سفتجة الرجوع </a:t>
            </a:r>
            <a:r>
              <a:rPr lang="ar-IQ" b="1" dirty="0">
                <a:solidFill>
                  <a:srgbClr val="FF0000"/>
                </a:solidFill>
              </a:rPr>
              <a:t>واجبة الاداء لدى الاطلاع </a:t>
            </a:r>
            <a:r>
              <a:rPr lang="ar-IQ" b="1" dirty="0" smtClean="0"/>
              <a:t>دائماً</a:t>
            </a:r>
            <a:r>
              <a:rPr lang="ar-IQ" dirty="0" smtClean="0"/>
              <a:t>.</a:t>
            </a:r>
            <a:endParaRPr lang="ar-IQ" dirty="0"/>
          </a:p>
          <a:p>
            <a:pPr algn="r" rtl="1"/>
            <a:r>
              <a:rPr lang="ar-IQ" dirty="0" smtClean="0"/>
              <a:t>4-يجب </a:t>
            </a:r>
            <a:r>
              <a:rPr lang="ar-IQ" dirty="0"/>
              <a:t>ان تكون سفتجة الرجوع مستحقة الدفع في موطن الملتزم الصرفي.</a:t>
            </a:r>
          </a:p>
          <a:p>
            <a:pPr algn="r" rtl="1"/>
            <a:r>
              <a:rPr lang="ar-IQ" dirty="0"/>
              <a:t>5- يتحدد مبلغها </a:t>
            </a:r>
            <a:r>
              <a:rPr lang="ar-IQ" dirty="0" smtClean="0"/>
              <a:t>على اساس (</a:t>
            </a:r>
            <a:r>
              <a:rPr lang="ar-IQ" dirty="0"/>
              <a:t>قيمة الحوالة </a:t>
            </a:r>
            <a:r>
              <a:rPr lang="ar-IQ" dirty="0" smtClean="0"/>
              <a:t>الاصلية + المصاريف </a:t>
            </a:r>
            <a:r>
              <a:rPr lang="ar-IQ" dirty="0"/>
              <a:t>الناجمة </a:t>
            </a:r>
            <a:r>
              <a:rPr lang="ar-IQ" dirty="0" smtClean="0"/>
              <a:t>عنها</a:t>
            </a:r>
            <a:r>
              <a:rPr lang="ar-IQ" baseline="-25000" dirty="0"/>
              <a:t> </a:t>
            </a:r>
            <a:r>
              <a:rPr lang="ar-IQ" dirty="0"/>
              <a:t>+</a:t>
            </a:r>
            <a:r>
              <a:rPr lang="ar-IQ" dirty="0" smtClean="0"/>
              <a:t> </a:t>
            </a:r>
            <a:r>
              <a:rPr lang="ar-IQ" dirty="0"/>
              <a:t>الفوائد القانونية).</a:t>
            </a:r>
          </a:p>
          <a:p>
            <a:pPr algn="r" rtl="1"/>
            <a:r>
              <a:rPr lang="ar-IQ" dirty="0"/>
              <a:t>6- مكان انشاها هو مكان اداء الحوالة الاصلية اذا كان الحامل </a:t>
            </a:r>
            <a:r>
              <a:rPr lang="ar-IQ" dirty="0" smtClean="0"/>
              <a:t> هو من سحبها، </a:t>
            </a:r>
            <a:r>
              <a:rPr lang="ar-IQ" dirty="0"/>
              <a:t>ويكون موطن الملتزم الصرفي هو مكان انشاءها في </a:t>
            </a:r>
            <a:r>
              <a:rPr lang="ar-IQ" dirty="0" smtClean="0"/>
              <a:t>حالة سحبها من بقية حملة الحوالة المتعاقبين.</a:t>
            </a:r>
            <a:endParaRPr lang="en-GB" dirty="0"/>
          </a:p>
          <a:p>
            <a:pPr algn="r" rtl="1"/>
            <a:endParaRPr lang="en-US" dirty="0"/>
          </a:p>
        </p:txBody>
      </p:sp>
    </p:spTree>
    <p:extLst>
      <p:ext uri="{BB962C8B-B14F-4D97-AF65-F5344CB8AC3E}">
        <p14:creationId xmlns:p14="http://schemas.microsoft.com/office/powerpoint/2010/main" val="2061975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1888</Words>
  <Application>Microsoft Office PowerPoint</Application>
  <PresentationFormat>Custom</PresentationFormat>
  <Paragraphs>122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الرجوع</vt:lpstr>
      <vt:lpstr>الرجوع</vt:lpstr>
      <vt:lpstr>الرجوع أ- عمل الاحتجاج</vt:lpstr>
      <vt:lpstr>الرجوع </vt:lpstr>
      <vt:lpstr>الرجوع </vt:lpstr>
      <vt:lpstr>الرجوع </vt:lpstr>
      <vt:lpstr>طرائق الرجوع على الملتزمين الصرفيين</vt:lpstr>
      <vt:lpstr>طرائق الرجوع على الملتزمين الصرفيين</vt:lpstr>
      <vt:lpstr>اولاً: المطالبة الودية</vt:lpstr>
      <vt:lpstr>المطالبة الودية (سفتجة الرجوع)</vt:lpstr>
      <vt:lpstr>ثانياً: المطالبة القضائية:-</vt:lpstr>
      <vt:lpstr>ثانياً: المطالبة القضائية:-</vt:lpstr>
      <vt:lpstr>ثانياً: المطالبة القضائية:-</vt:lpstr>
      <vt:lpstr>ثانياً: المطالبة القضائية:-</vt:lpstr>
      <vt:lpstr>سقوط حق الحامل في الرجوع على الملتزم الصرفي</vt:lpstr>
      <vt:lpstr>سقوط حق الحامل في الرجوع على الملتزم الصرفي</vt:lpstr>
      <vt:lpstr>سقوط حق الحامل في الرجوع على الملتزم الصرفي</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الرجوع</dc:title>
  <dc:creator>R</dc:creator>
  <cp:lastModifiedBy>Maher</cp:lastModifiedBy>
  <cp:revision>27</cp:revision>
  <dcterms:created xsi:type="dcterms:W3CDTF">2018-02-07T16:41:59Z</dcterms:created>
  <dcterms:modified xsi:type="dcterms:W3CDTF">2021-05-10T09:31:54Z</dcterms:modified>
</cp:coreProperties>
</file>