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4" d="100"/>
          <a:sy n="74" d="100"/>
        </p:scale>
        <p:origin x="-57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F1733C-C30A-4127-9EF9-7C53F92C8EAA}" type="datetimeFigureOut">
              <a:rPr lang="en-GB" smtClean="0"/>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527462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F1733C-C30A-4127-9EF9-7C53F92C8EAA}" type="datetimeFigureOut">
              <a:rPr lang="en-GB" smtClean="0"/>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3604948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F1733C-C30A-4127-9EF9-7C53F92C8EAA}" type="datetimeFigureOut">
              <a:rPr lang="en-GB" smtClean="0"/>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4210249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F1733C-C30A-4127-9EF9-7C53F92C8EAA}" type="datetimeFigureOut">
              <a:rPr lang="en-GB" smtClean="0"/>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3981937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F1733C-C30A-4127-9EF9-7C53F92C8EAA}" type="datetimeFigureOut">
              <a:rPr lang="en-GB" smtClean="0"/>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2819747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F1733C-C30A-4127-9EF9-7C53F92C8EAA}" type="datetimeFigureOut">
              <a:rPr lang="en-GB" smtClean="0"/>
              <a:t>26/04/2021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3637919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F1733C-C30A-4127-9EF9-7C53F92C8EAA}" type="datetimeFigureOut">
              <a:rPr lang="en-GB" smtClean="0"/>
              <a:t>26/04/2021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1785967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F1733C-C30A-4127-9EF9-7C53F92C8EAA}" type="datetimeFigureOut">
              <a:rPr lang="en-GB" smtClean="0"/>
              <a:t>26/04/2021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351212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F1733C-C30A-4127-9EF9-7C53F92C8EAA}" type="datetimeFigureOut">
              <a:rPr lang="en-GB" smtClean="0"/>
              <a:t>26/04/2021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2623866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F1733C-C30A-4127-9EF9-7C53F92C8EAA}" type="datetimeFigureOut">
              <a:rPr lang="en-GB" smtClean="0"/>
              <a:t>26/04/2021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1121445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F1733C-C30A-4127-9EF9-7C53F92C8EAA}" type="datetimeFigureOut">
              <a:rPr lang="en-GB" smtClean="0"/>
              <a:t>26/04/2021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1680292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F1733C-C30A-4127-9EF9-7C53F92C8EAA}" type="datetimeFigureOut">
              <a:rPr lang="en-GB" smtClean="0"/>
              <a:t>26/04/2021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A9DC5-C634-44FE-BBFF-CA6E8715F869}" type="slidenum">
              <a:rPr lang="en-GB" smtClean="0"/>
              <a:t>‹#›</a:t>
            </a:fld>
            <a:endParaRPr lang="en-GB"/>
          </a:p>
        </p:txBody>
      </p:sp>
    </p:spTree>
    <p:extLst>
      <p:ext uri="{BB962C8B-B14F-4D97-AF65-F5344CB8AC3E}">
        <p14:creationId xmlns:p14="http://schemas.microsoft.com/office/powerpoint/2010/main" val="3420587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3264" y="-1193800"/>
            <a:ext cx="8191500" cy="2232891"/>
          </a:xfrm>
        </p:spPr>
        <p:txBody>
          <a:bodyPr>
            <a:normAutofit/>
          </a:bodyPr>
          <a:lstStyle/>
          <a:p>
            <a:r>
              <a:rPr lang="ar-IQ" sz="4000" dirty="0" smtClean="0"/>
              <a:t>الضمان</a:t>
            </a:r>
            <a:endParaRPr lang="en-GB" sz="4000" dirty="0"/>
          </a:p>
        </p:txBody>
      </p:sp>
      <p:sp>
        <p:nvSpPr>
          <p:cNvPr id="3" name="Subtitle 2"/>
          <p:cNvSpPr>
            <a:spLocks noGrp="1"/>
          </p:cNvSpPr>
          <p:nvPr>
            <p:ph type="subTitle" idx="1"/>
          </p:nvPr>
        </p:nvSpPr>
        <p:spPr>
          <a:xfrm>
            <a:off x="716974" y="1392382"/>
            <a:ext cx="10297390" cy="5465618"/>
          </a:xfrm>
        </p:spPr>
        <p:txBody>
          <a:bodyPr>
            <a:normAutofit fontScale="70000" lnSpcReduction="20000"/>
          </a:bodyPr>
          <a:lstStyle/>
          <a:p>
            <a:pPr algn="r"/>
            <a:r>
              <a:rPr lang="ar-IQ" sz="3200" b="1" dirty="0" smtClean="0"/>
              <a:t>س/ وضح المقصود بالضمان؟</a:t>
            </a:r>
          </a:p>
          <a:p>
            <a:pPr algn="r"/>
            <a:r>
              <a:rPr lang="ar-IQ" sz="3200" dirty="0" smtClean="0"/>
              <a:t>س/ من يحق له ضمان الالتزام باداء قيمة الورقة التجارية؟ </a:t>
            </a:r>
          </a:p>
          <a:p>
            <a:pPr algn="r"/>
            <a:r>
              <a:rPr lang="ar-IQ" sz="3200" dirty="0" smtClean="0"/>
              <a:t>ج/ (م 80) اي شخص اجنبي وكل ملتزم بالورقة التجارية ويجوز تعدد الكفلاء.</a:t>
            </a:r>
          </a:p>
          <a:p>
            <a:pPr algn="r"/>
            <a:r>
              <a:rPr lang="ar-IQ" sz="3200" b="1" dirty="0" smtClean="0"/>
              <a:t>س/ ما هي الشروط الموضوعية لصحة الضمان؟</a:t>
            </a:r>
          </a:p>
          <a:p>
            <a:pPr algn="r"/>
            <a:r>
              <a:rPr lang="ar-IQ" sz="3200" dirty="0" smtClean="0"/>
              <a:t>ج/ 1-الرضا يجب ان يكون الكفيل كامل الاهلية لانها من التصرفات الضارة به.</a:t>
            </a:r>
          </a:p>
          <a:p>
            <a:pPr algn="r"/>
            <a:r>
              <a:rPr lang="ar-IQ" sz="3200" dirty="0" smtClean="0"/>
              <a:t>2-المحل : يجوز ضمان مبلغ الحوالة  كلاً او جزءاً.</a:t>
            </a:r>
          </a:p>
          <a:p>
            <a:pPr algn="r"/>
            <a:r>
              <a:rPr lang="ar-IQ" sz="3200" dirty="0" smtClean="0"/>
              <a:t>3-السبب.</a:t>
            </a:r>
          </a:p>
          <a:p>
            <a:pPr algn="r"/>
            <a:r>
              <a:rPr lang="ar-IQ" sz="3200" b="1" dirty="0" smtClean="0"/>
              <a:t>س/  ما هي الشروط الشكلية لصحة الضمان؟</a:t>
            </a:r>
          </a:p>
          <a:p>
            <a:pPr algn="r"/>
            <a:r>
              <a:rPr lang="ar-IQ" sz="3200" dirty="0" smtClean="0"/>
              <a:t>ج /  تنص المادة (81) على الآتي:-</a:t>
            </a:r>
          </a:p>
          <a:p>
            <a:pPr algn="r"/>
            <a:r>
              <a:rPr lang="ar-IQ" sz="3200" dirty="0"/>
              <a:t> </a:t>
            </a:r>
            <a:r>
              <a:rPr lang="ar-IQ" sz="3200" dirty="0" smtClean="0"/>
              <a:t>اوﻻً: </a:t>
            </a:r>
            <a:r>
              <a:rPr lang="ar-IQ" sz="3200" dirty="0"/>
              <a:t>ﻳﻜﻮن اﻟﻀﻤﺎن ﺑﻜﺘﺎﺑﺔ </a:t>
            </a:r>
            <a:r>
              <a:rPr lang="ar-IQ" sz="3200" dirty="0" smtClean="0"/>
              <a:t>هذا اﻟﻠﻔﻆ </a:t>
            </a:r>
            <a:r>
              <a:rPr lang="ar-IQ" sz="3200" dirty="0"/>
              <a:t>او ﺑﺄﻳﺔ ﺻﻴﻐﺔ ﺗﻔﻴﺪ </a:t>
            </a:r>
            <a:r>
              <a:rPr lang="ar-IQ" sz="3200" dirty="0" smtClean="0"/>
              <a:t>هذا اﻟﻤﻌﻨﻰعلى اﻟﺤﻮاﻟﺔ </a:t>
            </a:r>
            <a:r>
              <a:rPr lang="ar-IQ" sz="3200" dirty="0"/>
              <a:t>ذاﺗﻬﺎ او ﻋﻠﻰ ورﻗﺔ ﻣﺘﺼﻠﺔ ﺑﻬﺎ وﻳﻮﻗﻌﻪ </a:t>
            </a:r>
            <a:r>
              <a:rPr lang="ar-IQ" sz="3200" dirty="0" smtClean="0"/>
              <a:t>اﻟﻀﺎﻣﻦ. </a:t>
            </a:r>
          </a:p>
          <a:p>
            <a:pPr algn="r"/>
            <a:r>
              <a:rPr lang="ar-IQ" sz="3200" dirty="0" smtClean="0"/>
              <a:t>ﺛﺎﻧﻴﺎً: ﻳﺴﺘﻔﺎد </a:t>
            </a:r>
            <a:r>
              <a:rPr lang="ar-IQ" sz="3200" dirty="0"/>
              <a:t>اﻟﻀﻤﺎن ﻣﻦ ﻣﺠﺮد ﺗﻮﻗﻴﻊ اﻟﻀﺎﻣﻦ ﻋﻠﻰ وﺟﻪ اﻟﺤﻮاﻟﺔ ﻣﺎ ﻟﻢ ﻳﻜﻦ اﻟﺘﻮﻗﻴﻊ ﺻﺎدرا ﻣﻦ اﻟﻤﺴﺤﻮب ﻋﻠﻴﻪ او ﻣﻦ </a:t>
            </a:r>
            <a:r>
              <a:rPr lang="ar-IQ" sz="3200" dirty="0" smtClean="0"/>
              <a:t>اﻟﺴﺎﺣﺐ. </a:t>
            </a:r>
          </a:p>
          <a:p>
            <a:pPr algn="r"/>
            <a:r>
              <a:rPr lang="ar-IQ" sz="3200" dirty="0" smtClean="0"/>
              <a:t> ﺛﺎﻟﺜﺎً: يذكر ﻓﻲ </a:t>
            </a:r>
            <a:r>
              <a:rPr lang="ar-IQ" sz="3200" dirty="0"/>
              <a:t>اﻟﻀﻤﺎن اﺳﻢ اﻟﻤﻀﻤﻮن، واﻻ اﻋﺘﺒﺮ اﻟﻀﻤﺎن ﺣﺎﺻﻼ </a:t>
            </a:r>
            <a:r>
              <a:rPr lang="ar-IQ" sz="3200" dirty="0" smtClean="0"/>
              <a:t>ﻟﻠﺴﺎﺣﺐ» ويستفيد منه بالنتيجة جميع الملتزمين الصرفيين.</a:t>
            </a:r>
          </a:p>
          <a:p>
            <a:pPr algn="r"/>
            <a:endParaRPr lang="ar-IQ" sz="3200" dirty="0" smtClean="0"/>
          </a:p>
          <a:p>
            <a:pPr algn="r"/>
            <a:endParaRPr lang="ar-IQ" sz="3200" dirty="0"/>
          </a:p>
          <a:p>
            <a:pPr algn="r"/>
            <a:endParaRPr lang="en-GB" sz="3200" dirty="0"/>
          </a:p>
        </p:txBody>
      </p:sp>
    </p:spTree>
    <p:extLst>
      <p:ext uri="{BB962C8B-B14F-4D97-AF65-F5344CB8AC3E}">
        <p14:creationId xmlns:p14="http://schemas.microsoft.com/office/powerpoint/2010/main" val="4144548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الضمان </a:t>
            </a:r>
            <a:endParaRPr lang="en-GB" dirty="0"/>
          </a:p>
        </p:txBody>
      </p:sp>
      <p:sp>
        <p:nvSpPr>
          <p:cNvPr id="3" name="Content Placeholder 2"/>
          <p:cNvSpPr>
            <a:spLocks noGrp="1"/>
          </p:cNvSpPr>
          <p:nvPr>
            <p:ph idx="1"/>
          </p:nvPr>
        </p:nvSpPr>
        <p:spPr/>
        <p:txBody>
          <a:bodyPr/>
          <a:lstStyle/>
          <a:p>
            <a:pPr algn="r" rtl="1"/>
            <a:r>
              <a:rPr lang="ar-IQ" b="1" dirty="0" smtClean="0"/>
              <a:t>س/ اين توضع صيغة الكفالة؟</a:t>
            </a:r>
          </a:p>
          <a:p>
            <a:pPr algn="r" rtl="1"/>
            <a:r>
              <a:rPr lang="ar-IQ" dirty="0" smtClean="0"/>
              <a:t>1-على ظهر الحوالة على ان تقترن بعبارة تفيد معنى الضمان.</a:t>
            </a:r>
          </a:p>
          <a:p>
            <a:pPr algn="r" rtl="1"/>
            <a:r>
              <a:rPr lang="ar-IQ" dirty="0" smtClean="0"/>
              <a:t>2-على وجه الحوالة بمجرد وضع التوقيع المجرد اذ يستنتج القانون انه ضمان.</a:t>
            </a:r>
          </a:p>
          <a:p>
            <a:pPr algn="r" rtl="1"/>
            <a:r>
              <a:rPr lang="ar-IQ" b="1" dirty="0" smtClean="0"/>
              <a:t>س/ هل يجوز تقديم الكفالة بورقة مستقلة عن الحوالة؟</a:t>
            </a:r>
          </a:p>
          <a:p>
            <a:pPr algn="just" rtl="1"/>
            <a:r>
              <a:rPr lang="ar-IQ" dirty="0" smtClean="0"/>
              <a:t>ج/ نعم يجوز شريطة ان يوضح فيها المكان الذي قدم الضمان فيه وفي هذه الحالة لا يلتزم الضامن بالضمان الا قبل من اعطاه هذه الورقة استثناء من مبدا الكفاية الذاتية للورقة التجارية واستثناء من قاعدة امتداد الضمان الى المضمون وحملة  الحوالة التاليين له.</a:t>
            </a:r>
          </a:p>
          <a:p>
            <a:pPr algn="just" rtl="1"/>
            <a:r>
              <a:rPr lang="ar-IQ" b="1" dirty="0" smtClean="0"/>
              <a:t>س/ لماذا فرض القانون في الحالة السابقة ذكر مكان تقديم الضمان؟</a:t>
            </a:r>
          </a:p>
          <a:p>
            <a:pPr algn="r"/>
            <a:r>
              <a:rPr lang="ar-IQ" dirty="0" smtClean="0"/>
              <a:t>ج/ لتحديد القانون واجب التطبيق على الضمان</a:t>
            </a:r>
            <a:endParaRPr lang="en-GB" dirty="0"/>
          </a:p>
        </p:txBody>
      </p:sp>
    </p:spTree>
    <p:extLst>
      <p:ext uri="{BB962C8B-B14F-4D97-AF65-F5344CB8AC3E}">
        <p14:creationId xmlns:p14="http://schemas.microsoft.com/office/powerpoint/2010/main" val="3094684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الضمان</a:t>
            </a:r>
            <a:endParaRPr lang="en-GB" dirty="0"/>
          </a:p>
        </p:txBody>
      </p:sp>
      <p:sp>
        <p:nvSpPr>
          <p:cNvPr id="3" name="Content Placeholder 2"/>
          <p:cNvSpPr>
            <a:spLocks noGrp="1"/>
          </p:cNvSpPr>
          <p:nvPr>
            <p:ph idx="1"/>
          </p:nvPr>
        </p:nvSpPr>
        <p:spPr/>
        <p:txBody>
          <a:bodyPr>
            <a:normAutofit fontScale="92500" lnSpcReduction="10000"/>
          </a:bodyPr>
          <a:lstStyle/>
          <a:p>
            <a:pPr algn="r" rtl="1"/>
            <a:r>
              <a:rPr lang="ar-IQ" b="1" dirty="0" smtClean="0"/>
              <a:t>س/ ما هي اثار الضمان؟</a:t>
            </a:r>
          </a:p>
          <a:p>
            <a:pPr algn="just" rtl="1"/>
            <a:r>
              <a:rPr lang="ar-IQ" b="1" dirty="0" smtClean="0"/>
              <a:t>1-</a:t>
            </a:r>
            <a:r>
              <a:rPr lang="ar-IQ" dirty="0"/>
              <a:t> </a:t>
            </a:r>
            <a:r>
              <a:rPr lang="ar-IQ" b="1" dirty="0" smtClean="0"/>
              <a:t>التزام الضامن تابع </a:t>
            </a:r>
            <a:r>
              <a:rPr lang="ar-IQ" b="1" dirty="0"/>
              <a:t>لالتزام </a:t>
            </a:r>
            <a:r>
              <a:rPr lang="ar-IQ" b="1" dirty="0" smtClean="0"/>
              <a:t>الاصيل</a:t>
            </a:r>
            <a:r>
              <a:rPr lang="en-US" dirty="0" smtClean="0"/>
              <a:t>:</a:t>
            </a:r>
            <a:r>
              <a:rPr lang="ar-IQ" dirty="0" smtClean="0"/>
              <a:t> لان</a:t>
            </a:r>
            <a:r>
              <a:rPr lang="ar-IQ" dirty="0"/>
              <a:t> </a:t>
            </a:r>
            <a:r>
              <a:rPr lang="ar-IQ" dirty="0" smtClean="0"/>
              <a:t>الضامن يلتزم بالكيفية التي يلتزم بها المضمون</a:t>
            </a:r>
            <a:r>
              <a:rPr lang="en-US" dirty="0" smtClean="0"/>
              <a:t> </a:t>
            </a:r>
            <a:r>
              <a:rPr lang="ar-IQ" dirty="0" smtClean="0"/>
              <a:t> فيجوز </a:t>
            </a:r>
            <a:r>
              <a:rPr lang="ar-IQ" dirty="0" smtClean="0"/>
              <a:t>له وللمكفول التمسك بالابراء او المقاصة او فسخ العقد الذي كان السبب في نشوء الالتزام </a:t>
            </a:r>
            <a:r>
              <a:rPr lang="ar-IQ" dirty="0" smtClean="0"/>
              <a:t>الصرفي بغية رد دعوى الحامل.</a:t>
            </a:r>
            <a:endParaRPr lang="ar-IQ" b="1" dirty="0" smtClean="0"/>
          </a:p>
          <a:p>
            <a:pPr algn="just" rtl="1"/>
            <a:r>
              <a:rPr lang="ar-IQ" b="1" dirty="0" smtClean="0"/>
              <a:t>2- التزام الضامن اصيل: </a:t>
            </a:r>
            <a:r>
              <a:rPr lang="ar-IQ" dirty="0" smtClean="0"/>
              <a:t>فيبقى التزام الكفيل </a:t>
            </a:r>
            <a:r>
              <a:rPr lang="ar-IQ" dirty="0" smtClean="0"/>
              <a:t>قائماً ومشروعاً </a:t>
            </a:r>
            <a:r>
              <a:rPr lang="ar-IQ" dirty="0" smtClean="0"/>
              <a:t>ولو ثبت بطلان التزام المضمون لغير عيب في الشكل استناداً الى </a:t>
            </a:r>
            <a:r>
              <a:rPr lang="ar-IQ" b="1" dirty="0" smtClean="0">
                <a:solidFill>
                  <a:srgbClr val="FF0000"/>
                </a:solidFill>
              </a:rPr>
              <a:t>قاعدة استقلال التواقيع، </a:t>
            </a:r>
            <a:r>
              <a:rPr lang="ar-IQ" dirty="0" smtClean="0"/>
              <a:t>وهذا كله خلافاً للقاعدة العامة المقررة في عقد الكفالة في القانون المدني القائمة على اساس </a:t>
            </a:r>
            <a:r>
              <a:rPr lang="ar-IQ" b="1" dirty="0" smtClean="0">
                <a:solidFill>
                  <a:srgbClr val="FF0000"/>
                </a:solidFill>
              </a:rPr>
              <a:t>تبعية التزام الوكيل لالتزام الاصيل.والعلة </a:t>
            </a:r>
            <a:r>
              <a:rPr lang="ar-IQ" dirty="0" smtClean="0"/>
              <a:t>في التشديد من مسؤولية الضامن تكمن في تشجيع تداول الاوراق التجارية والثقة بها من خلال توفير ضمانة فاعلة للحامل.</a:t>
            </a:r>
          </a:p>
          <a:p>
            <a:pPr algn="r" rtl="1"/>
            <a:r>
              <a:rPr lang="ar-IQ" dirty="0" smtClean="0"/>
              <a:t>كما انه يجوز الرجوع على الضامن حتى قبل الرجوع على المضمون، اي ان الكفيل محروم من </a:t>
            </a:r>
            <a:r>
              <a:rPr lang="ar-IQ" b="1" dirty="0" smtClean="0">
                <a:solidFill>
                  <a:srgbClr val="FF0000"/>
                </a:solidFill>
              </a:rPr>
              <a:t>حق التجريد </a:t>
            </a:r>
            <a:r>
              <a:rPr lang="ar-IQ" dirty="0" smtClean="0"/>
              <a:t>المقرر في عقد الكفالة في القانون المدني والقائم على اساس عدم جواز رجوع الدائن على الكفيل قبل الرجوع على المدين وتجريده من امواله اولاً.</a:t>
            </a:r>
            <a:endParaRPr lang="ar-IQ" dirty="0" smtClean="0"/>
          </a:p>
        </p:txBody>
      </p:sp>
    </p:spTree>
    <p:extLst>
      <p:ext uri="{BB962C8B-B14F-4D97-AF65-F5344CB8AC3E}">
        <p14:creationId xmlns:p14="http://schemas.microsoft.com/office/powerpoint/2010/main" val="1609385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الضمان</a:t>
            </a:r>
            <a:endParaRPr lang="en-US" dirty="0"/>
          </a:p>
        </p:txBody>
      </p:sp>
      <p:sp>
        <p:nvSpPr>
          <p:cNvPr id="3" name="Content Placeholder 2"/>
          <p:cNvSpPr>
            <a:spLocks noGrp="1"/>
          </p:cNvSpPr>
          <p:nvPr>
            <p:ph idx="1"/>
          </p:nvPr>
        </p:nvSpPr>
        <p:spPr/>
        <p:txBody>
          <a:bodyPr/>
          <a:lstStyle/>
          <a:p>
            <a:pPr algn="r" rtl="1"/>
            <a:r>
              <a:rPr lang="ar-IQ" dirty="0"/>
              <a:t>3- اذا اوفى </a:t>
            </a:r>
            <a:r>
              <a:rPr lang="ar-IQ" b="1" dirty="0"/>
              <a:t>الضامن</a:t>
            </a:r>
            <a:r>
              <a:rPr lang="ar-IQ" dirty="0"/>
              <a:t> مبلغ  الحوالة آلت اليه جميع الحقوق الناشئة عنها وجاز له الرجوع على:-</a:t>
            </a:r>
          </a:p>
          <a:p>
            <a:pPr algn="r" rtl="1"/>
            <a:r>
              <a:rPr lang="ar-IQ" dirty="0" smtClean="0"/>
              <a:t>1-المدين </a:t>
            </a:r>
            <a:r>
              <a:rPr lang="ar-IQ" dirty="0" smtClean="0"/>
              <a:t>المضمون (المكفول).</a:t>
            </a:r>
            <a:endParaRPr lang="ar-IQ" dirty="0"/>
          </a:p>
          <a:p>
            <a:pPr algn="r" rtl="1"/>
            <a:r>
              <a:rPr lang="ar-IQ" dirty="0"/>
              <a:t>2- وعلى كل ملتزم </a:t>
            </a:r>
            <a:r>
              <a:rPr lang="ar-IQ" dirty="0" smtClean="0"/>
              <a:t>يسبق المدين المضمون.</a:t>
            </a:r>
            <a:endParaRPr lang="ar-IQ" dirty="0"/>
          </a:p>
          <a:p>
            <a:pPr algn="r" rtl="1"/>
            <a:r>
              <a:rPr lang="ar-IQ" dirty="0"/>
              <a:t> </a:t>
            </a:r>
            <a:r>
              <a:rPr lang="ar-IQ" b="1" dirty="0"/>
              <a:t>الا انه </a:t>
            </a:r>
            <a:r>
              <a:rPr lang="ar-IQ" b="1" dirty="0">
                <a:solidFill>
                  <a:srgbClr val="FF0000"/>
                </a:solidFill>
              </a:rPr>
              <a:t>لا يحق له الرجوع على الملتزم اللاحق له</a:t>
            </a:r>
            <a:r>
              <a:rPr lang="ar-IQ" dirty="0">
                <a:solidFill>
                  <a:srgbClr val="FF0000"/>
                </a:solidFill>
              </a:rPr>
              <a:t> </a:t>
            </a:r>
            <a:r>
              <a:rPr lang="ar-IQ" dirty="0"/>
              <a:t>لان </a:t>
            </a:r>
            <a:r>
              <a:rPr lang="ar-IQ" b="1" dirty="0"/>
              <a:t>«الضامن يلتزم بالكيفية التي يلتزم بها المضمون</a:t>
            </a:r>
            <a:r>
              <a:rPr lang="ar-IQ" b="1" dirty="0" smtClean="0"/>
              <a:t>».</a:t>
            </a:r>
            <a:endParaRPr lang="en-GB" b="1" dirty="0"/>
          </a:p>
          <a:p>
            <a:pPr algn="r" rtl="1"/>
            <a:endParaRPr lang="ar-IQ" dirty="0" smtClean="0"/>
          </a:p>
          <a:p>
            <a:pPr algn="r" rtl="1"/>
            <a:r>
              <a:rPr lang="ar-IQ" dirty="0" smtClean="0"/>
              <a:t>أ________ب____________ج____________د________ه_____س</a:t>
            </a:r>
          </a:p>
          <a:p>
            <a:pPr algn="r" rtl="1"/>
            <a:r>
              <a:rPr lang="ar-IQ" dirty="0" smtClean="0"/>
              <a:t>                                            ن الضامن</a:t>
            </a:r>
            <a:endParaRPr lang="en-US" dirty="0"/>
          </a:p>
        </p:txBody>
      </p:sp>
    </p:spTree>
    <p:extLst>
      <p:ext uri="{BB962C8B-B14F-4D97-AF65-F5344CB8AC3E}">
        <p14:creationId xmlns:p14="http://schemas.microsoft.com/office/powerpoint/2010/main" val="599458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الضمان</a:t>
            </a:r>
            <a:endParaRPr lang="en-US" dirty="0"/>
          </a:p>
        </p:txBody>
      </p:sp>
      <p:sp>
        <p:nvSpPr>
          <p:cNvPr id="3" name="Content Placeholder 2"/>
          <p:cNvSpPr>
            <a:spLocks noGrp="1"/>
          </p:cNvSpPr>
          <p:nvPr>
            <p:ph idx="1"/>
          </p:nvPr>
        </p:nvSpPr>
        <p:spPr/>
        <p:txBody>
          <a:bodyPr>
            <a:normAutofit fontScale="92500"/>
          </a:bodyPr>
          <a:lstStyle/>
          <a:p>
            <a:pPr algn="r" rtl="1"/>
            <a:r>
              <a:rPr lang="ar-IQ" dirty="0" smtClean="0"/>
              <a:t>للتوضيح مثال</a:t>
            </a:r>
            <a:r>
              <a:rPr lang="en-US" dirty="0" smtClean="0">
                <a:sym typeface="Wingdings" panose="05000000000000000000" pitchFamily="2" charset="2"/>
              </a:rPr>
              <a:t>:</a:t>
            </a:r>
            <a:r>
              <a:rPr lang="ar-IQ" dirty="0" smtClean="0">
                <a:sym typeface="Wingdings" panose="05000000000000000000" pitchFamily="2" charset="2"/>
              </a:rPr>
              <a:t> (أ)---(ب)____(ج)______(د).........(ه)</a:t>
            </a:r>
          </a:p>
          <a:p>
            <a:pPr algn="r" rtl="1"/>
            <a:r>
              <a:rPr lang="ar-IQ" dirty="0" smtClean="0"/>
              <a:t>                                (ج) مضمون من (ص) لمصلحة (ه)     </a:t>
            </a:r>
          </a:p>
          <a:p>
            <a:pPr algn="r" rtl="1"/>
            <a:r>
              <a:rPr lang="ar-IQ" dirty="0" smtClean="0"/>
              <a:t>حوالة تجارية انشاءها (أ) للمستفيد (ب) الذي ظهرها ل (ج) الذي ظهرها الى(د) الذي ظهرها الى الحامل الاخير (ه). </a:t>
            </a:r>
          </a:p>
          <a:p>
            <a:pPr algn="r" rtl="1"/>
            <a:r>
              <a:rPr lang="ar-IQ" dirty="0" smtClean="0"/>
              <a:t>لو افترضنا ان شخص يدعى (ص) كفل (ج) لدى الحامل (ه) ولو افترضنا ان (ه) رجع على الكفيل (ص) الذي سدد له مبلغ الحوالة، على اي ملتزم صرفي يستطيع (ص) الرجوع عليه؟</a:t>
            </a:r>
          </a:p>
          <a:p>
            <a:pPr algn="r" rtl="1"/>
            <a:r>
              <a:rPr lang="ar-IQ" dirty="0" smtClean="0"/>
              <a:t>يستطيع الكفيل (ص) بعد الاداء الرجوع على من ضمنه، اي على (ج) لانه </a:t>
            </a:r>
            <a:r>
              <a:rPr lang="ar-IQ" b="1" dirty="0" smtClean="0">
                <a:solidFill>
                  <a:srgbClr val="FF0000"/>
                </a:solidFill>
              </a:rPr>
              <a:t>المدين</a:t>
            </a:r>
            <a:r>
              <a:rPr lang="ar-IQ" dirty="0" smtClean="0">
                <a:solidFill>
                  <a:srgbClr val="FF0000"/>
                </a:solidFill>
              </a:rPr>
              <a:t> </a:t>
            </a:r>
            <a:r>
              <a:rPr lang="ar-IQ" b="1" dirty="0" smtClean="0">
                <a:solidFill>
                  <a:srgbClr val="FF0000"/>
                </a:solidFill>
              </a:rPr>
              <a:t>الصرفي</a:t>
            </a:r>
            <a:r>
              <a:rPr lang="ar-IQ" dirty="0" smtClean="0">
                <a:solidFill>
                  <a:srgbClr val="FF0000"/>
                </a:solidFill>
              </a:rPr>
              <a:t> </a:t>
            </a:r>
            <a:r>
              <a:rPr lang="ar-IQ" b="1" dirty="0" smtClean="0">
                <a:solidFill>
                  <a:srgbClr val="FF0000"/>
                </a:solidFill>
              </a:rPr>
              <a:t>المكفول</a:t>
            </a:r>
            <a:r>
              <a:rPr lang="ar-IQ" dirty="0" smtClean="0"/>
              <a:t>، ويستطيع ايضا الرجوع على (أ) و (ب) لانهم </a:t>
            </a:r>
            <a:r>
              <a:rPr lang="ar-IQ" b="1" dirty="0" smtClean="0">
                <a:solidFill>
                  <a:srgbClr val="FF0000"/>
                </a:solidFill>
              </a:rPr>
              <a:t>ضامنين بحكم القانون ل (ج).</a:t>
            </a:r>
          </a:p>
          <a:p>
            <a:pPr algn="r" rtl="1"/>
            <a:r>
              <a:rPr lang="ar-IQ" dirty="0" smtClean="0"/>
              <a:t>ولكن (ص) لا يستطيع الرجوع على (د) لان الاخير مضمون من قبل (ج) والكفيل يلتزم بالكيفية التي يلتزم بها المضمون، والقاعدة تقضي بان </a:t>
            </a:r>
            <a:r>
              <a:rPr lang="ar-IQ" b="1" dirty="0" smtClean="0">
                <a:solidFill>
                  <a:srgbClr val="FF0000"/>
                </a:solidFill>
              </a:rPr>
              <a:t>من التزم بالضمان امتنع عليه التعرض لمن ضمنه</a:t>
            </a:r>
            <a:r>
              <a:rPr lang="ar-IQ" dirty="0" smtClean="0"/>
              <a:t>.</a:t>
            </a:r>
            <a:endParaRPr lang="en-US" dirty="0"/>
          </a:p>
        </p:txBody>
      </p:sp>
    </p:spTree>
    <p:extLst>
      <p:ext uri="{BB962C8B-B14F-4D97-AF65-F5344CB8AC3E}">
        <p14:creationId xmlns:p14="http://schemas.microsoft.com/office/powerpoint/2010/main" val="41713974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671</Words>
  <Application>Microsoft Office PowerPoint</Application>
  <PresentationFormat>Custom</PresentationFormat>
  <Paragraphs>42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الضمان</vt:lpstr>
      <vt:lpstr>الضمان </vt:lpstr>
      <vt:lpstr>الضمان</vt:lpstr>
      <vt:lpstr>الضمان</vt:lpstr>
      <vt:lpstr>الضمان</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الضمان</dc:title>
  <dc:creator>R</dc:creator>
  <cp:lastModifiedBy>Maher</cp:lastModifiedBy>
  <cp:revision>36</cp:revision>
  <dcterms:created xsi:type="dcterms:W3CDTF">2018-02-06T19:50:30Z</dcterms:created>
  <dcterms:modified xsi:type="dcterms:W3CDTF">2021-04-26T07:56:52Z</dcterms:modified>
</cp:coreProperties>
</file>