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62" r:id="rId9"/>
    <p:sldId id="263" r:id="rId10"/>
    <p:sldId id="264" r:id="rId11"/>
    <p:sldId id="265" r:id="rId12"/>
    <p:sldId id="272" r:id="rId13"/>
    <p:sldId id="273" r:id="rId14"/>
    <p:sldId id="266" r:id="rId15"/>
    <p:sldId id="274" r:id="rId16"/>
    <p:sldId id="267"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38A5FA-AD73-4B4B-9836-B6079FDD146B}"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123214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8A5FA-AD73-4B4B-9836-B6079FDD146B}"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3303211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8A5FA-AD73-4B4B-9836-B6079FDD146B}"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121142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8A5FA-AD73-4B4B-9836-B6079FDD146B}"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212010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8A5FA-AD73-4B4B-9836-B6079FDD146B}" type="datetimeFigureOut">
              <a:rPr lang="en-GB" smtClean="0"/>
              <a:t>13/06/2021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36120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38A5FA-AD73-4B4B-9836-B6079FDD146B}"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148756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38A5FA-AD73-4B4B-9836-B6079FDD146B}" type="datetimeFigureOut">
              <a:rPr lang="en-GB" smtClean="0"/>
              <a:t>13/06/2021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634644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38A5FA-AD73-4B4B-9836-B6079FDD146B}" type="datetimeFigureOut">
              <a:rPr lang="en-GB" smtClean="0"/>
              <a:t>13/06/2021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3526732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8A5FA-AD73-4B4B-9836-B6079FDD146B}" type="datetimeFigureOut">
              <a:rPr lang="en-GB" smtClean="0"/>
              <a:t>13/06/2021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830361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8A5FA-AD73-4B4B-9836-B6079FDD146B}"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261847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8A5FA-AD73-4B4B-9836-B6079FDD146B}" type="datetimeFigureOut">
              <a:rPr lang="en-GB" smtClean="0"/>
              <a:t>13/06/2021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B9217-7614-4374-8BA7-0EA7CC39AC94}" type="slidenum">
              <a:rPr lang="en-GB" smtClean="0"/>
              <a:t>‹#›</a:t>
            </a:fld>
            <a:endParaRPr lang="en-GB"/>
          </a:p>
        </p:txBody>
      </p:sp>
    </p:spTree>
    <p:extLst>
      <p:ext uri="{BB962C8B-B14F-4D97-AF65-F5344CB8AC3E}">
        <p14:creationId xmlns:p14="http://schemas.microsoft.com/office/powerpoint/2010/main" val="83793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8A5FA-AD73-4B4B-9836-B6079FDD146B}" type="datetimeFigureOut">
              <a:rPr lang="en-GB" smtClean="0"/>
              <a:t>13/06/2021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B9217-7614-4374-8BA7-0EA7CC39AC94}" type="slidenum">
              <a:rPr lang="en-GB" smtClean="0"/>
              <a:t>‹#›</a:t>
            </a:fld>
            <a:endParaRPr lang="en-GB"/>
          </a:p>
        </p:txBody>
      </p:sp>
    </p:spTree>
    <p:extLst>
      <p:ext uri="{BB962C8B-B14F-4D97-AF65-F5344CB8AC3E}">
        <p14:creationId xmlns:p14="http://schemas.microsoft.com/office/powerpoint/2010/main" val="2226570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6214"/>
            <a:ext cx="9144000" cy="927279"/>
          </a:xfrm>
        </p:spPr>
        <p:txBody>
          <a:bodyPr/>
          <a:lstStyle/>
          <a:p>
            <a:r>
              <a:rPr lang="ar-IQ" dirty="0" smtClean="0"/>
              <a:t>القبول</a:t>
            </a:r>
            <a:endParaRPr lang="en-GB" dirty="0"/>
          </a:p>
        </p:txBody>
      </p:sp>
      <p:sp>
        <p:nvSpPr>
          <p:cNvPr id="3" name="Subtitle 2"/>
          <p:cNvSpPr>
            <a:spLocks noGrp="1"/>
          </p:cNvSpPr>
          <p:nvPr>
            <p:ph type="subTitle" idx="1"/>
          </p:nvPr>
        </p:nvSpPr>
        <p:spPr>
          <a:xfrm>
            <a:off x="1524000" y="1687132"/>
            <a:ext cx="9144000" cy="3570668"/>
          </a:xfrm>
        </p:spPr>
        <p:txBody>
          <a:bodyPr>
            <a:normAutofit/>
          </a:bodyPr>
          <a:lstStyle/>
          <a:p>
            <a:pPr algn="r"/>
            <a:r>
              <a:rPr lang="ar-IQ" sz="3200" smtClean="0"/>
              <a:t>س/ ما </a:t>
            </a:r>
            <a:r>
              <a:rPr lang="ar-IQ" sz="3200" dirty="0" smtClean="0"/>
              <a:t>هو القبول؟</a:t>
            </a:r>
          </a:p>
          <a:p>
            <a:pPr algn="r"/>
            <a:r>
              <a:rPr lang="ar-IQ" sz="3200" dirty="0" smtClean="0"/>
              <a:t>تعهد يصدر من المس</a:t>
            </a:r>
            <a:r>
              <a:rPr lang="ar-IQ" sz="3200" dirty="0"/>
              <a:t>ح</a:t>
            </a:r>
            <a:r>
              <a:rPr lang="ar-IQ" sz="3200" dirty="0" smtClean="0"/>
              <a:t>وب عليه بوفاء قيمة الحوالة في ميعاد</a:t>
            </a:r>
          </a:p>
          <a:p>
            <a:pPr algn="r"/>
            <a:r>
              <a:rPr lang="ar-IQ" sz="3200" dirty="0" smtClean="0"/>
              <a:t>استحقاقها.</a:t>
            </a:r>
            <a:endParaRPr lang="en-GB" sz="3200" dirty="0"/>
          </a:p>
        </p:txBody>
      </p:sp>
    </p:spTree>
    <p:extLst>
      <p:ext uri="{BB962C8B-B14F-4D97-AF65-F5344CB8AC3E}">
        <p14:creationId xmlns:p14="http://schemas.microsoft.com/office/powerpoint/2010/main" val="115766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a:t>
            </a:r>
            <a:endParaRPr lang="en-GB" dirty="0"/>
          </a:p>
        </p:txBody>
      </p:sp>
      <p:sp>
        <p:nvSpPr>
          <p:cNvPr id="3" name="Content Placeholder 2"/>
          <p:cNvSpPr>
            <a:spLocks noGrp="1"/>
          </p:cNvSpPr>
          <p:nvPr>
            <p:ph idx="1"/>
          </p:nvPr>
        </p:nvSpPr>
        <p:spPr/>
        <p:txBody>
          <a:bodyPr/>
          <a:lstStyle/>
          <a:p>
            <a:pPr algn="r" rtl="1"/>
            <a:r>
              <a:rPr lang="ar-IQ" dirty="0"/>
              <a:t>س/ ما هي اثار القبول</a:t>
            </a:r>
            <a:r>
              <a:rPr lang="ar-IQ" dirty="0" smtClean="0"/>
              <a:t>؟</a:t>
            </a:r>
          </a:p>
          <a:p>
            <a:pPr algn="r" rtl="1"/>
            <a:r>
              <a:rPr lang="ar-IQ" dirty="0" smtClean="0"/>
              <a:t>1- يصبح المسحوب عليه مدينا بوفاء قيمة الحوالة في ميعاد استحقاقها. </a:t>
            </a:r>
          </a:p>
          <a:p>
            <a:pPr algn="r" rtl="1"/>
            <a:r>
              <a:rPr lang="ar-IQ" dirty="0" smtClean="0"/>
              <a:t>2-يصبح الساحب وبقية الموقعين </a:t>
            </a:r>
            <a:r>
              <a:rPr lang="ar-IQ" b="1" dirty="0" smtClean="0">
                <a:solidFill>
                  <a:srgbClr val="FF0000"/>
                </a:solidFill>
              </a:rPr>
              <a:t>مجرد ضامنين </a:t>
            </a:r>
            <a:r>
              <a:rPr lang="ar-IQ" dirty="0" smtClean="0"/>
              <a:t>لوفاء قيمة الحوالة عند امتناع المسحوب عليه  عن الوفاء.</a:t>
            </a:r>
          </a:p>
          <a:p>
            <a:pPr algn="r" rtl="1"/>
            <a:r>
              <a:rPr lang="ar-IQ" dirty="0" smtClean="0"/>
              <a:t>3-  القبول قرينة قاطعة على وجود مقابل الوفاء</a:t>
            </a:r>
            <a:endParaRPr lang="en-GB" dirty="0" smtClean="0"/>
          </a:p>
          <a:p>
            <a:pPr algn="r" rtl="1"/>
            <a:r>
              <a:rPr lang="ar-IQ" dirty="0" smtClean="0"/>
              <a:t>4- يصبح حق الحامل على مقابل الوفاء غير قابل للنقض.</a:t>
            </a:r>
          </a:p>
          <a:p>
            <a:pPr algn="r" rtl="1"/>
            <a:r>
              <a:rPr lang="ar-IQ" dirty="0" smtClean="0"/>
              <a:t> 5- لا يستطيع المسحوب عليه ان يتمسك قبل الحامل بالدفوع التي يستطيع التمسك بها قبل الساحب (كالدفع بالوفاء او الابراء او المقاصة ....الخ)</a:t>
            </a:r>
            <a:endParaRPr lang="en-GB" dirty="0" smtClean="0"/>
          </a:p>
          <a:p>
            <a:pPr algn="r" rtl="1"/>
            <a:endParaRPr lang="en-GB" dirty="0"/>
          </a:p>
        </p:txBody>
      </p:sp>
    </p:spTree>
    <p:extLst>
      <p:ext uri="{BB962C8B-B14F-4D97-AF65-F5344CB8AC3E}">
        <p14:creationId xmlns:p14="http://schemas.microsoft.com/office/powerpoint/2010/main" val="3325856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آثار الامتناع عن القبول</a:t>
            </a:r>
            <a:endParaRPr lang="en-GB" dirty="0"/>
          </a:p>
        </p:txBody>
      </p:sp>
      <p:sp>
        <p:nvSpPr>
          <p:cNvPr id="3" name="Content Placeholder 2"/>
          <p:cNvSpPr>
            <a:spLocks noGrp="1"/>
          </p:cNvSpPr>
          <p:nvPr>
            <p:ph idx="1"/>
          </p:nvPr>
        </p:nvSpPr>
        <p:spPr/>
        <p:txBody>
          <a:bodyPr>
            <a:normAutofit/>
          </a:bodyPr>
          <a:lstStyle/>
          <a:p>
            <a:pPr algn="r" rtl="1"/>
            <a:r>
              <a:rPr lang="ar-IQ" dirty="0" smtClean="0"/>
              <a:t> س</a:t>
            </a:r>
            <a:r>
              <a:rPr lang="ar-IQ" dirty="0"/>
              <a:t>/ ما هي اثار امتناع المسحوب عليه عن القبول</a:t>
            </a:r>
            <a:r>
              <a:rPr lang="ar-IQ" dirty="0" smtClean="0"/>
              <a:t>؟ للحامل الخيار بين ان:-</a:t>
            </a:r>
          </a:p>
          <a:p>
            <a:pPr algn="r" rtl="1"/>
            <a:r>
              <a:rPr lang="ar-IQ" dirty="0" smtClean="0"/>
              <a:t>1- ان ينتظر الى حين ميعاد استحقاق الحوالة لكي يعرض</a:t>
            </a:r>
            <a:r>
              <a:rPr lang="ar-IQ" dirty="0"/>
              <a:t> </a:t>
            </a:r>
            <a:r>
              <a:rPr lang="ar-IQ" dirty="0" smtClean="0"/>
              <a:t>الحوالة على المسحوب عليه للوفاء مرة ثانية.</a:t>
            </a:r>
          </a:p>
          <a:p>
            <a:pPr algn="r" rtl="1"/>
            <a:r>
              <a:rPr lang="ar-IQ" dirty="0" smtClean="0"/>
              <a:t>2- ان يرجع على الساحب وبقية الملتزمين الصرفيين.</a:t>
            </a:r>
          </a:p>
          <a:p>
            <a:pPr algn="r" rtl="1"/>
            <a:r>
              <a:rPr lang="ar-IQ" dirty="0" smtClean="0"/>
              <a:t>س/ اذا اتبع الحامل الخيار رقم (2) ما هي اجراءات الرجوع على الملتزمين الصرفيين؟</a:t>
            </a:r>
          </a:p>
          <a:p>
            <a:pPr algn="r" rtl="1"/>
            <a:r>
              <a:rPr lang="ar-IQ" dirty="0" smtClean="0"/>
              <a:t>اولاً: عمل احتجاج عدم القبول.</a:t>
            </a:r>
          </a:p>
          <a:p>
            <a:pPr algn="r" rtl="1"/>
            <a:r>
              <a:rPr lang="ar-IQ" dirty="0" smtClean="0"/>
              <a:t>ثانياً: توجيه الاخطار الى من تلقى منه الحامل الحوالة والى الساحب.</a:t>
            </a:r>
          </a:p>
          <a:p>
            <a:pPr algn="r" rtl="1"/>
            <a:r>
              <a:rPr lang="ar-IQ" dirty="0" smtClean="0"/>
              <a:t>مدة الاخطار: (4) ايام التالية لعمل الاخطار او اليوم التالي لتقديمها للقبول اذا اشتملت الحوالة على شرط الرجوع بدون عمل احتجاج.</a:t>
            </a:r>
            <a:endParaRPr lang="ar-IQ" dirty="0"/>
          </a:p>
        </p:txBody>
      </p:sp>
    </p:spTree>
    <p:extLst>
      <p:ext uri="{BB962C8B-B14F-4D97-AF65-F5344CB8AC3E}">
        <p14:creationId xmlns:p14="http://schemas.microsoft.com/office/powerpoint/2010/main" val="3564402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37519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آثار الامتناع عن القبول</a:t>
            </a:r>
            <a:endParaRPr lang="en-US" dirty="0"/>
          </a:p>
        </p:txBody>
      </p:sp>
      <p:sp>
        <p:nvSpPr>
          <p:cNvPr id="3" name="Content Placeholder 2"/>
          <p:cNvSpPr>
            <a:spLocks noGrp="1"/>
          </p:cNvSpPr>
          <p:nvPr>
            <p:ph idx="1"/>
          </p:nvPr>
        </p:nvSpPr>
        <p:spPr/>
        <p:txBody>
          <a:bodyPr/>
          <a:lstStyle/>
          <a:p>
            <a:pPr algn="r" rtl="1"/>
            <a:r>
              <a:rPr lang="ar-IQ" dirty="0"/>
              <a:t>س/ ما هي المبالغ التي يستطيع الحامل الرجوع بها على الملتزم الصرفي؟ (م 107)</a:t>
            </a:r>
          </a:p>
          <a:p>
            <a:pPr algn="r" rtl="1"/>
            <a:r>
              <a:rPr lang="ar-IQ" dirty="0"/>
              <a:t>1- مبلغ الحوالة . </a:t>
            </a:r>
          </a:p>
          <a:p>
            <a:pPr algn="r" rtl="1"/>
            <a:r>
              <a:rPr lang="ar-IQ" dirty="0"/>
              <a:t>2- المصاريف التي تكبدها الحامل (عمل الاحتجاجات وتوجيه الاخطارات).</a:t>
            </a:r>
          </a:p>
          <a:p>
            <a:pPr algn="r" rtl="1"/>
            <a:r>
              <a:rPr lang="ar-IQ" dirty="0"/>
              <a:t> 3- الفوائد القانونية من تاريخ الاستحقاق</a:t>
            </a:r>
          </a:p>
          <a:p>
            <a:pPr algn="r" rtl="1"/>
            <a:r>
              <a:rPr lang="ar-IQ" dirty="0"/>
              <a:t>ملاحظة: بما ان الرجوع قد تم قبل ميعاد الاستحقاق: يخصم من مبلغ الحوالة الفائدة القانونية للمدة في تاريخ  رجوع الحامل.</a:t>
            </a:r>
            <a:endParaRPr lang="en-GB" dirty="0"/>
          </a:p>
          <a:p>
            <a:pPr algn="r" rtl="1"/>
            <a:endParaRPr lang="en-US" dirty="0"/>
          </a:p>
        </p:txBody>
      </p:sp>
    </p:spTree>
    <p:extLst>
      <p:ext uri="{BB962C8B-B14F-4D97-AF65-F5344CB8AC3E}">
        <p14:creationId xmlns:p14="http://schemas.microsoft.com/office/powerpoint/2010/main" val="1453100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آثار الامتناع عن القبول</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a:t>س/ ماهي حالات رجوع الحامل على الملتزمين </a:t>
            </a:r>
            <a:r>
              <a:rPr lang="ar-IQ" dirty="0" smtClean="0"/>
              <a:t>الصرفيين </a:t>
            </a:r>
            <a:r>
              <a:rPr lang="ar-IQ" b="1" dirty="0" smtClean="0">
                <a:solidFill>
                  <a:srgbClr val="FF0000"/>
                </a:solidFill>
              </a:rPr>
              <a:t>قبل ميعاد الاستحقاق</a:t>
            </a:r>
            <a:r>
              <a:rPr lang="ar-IQ" dirty="0" smtClean="0"/>
              <a:t>؟</a:t>
            </a:r>
          </a:p>
          <a:p>
            <a:pPr algn="r" rtl="1"/>
            <a:r>
              <a:rPr lang="ar-IQ" dirty="0" smtClean="0"/>
              <a:t>1- الامتناع الكلي عن قبول الحوالة.</a:t>
            </a:r>
          </a:p>
          <a:p>
            <a:pPr algn="r" rtl="1"/>
            <a:r>
              <a:rPr lang="ar-IQ" dirty="0" smtClean="0"/>
              <a:t>2- الامتناع الجزئي عن القبول (قبول جزءمن مبلغ الحوالة)، وهنا يكون للحامل الرجوع على الملتزمين الصرفيين بالجزء غير المقبول من الحوالة فقط.</a:t>
            </a:r>
          </a:p>
          <a:p>
            <a:pPr algn="r" rtl="1"/>
            <a:r>
              <a:rPr lang="ar-IQ" dirty="0" smtClean="0"/>
              <a:t>3-الحكم باعسار المسحوب عليه او توقفه عن الدفع او وقوع حجز غير مجد على امواله، والسبب في تمكين الحامل من الرجوع يعود الى ان اشتراكه في تفليسة المسحوب عليه لا يعطيه ضمانة محققة باستيفاء مبلغ الحوالة.</a:t>
            </a:r>
          </a:p>
          <a:p>
            <a:pPr algn="r" rtl="1"/>
            <a:r>
              <a:rPr lang="ar-IQ" dirty="0" smtClean="0"/>
              <a:t>4-  اعسار الساحب في حوالة غير ممكنة القبول. العلة من هذا الرجوع المبتسر هو يرجع الى ان الحامل محروم من ضمانة القبول بفعل الشرط الموضوع من الساحب فلا يتاكد حقه في مقابل الوفاء، لذا فالافضل له ان يرجع على الساحب ويشترك في تفليسته بدلا من الانتظار لحين حلول ميعاد الاستحقاق وقد لا يجد مقابل الوفاء بسبب قيام امين التفليسة بسحب المقابل من المسحوب عليه.</a:t>
            </a:r>
          </a:p>
        </p:txBody>
      </p:sp>
    </p:spTree>
    <p:extLst>
      <p:ext uri="{BB962C8B-B14F-4D97-AF65-F5344CB8AC3E}">
        <p14:creationId xmlns:p14="http://schemas.microsoft.com/office/powerpoint/2010/main" val="3949489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آثار الامتناع عن القبول</a:t>
            </a:r>
            <a:endParaRPr lang="en-US" dirty="0"/>
          </a:p>
        </p:txBody>
      </p:sp>
      <p:sp>
        <p:nvSpPr>
          <p:cNvPr id="3" name="Content Placeholder 2"/>
          <p:cNvSpPr>
            <a:spLocks noGrp="1"/>
          </p:cNvSpPr>
          <p:nvPr>
            <p:ph idx="1"/>
          </p:nvPr>
        </p:nvSpPr>
        <p:spPr/>
        <p:txBody>
          <a:bodyPr/>
          <a:lstStyle/>
          <a:p>
            <a:pPr algn="r" rtl="1"/>
            <a:r>
              <a:rPr lang="ar-IQ" dirty="0"/>
              <a:t>س/ ما المقصود بالحوالة غير ممكنة القبول؟</a:t>
            </a:r>
          </a:p>
          <a:p>
            <a:pPr algn="r" rtl="1"/>
            <a:r>
              <a:rPr lang="ar-IQ" dirty="0"/>
              <a:t>ا-الحوالة مستحقة الدفع لدى الاطلاع</a:t>
            </a:r>
          </a:p>
          <a:p>
            <a:pPr algn="r" rtl="1"/>
            <a:r>
              <a:rPr lang="ar-IQ" dirty="0"/>
              <a:t>ب- الحوالة التي يرد فيها شرط يمنع الحامل من تقديم الحوالة </a:t>
            </a:r>
            <a:r>
              <a:rPr lang="ar-IQ" dirty="0" smtClean="0"/>
              <a:t>للقبول.</a:t>
            </a:r>
          </a:p>
          <a:p>
            <a:pPr algn="r" rtl="1"/>
            <a:r>
              <a:rPr lang="ar-IQ" dirty="0" smtClean="0"/>
              <a:t>س/ هل يشترط لصحة الرجوع على الملتزمين قبل استحقاق الحوالة عمل احتجاج؟</a:t>
            </a:r>
          </a:p>
          <a:p>
            <a:pPr algn="r" rtl="1"/>
            <a:r>
              <a:rPr lang="ar-IQ" dirty="0" smtClean="0"/>
              <a:t>ج/ يجب عمل الاحتجاج باستثناء حالتي اعسار الساحب او المسحوب عليه اذ يغني الحكم الصادر باعسارهما عن عمل الاحتجاج.</a:t>
            </a:r>
            <a:endParaRPr lang="en-GB" dirty="0"/>
          </a:p>
          <a:p>
            <a:pPr algn="r" rtl="1"/>
            <a:endParaRPr lang="en-US" dirty="0"/>
          </a:p>
        </p:txBody>
      </p:sp>
    </p:spTree>
    <p:extLst>
      <p:ext uri="{BB962C8B-B14F-4D97-AF65-F5344CB8AC3E}">
        <p14:creationId xmlns:p14="http://schemas.microsoft.com/office/powerpoint/2010/main" val="2219482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a:r>
              <a:rPr lang="ar-IQ" b="1" dirty="0"/>
              <a:t>س/ ما المقصود بالقبول بالتدخل؟</a:t>
            </a:r>
            <a:endParaRPr lang="ar-IQ" b="1" dirty="0" smtClean="0"/>
          </a:p>
          <a:p>
            <a:pPr algn="r"/>
            <a:r>
              <a:rPr lang="ar-IQ" b="1" dirty="0" smtClean="0"/>
              <a:t>س/ ما هي شروط القبول بالتدخل؟</a:t>
            </a:r>
          </a:p>
          <a:p>
            <a:pPr algn="r"/>
            <a:r>
              <a:rPr lang="ar-IQ" dirty="0" smtClean="0"/>
              <a:t>1- ان تكون الحوالة ممكنة القبول(اي ليست مستحقة الوفاء لدى الاطلاع ولم يرد فيها شرط يمنع الحامل من استحصال قبول من المسحوب عليه)</a:t>
            </a:r>
          </a:p>
          <a:p>
            <a:pPr algn="r"/>
            <a:r>
              <a:rPr lang="ar-IQ" dirty="0" smtClean="0"/>
              <a:t>2- امتناع المسحوب عليه عن القبول او الحكم باعساره او </a:t>
            </a:r>
            <a:r>
              <a:rPr lang="ar-IQ" dirty="0"/>
              <a:t>توقفه عن الدفع او وقوع حجز غير مجد على </a:t>
            </a:r>
            <a:r>
              <a:rPr lang="ar-IQ" dirty="0" smtClean="0"/>
              <a:t>امواله .</a:t>
            </a:r>
          </a:p>
          <a:p>
            <a:pPr marL="0" indent="0" algn="r" rtl="1">
              <a:buNone/>
            </a:pPr>
            <a:r>
              <a:rPr lang="ar-IQ" b="1" dirty="0" smtClean="0"/>
              <a:t>س/ من له الحق في طلب القبول بالتدخل؟</a:t>
            </a:r>
          </a:p>
          <a:p>
            <a:pPr marL="0" indent="0" algn="r" rtl="1">
              <a:buNone/>
            </a:pPr>
            <a:r>
              <a:rPr lang="ar-IQ" b="1" dirty="0" smtClean="0"/>
              <a:t>ج/ </a:t>
            </a:r>
            <a:r>
              <a:rPr lang="ar-IQ" dirty="0" smtClean="0"/>
              <a:t>اي شخص اجنبي واي ملتزم صرفي وحتى المسحوب عليه (غير القابل) (م 116/ثانيا).</a:t>
            </a:r>
            <a:endParaRPr lang="en-GB" dirty="0"/>
          </a:p>
        </p:txBody>
      </p:sp>
    </p:spTree>
    <p:extLst>
      <p:ext uri="{BB962C8B-B14F-4D97-AF65-F5344CB8AC3E}">
        <p14:creationId xmlns:p14="http://schemas.microsoft.com/office/powerpoint/2010/main" val="4041656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س/ بين مدى حرية الحامل في قبول التدخل؟</a:t>
            </a:r>
            <a:endParaRPr lang="en-GB" dirty="0"/>
          </a:p>
        </p:txBody>
      </p:sp>
      <p:sp>
        <p:nvSpPr>
          <p:cNvPr id="3" name="Content Placeholder 2"/>
          <p:cNvSpPr>
            <a:spLocks noGrp="1"/>
          </p:cNvSpPr>
          <p:nvPr>
            <p:ph idx="1"/>
          </p:nvPr>
        </p:nvSpPr>
        <p:spPr/>
        <p:txBody>
          <a:bodyPr/>
          <a:lstStyle/>
          <a:p>
            <a:pPr marL="0" indent="0" algn="r">
              <a:buNone/>
            </a:pPr>
            <a:r>
              <a:rPr lang="ar-IQ" dirty="0" smtClean="0"/>
              <a:t>ج/ </a:t>
            </a:r>
            <a:r>
              <a:rPr lang="ar-IQ" b="1" dirty="0" smtClean="0"/>
              <a:t>القاعدة العامة: </a:t>
            </a:r>
            <a:r>
              <a:rPr lang="ar-IQ" dirty="0" smtClean="0"/>
              <a:t>حرية الحامل في قبول او رفض القبول بالتدخل (المادة 117)</a:t>
            </a:r>
          </a:p>
          <a:p>
            <a:pPr marL="0" indent="0" algn="r">
              <a:buNone/>
            </a:pPr>
            <a:r>
              <a:rPr lang="ar-IQ" b="1" dirty="0" smtClean="0"/>
              <a:t>الاستثناء:</a:t>
            </a:r>
            <a:r>
              <a:rPr lang="ar-IQ" dirty="0" smtClean="0"/>
              <a:t> الحامل  ملزم بالقبول بالتدخل اذا عين الساحب او احد الملتزمين من يقبلها عند الاقتضاء وبخلافه يسقط  حق الحامل بالرجوع على من صدر هذا التعيين عنه وبقية الملتزمين اللاحقين (م 115)</a:t>
            </a:r>
            <a:endParaRPr lang="ar-IQ" dirty="0"/>
          </a:p>
          <a:p>
            <a:pPr marL="0" indent="0" algn="r">
              <a:buNone/>
            </a:pPr>
            <a:r>
              <a:rPr lang="ar-IQ" dirty="0" smtClean="0"/>
              <a:t>س/ ما هي الشروط الموضوعية لصحة  القبول بالتدخل؟</a:t>
            </a:r>
          </a:p>
          <a:p>
            <a:pPr marL="0" indent="0" algn="r">
              <a:buNone/>
            </a:pPr>
            <a:r>
              <a:rPr lang="ar-IQ" dirty="0" smtClean="0"/>
              <a:t>س/ ما هي الشروط الشكلية لصحة </a:t>
            </a:r>
            <a:r>
              <a:rPr lang="ar-IQ" dirty="0"/>
              <a:t>القبول بالتدخل؟</a:t>
            </a:r>
          </a:p>
          <a:p>
            <a:pPr marL="0" indent="0" algn="r">
              <a:buNone/>
            </a:pPr>
            <a:r>
              <a:rPr lang="ar-IQ" dirty="0" smtClean="0"/>
              <a:t>ج/ المادة 119</a:t>
            </a:r>
            <a:endParaRPr lang="en-GB" dirty="0"/>
          </a:p>
        </p:txBody>
      </p:sp>
    </p:spTree>
    <p:extLst>
      <p:ext uri="{BB962C8B-B14F-4D97-AF65-F5344CB8AC3E}">
        <p14:creationId xmlns:p14="http://schemas.microsoft.com/office/powerpoint/2010/main" val="2766890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 بالتدخل</a:t>
            </a:r>
            <a:endParaRPr lang="en-GB" dirty="0"/>
          </a:p>
        </p:txBody>
      </p:sp>
      <p:sp>
        <p:nvSpPr>
          <p:cNvPr id="3" name="Content Placeholder 2"/>
          <p:cNvSpPr>
            <a:spLocks noGrp="1"/>
          </p:cNvSpPr>
          <p:nvPr>
            <p:ph idx="1"/>
          </p:nvPr>
        </p:nvSpPr>
        <p:spPr/>
        <p:txBody>
          <a:bodyPr/>
          <a:lstStyle/>
          <a:p>
            <a:pPr algn="r" rtl="1"/>
            <a:r>
              <a:rPr lang="ar-IQ" dirty="0"/>
              <a:t>س/ ماهو الاجراء الذي يتعين على القابل بالتدخل اجراءه بعد حصول التدخل؟</a:t>
            </a:r>
          </a:p>
          <a:p>
            <a:pPr algn="r" rtl="1"/>
            <a:r>
              <a:rPr lang="ar-IQ" dirty="0"/>
              <a:t>ج/ المادة 118 </a:t>
            </a:r>
            <a:endParaRPr lang="ar-IQ" dirty="0" smtClean="0"/>
          </a:p>
          <a:p>
            <a:pPr algn="r" rtl="1"/>
            <a:r>
              <a:rPr lang="ar-IQ" dirty="0" smtClean="0"/>
              <a:t>س/ما هي اثار القبول بالتدخل؟</a:t>
            </a:r>
          </a:p>
          <a:p>
            <a:pPr algn="r" rtl="1"/>
            <a:r>
              <a:rPr lang="ar-IQ" dirty="0" smtClean="0"/>
              <a:t>1- التزام المتدخل التزام تبعي لمن حصل التدخل لمصلحته لانه لو ثبت بطلان التزام الاخير بطل ايضا التزام المتدخل.</a:t>
            </a:r>
          </a:p>
          <a:p>
            <a:pPr algn="r" rtl="1"/>
            <a:r>
              <a:rPr lang="ar-IQ" dirty="0" smtClean="0"/>
              <a:t>2- التزام </a:t>
            </a:r>
            <a:r>
              <a:rPr lang="ar-IQ" dirty="0"/>
              <a:t>المتدخل التزام </a:t>
            </a:r>
            <a:r>
              <a:rPr lang="ar-IQ" dirty="0" smtClean="0"/>
              <a:t>اصلي لانه ببيح للحامل الرجوع عليه قبل الرجوع على من جرى التدخل لمصلحته.</a:t>
            </a:r>
          </a:p>
          <a:p>
            <a:pPr algn="r" rtl="1"/>
            <a:r>
              <a:rPr lang="ar-IQ" dirty="0" smtClean="0"/>
              <a:t>3- لا يمنع التدخل من ان يقوم من تم التدخل لمصلحته من الوفاء بقيمة السفتجة.</a:t>
            </a:r>
          </a:p>
          <a:p>
            <a:pPr algn="r" rtl="1"/>
            <a:r>
              <a:rPr lang="ar-IQ" dirty="0" smtClean="0"/>
              <a:t>4- لا يقوم القابل بالتدخل مقام المسحوب عليه ولا يعد وكيلا عنه.</a:t>
            </a:r>
            <a:endParaRPr lang="en-GB" dirty="0"/>
          </a:p>
        </p:txBody>
      </p:sp>
    </p:spTree>
    <p:extLst>
      <p:ext uri="{BB962C8B-B14F-4D97-AF65-F5344CB8AC3E}">
        <p14:creationId xmlns:p14="http://schemas.microsoft.com/office/powerpoint/2010/main" val="1235412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GB"/>
          </a:p>
        </p:txBody>
      </p:sp>
      <p:sp>
        <p:nvSpPr>
          <p:cNvPr id="3" name="Content Placeholder 2"/>
          <p:cNvSpPr>
            <a:spLocks noGrp="1"/>
          </p:cNvSpPr>
          <p:nvPr>
            <p:ph idx="1"/>
          </p:nvPr>
        </p:nvSpPr>
        <p:spPr/>
        <p:txBody>
          <a:bodyPr/>
          <a:lstStyle/>
          <a:p>
            <a:pPr algn="r" rtl="1"/>
            <a:endParaRPr lang="en-GB" dirty="0"/>
          </a:p>
        </p:txBody>
      </p:sp>
    </p:spTree>
    <p:extLst>
      <p:ext uri="{BB962C8B-B14F-4D97-AF65-F5344CB8AC3E}">
        <p14:creationId xmlns:p14="http://schemas.microsoft.com/office/powerpoint/2010/main" val="335000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a:t>
            </a:r>
            <a:endParaRPr lang="en-GB" dirty="0"/>
          </a:p>
        </p:txBody>
      </p:sp>
      <p:sp>
        <p:nvSpPr>
          <p:cNvPr id="3" name="Content Placeholder 2"/>
          <p:cNvSpPr>
            <a:spLocks noGrp="1"/>
          </p:cNvSpPr>
          <p:nvPr>
            <p:ph idx="1"/>
          </p:nvPr>
        </p:nvSpPr>
        <p:spPr/>
        <p:txBody>
          <a:bodyPr>
            <a:normAutofit/>
          </a:bodyPr>
          <a:lstStyle/>
          <a:p>
            <a:pPr lvl="1" algn="r"/>
            <a:endParaRPr lang="ar-IQ" dirty="0"/>
          </a:p>
          <a:p>
            <a:pPr lvl="1" algn="r"/>
            <a:r>
              <a:rPr lang="ar-IQ" dirty="0" smtClean="0"/>
              <a:t>س/ وضح </a:t>
            </a:r>
            <a:r>
              <a:rPr lang="ar-IQ" dirty="0"/>
              <a:t>مدى </a:t>
            </a:r>
            <a:r>
              <a:rPr lang="ar-IQ" dirty="0" smtClean="0"/>
              <a:t>حرية </a:t>
            </a:r>
            <a:r>
              <a:rPr lang="ar-IQ" dirty="0"/>
              <a:t>الحامل في تقديم الحوالة للقبول؟</a:t>
            </a:r>
          </a:p>
          <a:p>
            <a:pPr lvl="1" algn="r"/>
            <a:r>
              <a:rPr lang="ar-IQ" b="1" dirty="0" smtClean="0"/>
              <a:t>ج/ القاعدة </a:t>
            </a:r>
            <a:r>
              <a:rPr lang="ar-IQ" b="1" dirty="0"/>
              <a:t>العامة: </a:t>
            </a:r>
            <a:r>
              <a:rPr lang="ar-IQ" dirty="0"/>
              <a:t>الحامل حر في تقديم الحوالة للقبول من </a:t>
            </a:r>
            <a:r>
              <a:rPr lang="ar-IQ" dirty="0" smtClean="0"/>
              <a:t>عدمه</a:t>
            </a:r>
            <a:endParaRPr lang="ar-IQ" dirty="0"/>
          </a:p>
          <a:p>
            <a:pPr marL="457200" lvl="1" indent="0" algn="r">
              <a:buNone/>
            </a:pPr>
            <a:r>
              <a:rPr lang="ar-IQ" b="1" dirty="0" smtClean="0"/>
              <a:t>الاستثناء</a:t>
            </a:r>
            <a:r>
              <a:rPr lang="ar-IQ" dirty="0" smtClean="0"/>
              <a:t>: يجب تقديم الحوالة  للقبول في الحالات الاتية</a:t>
            </a:r>
            <a:r>
              <a:rPr lang="ar-IQ" dirty="0" smtClean="0"/>
              <a:t>:-</a:t>
            </a:r>
          </a:p>
          <a:p>
            <a:pPr marL="457200" lvl="1" indent="0" algn="r">
              <a:buNone/>
            </a:pPr>
            <a:r>
              <a:rPr lang="ar-IQ" dirty="0" smtClean="0"/>
              <a:t>1-اذا </a:t>
            </a:r>
            <a:r>
              <a:rPr lang="ar-IQ" dirty="0" smtClean="0"/>
              <a:t>كانت الحوالة مستحقة الدفع لدى شخص غير المسحوب عليه او في مكان اخر غير موطن المسحوب عليه.</a:t>
            </a:r>
          </a:p>
          <a:p>
            <a:pPr marL="457200" lvl="1" indent="0" algn="r">
              <a:buNone/>
            </a:pPr>
            <a:r>
              <a:rPr lang="ar-IQ" dirty="0" smtClean="0"/>
              <a:t>2-اذا كانت الحوالة مستحقة الاداء بعد مدة معينة من الاطلاع عليها(م 77).</a:t>
            </a:r>
          </a:p>
          <a:p>
            <a:pPr marL="457200" lvl="1" indent="0" algn="r">
              <a:buNone/>
            </a:pPr>
            <a:r>
              <a:rPr lang="ar-IQ" dirty="0" smtClean="0"/>
              <a:t>3- اذا كان الساحب او احد المظهرين قد وضع شرطا يلزم الحامل على تقديم الحوالة للقبول في تاريخ معين او بدون تحديد</a:t>
            </a:r>
            <a:r>
              <a:rPr lang="ar-IQ" dirty="0"/>
              <a:t> </a:t>
            </a:r>
            <a:r>
              <a:rPr lang="ar-IQ" dirty="0" smtClean="0"/>
              <a:t>مدة.</a:t>
            </a:r>
          </a:p>
          <a:p>
            <a:pPr marL="457200" lvl="1" indent="0" algn="r">
              <a:buNone/>
            </a:pPr>
            <a:r>
              <a:rPr lang="ar-IQ" dirty="0" smtClean="0"/>
              <a:t>س/ ما هو الاثر الذي يترتب على عدم مراعاة الحامل للشرط الذي وضعه الساحب او احد المظهرين بتقديم الحوالة للقبول؟</a:t>
            </a:r>
            <a:endParaRPr lang="ar-IQ" dirty="0"/>
          </a:p>
        </p:txBody>
      </p:sp>
    </p:spTree>
    <p:extLst>
      <p:ext uri="{BB962C8B-B14F-4D97-AF65-F5344CB8AC3E}">
        <p14:creationId xmlns:p14="http://schemas.microsoft.com/office/powerpoint/2010/main" val="267714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a:t>
            </a:r>
            <a:endParaRPr lang="en-GB" dirty="0"/>
          </a:p>
        </p:txBody>
      </p:sp>
      <p:sp>
        <p:nvSpPr>
          <p:cNvPr id="3" name="Content Placeholder 2"/>
          <p:cNvSpPr>
            <a:spLocks noGrp="1"/>
          </p:cNvSpPr>
          <p:nvPr>
            <p:ph idx="1"/>
          </p:nvPr>
        </p:nvSpPr>
        <p:spPr/>
        <p:txBody>
          <a:bodyPr/>
          <a:lstStyle/>
          <a:p>
            <a:pPr marL="457200" lvl="1" indent="0" algn="r">
              <a:buNone/>
            </a:pPr>
            <a:r>
              <a:rPr lang="ar-IQ" dirty="0"/>
              <a:t>س/ هل يحق للساحب ان يمنع الحامل من تقديم الحوالة  </a:t>
            </a:r>
            <a:r>
              <a:rPr lang="ar-IQ" dirty="0" smtClean="0"/>
              <a:t>للقبول</a:t>
            </a:r>
            <a:r>
              <a:rPr lang="ar-IQ" dirty="0" smtClean="0"/>
              <a:t>؟</a:t>
            </a:r>
          </a:p>
          <a:p>
            <a:pPr marL="457200" lvl="1" indent="0" algn="r">
              <a:buNone/>
            </a:pPr>
            <a:r>
              <a:rPr lang="ar-IQ" dirty="0" smtClean="0"/>
              <a:t>ج/ يجوز ما لم تكن الحوالة :-</a:t>
            </a:r>
          </a:p>
          <a:p>
            <a:pPr marL="457200" lvl="1" indent="0" algn="r">
              <a:buNone/>
            </a:pPr>
            <a:r>
              <a:rPr lang="ar-IQ" dirty="0"/>
              <a:t>1-اذا كانت الحوالة مستحقة الدفع لدى شخص غير المسحوب عليه او في مكان اخر غير موطن المسحوب عليه.</a:t>
            </a:r>
          </a:p>
          <a:p>
            <a:pPr marL="457200" lvl="1" indent="0" algn="r">
              <a:buNone/>
            </a:pPr>
            <a:r>
              <a:rPr lang="ar-IQ" dirty="0"/>
              <a:t>2-اذا كانت الحوالة مستحقة الاداء بعد مدة معينة من الاطلاع عليها(م 77).</a:t>
            </a:r>
          </a:p>
          <a:p>
            <a:pPr marL="457200" lvl="1" indent="0" algn="r">
              <a:buNone/>
            </a:pPr>
            <a:endParaRPr lang="ar-IQ" dirty="0" smtClean="0"/>
          </a:p>
          <a:p>
            <a:pPr marL="457200" lvl="1" indent="0" algn="r">
              <a:buNone/>
            </a:pPr>
            <a:r>
              <a:rPr lang="ar-IQ" dirty="0" smtClean="0"/>
              <a:t>س/ ما هو اثر مخالفة الحامل للشرط الذي وضعه الساحب ومنعه فيها </a:t>
            </a:r>
            <a:r>
              <a:rPr lang="ar-IQ" dirty="0"/>
              <a:t>من تقديم الحوالة  من تقديم </a:t>
            </a:r>
            <a:r>
              <a:rPr lang="ar-IQ" dirty="0" smtClean="0"/>
              <a:t>الحوالة </a:t>
            </a:r>
            <a:r>
              <a:rPr lang="ar-IQ" dirty="0"/>
              <a:t>للقبول؟</a:t>
            </a:r>
          </a:p>
          <a:p>
            <a:pPr marL="457200" lvl="1" indent="0" algn="r">
              <a:buNone/>
            </a:pPr>
            <a:r>
              <a:rPr lang="ar-IQ" dirty="0" smtClean="0"/>
              <a:t>س/ ما هي الحوالة التي لا يقع القبول فيها؟</a:t>
            </a:r>
            <a:endParaRPr lang="en-GB" dirty="0"/>
          </a:p>
        </p:txBody>
      </p:sp>
    </p:spTree>
    <p:extLst>
      <p:ext uri="{BB962C8B-B14F-4D97-AF65-F5344CB8AC3E}">
        <p14:creationId xmlns:p14="http://schemas.microsoft.com/office/powerpoint/2010/main" val="340316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
            </a:r>
            <a:br>
              <a:rPr lang="ar-IQ" dirty="0" smtClean="0"/>
            </a:br>
            <a:endParaRPr lang="en-GB" dirty="0"/>
          </a:p>
        </p:txBody>
      </p:sp>
      <p:sp>
        <p:nvSpPr>
          <p:cNvPr id="3" name="Content Placeholder 2"/>
          <p:cNvSpPr>
            <a:spLocks noGrp="1"/>
          </p:cNvSpPr>
          <p:nvPr>
            <p:ph idx="1"/>
          </p:nvPr>
        </p:nvSpPr>
        <p:spPr/>
        <p:txBody>
          <a:bodyPr/>
          <a:lstStyle/>
          <a:p>
            <a:pPr algn="r"/>
            <a:r>
              <a:rPr lang="ar-IQ" dirty="0" smtClean="0"/>
              <a:t>س</a:t>
            </a:r>
            <a:r>
              <a:rPr lang="ar-IQ" dirty="0"/>
              <a:t>/ ما هي الشروط الموضوعية لصحة القبول</a:t>
            </a:r>
            <a:r>
              <a:rPr lang="ar-IQ" dirty="0" smtClean="0"/>
              <a:t>؟</a:t>
            </a:r>
          </a:p>
          <a:p>
            <a:pPr algn="r"/>
            <a:r>
              <a:rPr lang="ar-IQ" dirty="0"/>
              <a:t> 1- </a:t>
            </a:r>
            <a:r>
              <a:rPr lang="ar-IQ" dirty="0" smtClean="0"/>
              <a:t>الرضا</a:t>
            </a:r>
          </a:p>
          <a:p>
            <a:pPr algn="r"/>
            <a:r>
              <a:rPr lang="ar-IQ" dirty="0" smtClean="0"/>
              <a:t>2- المحل  القبول يجب ان يكون مطلقا غير معلق على شرط</a:t>
            </a:r>
          </a:p>
          <a:p>
            <a:pPr algn="r"/>
            <a:r>
              <a:rPr lang="ar-IQ" dirty="0" smtClean="0"/>
              <a:t>3- السبب</a:t>
            </a:r>
          </a:p>
          <a:p>
            <a:pPr algn="r"/>
            <a:r>
              <a:rPr lang="ar-IQ" dirty="0" smtClean="0"/>
              <a:t>س/ هل يصح ان يرد القبولعلى جزء من مبلغ الحوالة؟</a:t>
            </a:r>
            <a:endParaRPr lang="en-GB" dirty="0"/>
          </a:p>
        </p:txBody>
      </p:sp>
    </p:spTree>
    <p:extLst>
      <p:ext uri="{BB962C8B-B14F-4D97-AF65-F5344CB8AC3E}">
        <p14:creationId xmlns:p14="http://schemas.microsoft.com/office/powerpoint/2010/main" val="383091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القبول</a:t>
            </a:r>
            <a:endParaRPr lang="en-GB" dirty="0"/>
          </a:p>
        </p:txBody>
      </p:sp>
      <p:sp>
        <p:nvSpPr>
          <p:cNvPr id="3" name="Content Placeholder 2"/>
          <p:cNvSpPr>
            <a:spLocks noGrp="1"/>
          </p:cNvSpPr>
          <p:nvPr>
            <p:ph idx="1"/>
          </p:nvPr>
        </p:nvSpPr>
        <p:spPr/>
        <p:txBody>
          <a:bodyPr/>
          <a:lstStyle/>
          <a:p>
            <a:pPr marL="0" indent="0" algn="r">
              <a:buNone/>
            </a:pPr>
            <a:r>
              <a:rPr lang="ar-IQ" dirty="0" smtClean="0"/>
              <a:t>س</a:t>
            </a:r>
            <a:r>
              <a:rPr lang="ar-IQ" dirty="0"/>
              <a:t>/ من له الحق في ان يلتمس القبول</a:t>
            </a:r>
            <a:r>
              <a:rPr lang="ar-IQ" dirty="0" smtClean="0"/>
              <a:t>؟</a:t>
            </a:r>
          </a:p>
          <a:p>
            <a:pPr marL="0" indent="0" algn="r">
              <a:buNone/>
            </a:pPr>
            <a:r>
              <a:rPr lang="ar-IQ" dirty="0"/>
              <a:t> الحامل واي شخص اخر مثل الوكيل واي حامل </a:t>
            </a:r>
            <a:r>
              <a:rPr lang="ar-IQ" dirty="0" smtClean="0"/>
              <a:t>اخر</a:t>
            </a:r>
          </a:p>
          <a:p>
            <a:pPr algn="r"/>
            <a:r>
              <a:rPr lang="ar-IQ" dirty="0" smtClean="0"/>
              <a:t> س/ هل يلزم المسحوب عليه بان يتحقق من شخص حامل الحوالة</a:t>
            </a:r>
          </a:p>
          <a:p>
            <a:pPr algn="r"/>
            <a:r>
              <a:rPr lang="ar-IQ" dirty="0" smtClean="0"/>
              <a:t>ج كلا</a:t>
            </a:r>
          </a:p>
          <a:p>
            <a:pPr algn="r"/>
            <a:r>
              <a:rPr lang="ar-IQ" dirty="0" smtClean="0"/>
              <a:t>س/ اين يطلب القبول؟</a:t>
            </a:r>
          </a:p>
          <a:p>
            <a:pPr algn="r"/>
            <a:r>
              <a:rPr lang="ar-IQ" dirty="0" smtClean="0"/>
              <a:t>ج لم يحدد القانون</a:t>
            </a:r>
          </a:p>
          <a:p>
            <a:pPr marL="0" indent="0" algn="r">
              <a:buNone/>
            </a:pPr>
            <a:endParaRPr lang="ar-IQ" dirty="0"/>
          </a:p>
          <a:p>
            <a:pPr marL="0" indent="0" algn="r">
              <a:buNone/>
            </a:pPr>
            <a:endParaRPr lang="en-GB" dirty="0"/>
          </a:p>
        </p:txBody>
      </p:sp>
    </p:spTree>
    <p:extLst>
      <p:ext uri="{BB962C8B-B14F-4D97-AF65-F5344CB8AC3E}">
        <p14:creationId xmlns:p14="http://schemas.microsoft.com/office/powerpoint/2010/main" val="26530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القبول</a:t>
            </a:r>
            <a:endParaRPr lang="en-GB" dirty="0"/>
          </a:p>
        </p:txBody>
      </p:sp>
      <p:sp>
        <p:nvSpPr>
          <p:cNvPr id="3" name="Content Placeholder 2"/>
          <p:cNvSpPr>
            <a:spLocks noGrp="1"/>
          </p:cNvSpPr>
          <p:nvPr>
            <p:ph idx="1"/>
          </p:nvPr>
        </p:nvSpPr>
        <p:spPr/>
        <p:txBody>
          <a:bodyPr/>
          <a:lstStyle/>
          <a:p>
            <a:pPr marL="0" indent="0" algn="r">
              <a:buNone/>
            </a:pPr>
            <a:r>
              <a:rPr lang="ar-IQ" dirty="0" smtClean="0"/>
              <a:t>س </a:t>
            </a:r>
            <a:r>
              <a:rPr lang="ar-IQ" dirty="0"/>
              <a:t>/متى يحق للحامل ان يلتمس القبول</a:t>
            </a:r>
            <a:r>
              <a:rPr lang="ar-IQ" dirty="0" smtClean="0"/>
              <a:t>؟</a:t>
            </a:r>
          </a:p>
          <a:p>
            <a:pPr marL="0" indent="0" algn="r">
              <a:buNone/>
            </a:pPr>
            <a:r>
              <a:rPr lang="ar-IQ" dirty="0"/>
              <a:t>ج/ في اي وقت من تاريخ استلامه للحوالة الى ما قبل ميعاد </a:t>
            </a:r>
            <a:r>
              <a:rPr lang="ar-IQ" dirty="0" smtClean="0"/>
              <a:t>استحقاقها.</a:t>
            </a:r>
          </a:p>
          <a:p>
            <a:pPr marL="0" indent="0" algn="r">
              <a:buNone/>
            </a:pPr>
            <a:endParaRPr lang="ar-IQ" dirty="0" smtClean="0"/>
          </a:p>
          <a:p>
            <a:pPr marL="0" indent="0" algn="r">
              <a:buNone/>
            </a:pPr>
            <a:r>
              <a:rPr lang="ar-IQ" dirty="0" smtClean="0"/>
              <a:t>س/ ما هي المهلة التي يحق للمسحوب عليه ان يطلبها من الحامل قبل ان يتخذ قراره بالموافقة او الرفض؟</a:t>
            </a:r>
          </a:p>
          <a:p>
            <a:pPr marL="0" indent="0" algn="r">
              <a:buNone/>
            </a:pPr>
            <a:endParaRPr lang="ar-IQ" dirty="0" smtClean="0"/>
          </a:p>
          <a:p>
            <a:pPr marL="0" indent="0" algn="r">
              <a:buNone/>
            </a:pPr>
            <a:r>
              <a:rPr lang="ar-IQ" dirty="0" smtClean="0"/>
              <a:t>ج/ يوم عمل واحد لغرض مراجعة دفاتره وحساباته مع الساحب. (م 73)</a:t>
            </a:r>
            <a:endParaRPr lang="en-GB" dirty="0"/>
          </a:p>
        </p:txBody>
      </p:sp>
    </p:spTree>
    <p:extLst>
      <p:ext uri="{BB962C8B-B14F-4D97-AF65-F5344CB8AC3E}">
        <p14:creationId xmlns:p14="http://schemas.microsoft.com/office/powerpoint/2010/main" val="3769032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smtClean="0"/>
              <a:t>القبول</a:t>
            </a:r>
            <a:endParaRPr lang="en-GB" dirty="0"/>
          </a:p>
        </p:txBody>
      </p:sp>
      <p:sp>
        <p:nvSpPr>
          <p:cNvPr id="3" name="Content Placeholder 2"/>
          <p:cNvSpPr>
            <a:spLocks noGrp="1"/>
          </p:cNvSpPr>
          <p:nvPr>
            <p:ph idx="1"/>
          </p:nvPr>
        </p:nvSpPr>
        <p:spPr/>
        <p:txBody>
          <a:bodyPr>
            <a:normAutofit fontScale="92500" lnSpcReduction="10000"/>
          </a:bodyPr>
          <a:lstStyle/>
          <a:p>
            <a:pPr algn="r"/>
            <a:r>
              <a:rPr lang="ar-IQ" dirty="0"/>
              <a:t>س/ هل يلتزم الحامل بالتخلي عن حيازة الحوالة لدى المسحوب عليه لغرض التمعن بها قبل اتخاذ قراره</a:t>
            </a:r>
            <a:r>
              <a:rPr lang="ar-IQ" dirty="0" smtClean="0"/>
              <a:t>؟</a:t>
            </a:r>
            <a:endParaRPr lang="ar-IQ" dirty="0"/>
          </a:p>
          <a:p>
            <a:pPr algn="r"/>
            <a:r>
              <a:rPr lang="ar-IQ" dirty="0" smtClean="0"/>
              <a:t>ج/ كلا لان فقدان الحيازة قد يترتب عليه ضياع حقه فيها الذي يندمج مع الحوالة ذاتها.</a:t>
            </a:r>
          </a:p>
          <a:p>
            <a:pPr algn="r"/>
            <a:r>
              <a:rPr lang="ar-IQ" dirty="0" smtClean="0"/>
              <a:t>س/ ما هي الشروط الشكلية اللازمة لصحة القبول؟</a:t>
            </a:r>
          </a:p>
          <a:p>
            <a:pPr marL="0" indent="0" algn="r">
              <a:buNone/>
            </a:pPr>
            <a:r>
              <a:rPr lang="ar-IQ" dirty="0" smtClean="0"/>
              <a:t>  ج/ 1- الكتابة على الحوالة ذاتها على ظهرها او وجهها ويكفي مجرد التوقيع على وجهها للدلالة على قبول المسحوب عليه.</a:t>
            </a:r>
          </a:p>
          <a:p>
            <a:pPr marL="0" indent="0" algn="r">
              <a:buNone/>
            </a:pPr>
            <a:r>
              <a:rPr lang="ar-IQ" dirty="0" smtClean="0"/>
              <a:t>2- ان يرد القبول على الحوالة ذاتها او على الورقة المتصلة بها.</a:t>
            </a:r>
          </a:p>
          <a:p>
            <a:pPr marL="0" indent="0" algn="r">
              <a:buNone/>
            </a:pPr>
            <a:r>
              <a:rPr lang="ar-IQ" dirty="0" smtClean="0"/>
              <a:t>3- توقيع المسحوب عليه.</a:t>
            </a:r>
          </a:p>
          <a:p>
            <a:pPr marL="0" indent="0" algn="r">
              <a:buNone/>
            </a:pPr>
            <a:r>
              <a:rPr lang="ar-IQ" dirty="0" smtClean="0"/>
              <a:t>وهناك </a:t>
            </a:r>
            <a:r>
              <a:rPr lang="ar-IQ" b="1" dirty="0" smtClean="0"/>
              <a:t>استثناء على </a:t>
            </a:r>
            <a:r>
              <a:rPr lang="ar-IQ" b="1" dirty="0" smtClean="0">
                <a:solidFill>
                  <a:srgbClr val="FF0000"/>
                </a:solidFill>
              </a:rPr>
              <a:t>مبدا الكفاية الذاتية للورقة التجارية </a:t>
            </a:r>
            <a:r>
              <a:rPr lang="ar-IQ" b="1" dirty="0" smtClean="0"/>
              <a:t>: </a:t>
            </a:r>
            <a:r>
              <a:rPr lang="ar-IQ" dirty="0" smtClean="0"/>
              <a:t>اذا اخطر المسحوب عليه </a:t>
            </a:r>
            <a:r>
              <a:rPr lang="ar-IQ" dirty="0" smtClean="0">
                <a:solidFill>
                  <a:srgbClr val="FF0000"/>
                </a:solidFill>
              </a:rPr>
              <a:t>كتابة</a:t>
            </a:r>
            <a:r>
              <a:rPr lang="ar-IQ" dirty="0">
                <a:solidFill>
                  <a:srgbClr val="FF0000"/>
                </a:solidFill>
              </a:rPr>
              <a:t>ً</a:t>
            </a:r>
            <a:r>
              <a:rPr lang="ar-IQ" dirty="0" smtClean="0"/>
              <a:t>  الحامل او اي موقع اخربانه يقبل الحوالة دون التاشير عليها بما يفيد ذلك </a:t>
            </a:r>
            <a:r>
              <a:rPr lang="ar-IQ" dirty="0" smtClean="0">
                <a:solidFill>
                  <a:srgbClr val="FF0000"/>
                </a:solidFill>
              </a:rPr>
              <a:t>التزم تجاهه (</a:t>
            </a:r>
            <a:r>
              <a:rPr lang="ar-IQ" dirty="0" smtClean="0">
                <a:solidFill>
                  <a:schemeClr val="accent6">
                    <a:lumMod val="50000"/>
                  </a:schemeClr>
                </a:solidFill>
              </a:rPr>
              <a:t>فقط</a:t>
            </a:r>
            <a:r>
              <a:rPr lang="ar-IQ" dirty="0" smtClean="0">
                <a:solidFill>
                  <a:srgbClr val="FF0000"/>
                </a:solidFill>
              </a:rPr>
              <a:t>) </a:t>
            </a:r>
            <a:r>
              <a:rPr lang="ar-IQ" dirty="0" smtClean="0"/>
              <a:t>(م 79/ثانيا).</a:t>
            </a:r>
          </a:p>
        </p:txBody>
      </p:sp>
    </p:spTree>
    <p:extLst>
      <p:ext uri="{BB962C8B-B14F-4D97-AF65-F5344CB8AC3E}">
        <p14:creationId xmlns:p14="http://schemas.microsoft.com/office/powerpoint/2010/main" val="146526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a:t>
            </a:r>
            <a:endParaRPr lang="en-GB" dirty="0"/>
          </a:p>
        </p:txBody>
      </p:sp>
      <p:sp>
        <p:nvSpPr>
          <p:cNvPr id="3" name="Content Placeholder 2"/>
          <p:cNvSpPr>
            <a:spLocks noGrp="1"/>
          </p:cNvSpPr>
          <p:nvPr>
            <p:ph idx="1"/>
          </p:nvPr>
        </p:nvSpPr>
        <p:spPr/>
        <p:txBody>
          <a:bodyPr/>
          <a:lstStyle/>
          <a:p>
            <a:pPr marL="0" lvl="0" indent="0" algn="r">
              <a:buNone/>
            </a:pPr>
            <a:r>
              <a:rPr lang="ar-IQ" sz="2600" dirty="0">
                <a:solidFill>
                  <a:prstClr val="black"/>
                </a:solidFill>
              </a:rPr>
              <a:t>س/ هل يشترط لصحة القبول </a:t>
            </a:r>
            <a:r>
              <a:rPr lang="ar-IQ" sz="2600" dirty="0" smtClean="0">
                <a:solidFill>
                  <a:prstClr val="black"/>
                </a:solidFill>
              </a:rPr>
              <a:t>ذكر </a:t>
            </a:r>
            <a:r>
              <a:rPr lang="ar-IQ" sz="2600" dirty="0">
                <a:solidFill>
                  <a:prstClr val="black"/>
                </a:solidFill>
              </a:rPr>
              <a:t>تاريخ القبول؟</a:t>
            </a:r>
          </a:p>
          <a:p>
            <a:pPr marL="0" lvl="0" indent="0" algn="r">
              <a:buNone/>
            </a:pPr>
            <a:r>
              <a:rPr lang="ar-IQ" sz="2600" b="1" dirty="0">
                <a:solidFill>
                  <a:prstClr val="black"/>
                </a:solidFill>
              </a:rPr>
              <a:t>القاعدة العامة</a:t>
            </a:r>
            <a:r>
              <a:rPr lang="ar-IQ" sz="2600" dirty="0">
                <a:solidFill>
                  <a:prstClr val="black"/>
                </a:solidFill>
              </a:rPr>
              <a:t>: كلا</a:t>
            </a:r>
          </a:p>
          <a:p>
            <a:pPr marL="0" lvl="0" indent="0" algn="r">
              <a:buNone/>
            </a:pPr>
            <a:r>
              <a:rPr lang="ar-IQ" sz="2600" b="1" dirty="0" smtClean="0">
                <a:solidFill>
                  <a:prstClr val="black"/>
                </a:solidFill>
              </a:rPr>
              <a:t>-الاستثناء</a:t>
            </a:r>
            <a:r>
              <a:rPr lang="ar-IQ" sz="2600" dirty="0" smtClean="0">
                <a:solidFill>
                  <a:prstClr val="black"/>
                </a:solidFill>
              </a:rPr>
              <a:t>:</a:t>
            </a:r>
          </a:p>
          <a:p>
            <a:pPr marL="0" lvl="0" indent="0" algn="r">
              <a:buNone/>
            </a:pPr>
            <a:r>
              <a:rPr lang="ar-IQ" sz="2600" dirty="0" smtClean="0">
                <a:solidFill>
                  <a:prstClr val="black"/>
                </a:solidFill>
              </a:rPr>
              <a:t>نعم يجب ذكر التاريخ في:</a:t>
            </a:r>
          </a:p>
          <a:p>
            <a:pPr marL="0" lvl="0" indent="0" algn="r">
              <a:buNone/>
            </a:pPr>
            <a:r>
              <a:rPr lang="ar-IQ" sz="2600" dirty="0" smtClean="0">
                <a:solidFill>
                  <a:prstClr val="black"/>
                </a:solidFill>
              </a:rPr>
              <a:t>1- الحوالة مستحقة الدفع بعد مضي مدة معينة من الاطلاع.</a:t>
            </a:r>
          </a:p>
          <a:p>
            <a:pPr marL="0" lvl="0" indent="0" algn="r">
              <a:buNone/>
            </a:pPr>
            <a:r>
              <a:rPr lang="ar-IQ" sz="2600" dirty="0" smtClean="0">
                <a:solidFill>
                  <a:prstClr val="black"/>
                </a:solidFill>
              </a:rPr>
              <a:t>2- اذا ورد شرط من قبل الساحب او احد المظهرين يجبر الحامل على تقديم الحوالة </a:t>
            </a:r>
            <a:r>
              <a:rPr lang="ar-IQ" sz="2600" b="1" dirty="0" smtClean="0">
                <a:solidFill>
                  <a:srgbClr val="FF0000"/>
                </a:solidFill>
              </a:rPr>
              <a:t>في تاريخ معين.</a:t>
            </a:r>
            <a:endParaRPr lang="en-GB" sz="2600" b="1" dirty="0">
              <a:solidFill>
                <a:srgbClr val="FF0000"/>
              </a:solidFill>
            </a:endParaRPr>
          </a:p>
          <a:p>
            <a:pPr algn="r"/>
            <a:endParaRPr lang="en-GB" dirty="0"/>
          </a:p>
        </p:txBody>
      </p:sp>
    </p:spTree>
    <p:extLst>
      <p:ext uri="{BB962C8B-B14F-4D97-AF65-F5344CB8AC3E}">
        <p14:creationId xmlns:p14="http://schemas.microsoft.com/office/powerpoint/2010/main" val="790912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القبول</a:t>
            </a:r>
            <a:endParaRPr lang="en-GB" dirty="0"/>
          </a:p>
        </p:txBody>
      </p:sp>
      <p:sp>
        <p:nvSpPr>
          <p:cNvPr id="3" name="Content Placeholder 2"/>
          <p:cNvSpPr>
            <a:spLocks noGrp="1"/>
          </p:cNvSpPr>
          <p:nvPr>
            <p:ph idx="1"/>
          </p:nvPr>
        </p:nvSpPr>
        <p:spPr/>
        <p:txBody>
          <a:bodyPr/>
          <a:lstStyle/>
          <a:p>
            <a:pPr algn="r" rtl="1"/>
            <a:r>
              <a:rPr lang="ar-IQ" dirty="0"/>
              <a:t>ما هي احكام القبول في الحوالة المسحوبة بعدة نسخ</a:t>
            </a:r>
            <a:r>
              <a:rPr lang="ar-IQ" dirty="0" smtClean="0"/>
              <a:t>؟</a:t>
            </a:r>
          </a:p>
          <a:p>
            <a:pPr algn="r" rtl="1"/>
            <a:r>
              <a:rPr lang="ar-IQ" dirty="0" smtClean="0"/>
              <a:t>ج/ يجب ان يوضع القبول على نسخة واحدة والا اعتبرت كل نسخة حوالة مستقلة. </a:t>
            </a:r>
          </a:p>
          <a:p>
            <a:pPr algn="r" rtl="1"/>
            <a:r>
              <a:rPr lang="ar-IQ" dirty="0" smtClean="0"/>
              <a:t>2- على المسحوب عليه عند الوفاء ان يسحب السفتجة التي وضع عليها قبوله والا كان هناك احتمال بتعرضه للدفع من قبل اكثر من شخص واحد. </a:t>
            </a:r>
          </a:p>
          <a:p>
            <a:pPr algn="r" rtl="1"/>
            <a:r>
              <a:rPr lang="ar-IQ" dirty="0" smtClean="0"/>
              <a:t>س/ هل يحق للمسحوب عليه شطب قبوله بعد وضعه على السفتجة؟</a:t>
            </a:r>
          </a:p>
          <a:p>
            <a:pPr algn="r" rtl="1"/>
            <a:r>
              <a:rPr lang="ar-IQ" dirty="0" smtClean="0"/>
              <a:t>ج/ نعم شريطة ان يقع الشطب قبل خروج الحوالة من حيازته المادية (المادة </a:t>
            </a:r>
            <a:r>
              <a:rPr lang="ar-IQ" dirty="0"/>
              <a:t>79</a:t>
            </a:r>
            <a:r>
              <a:rPr lang="ar-IQ" dirty="0" smtClean="0"/>
              <a:t>)</a:t>
            </a:r>
          </a:p>
          <a:p>
            <a:pPr algn="r" rtl="1"/>
            <a:endParaRPr lang="ar-IQ" dirty="0" smtClean="0"/>
          </a:p>
          <a:p>
            <a:pPr algn="r" rtl="1"/>
            <a:r>
              <a:rPr lang="ar-IQ" dirty="0" smtClean="0"/>
              <a:t>ولكن لا يحق له شطب قبوله ان اخطر الحامل او اي موقع اخر بقبوله للسفتجةج</a:t>
            </a:r>
            <a:endParaRPr lang="en-GB" dirty="0"/>
          </a:p>
        </p:txBody>
      </p:sp>
    </p:spTree>
    <p:extLst>
      <p:ext uri="{BB962C8B-B14F-4D97-AF65-F5344CB8AC3E}">
        <p14:creationId xmlns:p14="http://schemas.microsoft.com/office/powerpoint/2010/main" val="82145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1389</Words>
  <Application>Microsoft Office PowerPoint</Application>
  <PresentationFormat>Custom</PresentationFormat>
  <Paragraphs>118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القبول</vt:lpstr>
      <vt:lpstr>القبول</vt:lpstr>
      <vt:lpstr>القبول</vt:lpstr>
      <vt:lpstr> </vt:lpstr>
      <vt:lpstr>القبول</vt:lpstr>
      <vt:lpstr>القبول</vt:lpstr>
      <vt:lpstr>القبول</vt:lpstr>
      <vt:lpstr>القبول</vt:lpstr>
      <vt:lpstr>القبول</vt:lpstr>
      <vt:lpstr>القبول</vt:lpstr>
      <vt:lpstr>آثار الامتناع عن القبول</vt:lpstr>
      <vt:lpstr>PowerPoint Presentation</vt:lpstr>
      <vt:lpstr>آثار الامتناع عن القبول</vt:lpstr>
      <vt:lpstr>آثار الامتناع عن القبول</vt:lpstr>
      <vt:lpstr>آثار الامتناع عن القبول</vt:lpstr>
      <vt:lpstr>القبول بالتدخل</vt:lpstr>
      <vt:lpstr>س/ بين مدى حرية الحامل في قبول التدخل؟</vt:lpstr>
      <vt:lpstr>القبول بالتدخل</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القبول</dc:title>
  <dc:creator>R</dc:creator>
  <cp:lastModifiedBy>Maher</cp:lastModifiedBy>
  <cp:revision>38</cp:revision>
  <dcterms:created xsi:type="dcterms:W3CDTF">2018-02-05T08:03:20Z</dcterms:created>
  <dcterms:modified xsi:type="dcterms:W3CDTF">2021-06-13T18:34:38Z</dcterms:modified>
</cp:coreProperties>
</file>