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1" d="100"/>
          <a:sy n="81" d="100"/>
        </p:scale>
        <p:origin x="-288" y="2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708338-ABC4-43D8-A71E-E5A7C76BA172}" type="datetimeFigureOut">
              <a:rPr lang="en-GB" smtClean="0"/>
              <a:t>17/05/2021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130921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708338-ABC4-43D8-A71E-E5A7C76BA172}" type="datetimeFigureOut">
              <a:rPr lang="en-GB" smtClean="0"/>
              <a:t>17/05/2021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332307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708338-ABC4-43D8-A71E-E5A7C76BA172}" type="datetimeFigureOut">
              <a:rPr lang="en-GB" smtClean="0"/>
              <a:t>17/05/2021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352147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708338-ABC4-43D8-A71E-E5A7C76BA172}" type="datetimeFigureOut">
              <a:rPr lang="en-GB" smtClean="0"/>
              <a:t>17/05/2021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3585041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708338-ABC4-43D8-A71E-E5A7C76BA172}" type="datetimeFigureOut">
              <a:rPr lang="en-GB" smtClean="0"/>
              <a:t>17/05/2021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66055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708338-ABC4-43D8-A71E-E5A7C76BA172}" type="datetimeFigureOut">
              <a:rPr lang="en-GB" smtClean="0"/>
              <a:t>17/05/2021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2582862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708338-ABC4-43D8-A71E-E5A7C76BA172}" type="datetimeFigureOut">
              <a:rPr lang="en-GB" smtClean="0"/>
              <a:t>17/05/2021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4039874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708338-ABC4-43D8-A71E-E5A7C76BA172}" type="datetimeFigureOut">
              <a:rPr lang="en-GB" smtClean="0"/>
              <a:t>17/05/2021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2101298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08338-ABC4-43D8-A71E-E5A7C76BA172}" type="datetimeFigureOut">
              <a:rPr lang="en-GB" smtClean="0"/>
              <a:t>17/05/2021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2859243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08338-ABC4-43D8-A71E-E5A7C76BA172}" type="datetimeFigureOut">
              <a:rPr lang="en-GB" smtClean="0"/>
              <a:t>17/05/2021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671527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08338-ABC4-43D8-A71E-E5A7C76BA172}" type="datetimeFigureOut">
              <a:rPr lang="en-GB" smtClean="0"/>
              <a:t>17/05/2021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859520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708338-ABC4-43D8-A71E-E5A7C76BA172}" type="datetimeFigureOut">
              <a:rPr lang="en-GB" smtClean="0"/>
              <a:t>17/05/2021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C754A-ADC7-447D-AF49-5020DFEEC489}" type="slidenum">
              <a:rPr lang="en-GB" smtClean="0"/>
              <a:t>‹#›</a:t>
            </a:fld>
            <a:endParaRPr lang="en-GB"/>
          </a:p>
        </p:txBody>
      </p:sp>
    </p:spTree>
    <p:extLst>
      <p:ext uri="{BB962C8B-B14F-4D97-AF65-F5344CB8AC3E}">
        <p14:creationId xmlns:p14="http://schemas.microsoft.com/office/powerpoint/2010/main" val="937267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5836" y="1122363"/>
            <a:ext cx="8652164" cy="820737"/>
          </a:xfrm>
        </p:spPr>
        <p:txBody>
          <a:bodyPr>
            <a:normAutofit/>
          </a:bodyPr>
          <a:lstStyle/>
          <a:p>
            <a:r>
              <a:rPr lang="ar-IQ" sz="3200" dirty="0" smtClean="0"/>
              <a:t>النسخ والصور</a:t>
            </a:r>
            <a:endParaRPr lang="en-GB" sz="3200" dirty="0"/>
          </a:p>
        </p:txBody>
      </p:sp>
      <p:sp>
        <p:nvSpPr>
          <p:cNvPr id="3" name="Subtitle 2"/>
          <p:cNvSpPr>
            <a:spLocks noGrp="1"/>
          </p:cNvSpPr>
          <p:nvPr>
            <p:ph type="subTitle" idx="1"/>
          </p:nvPr>
        </p:nvSpPr>
        <p:spPr>
          <a:xfrm>
            <a:off x="1267691" y="2119745"/>
            <a:ext cx="9112825" cy="3865419"/>
          </a:xfrm>
        </p:spPr>
        <p:txBody>
          <a:bodyPr>
            <a:normAutofit fontScale="85000" lnSpcReduction="20000"/>
          </a:bodyPr>
          <a:lstStyle/>
          <a:p>
            <a:pPr algn="r"/>
            <a:r>
              <a:rPr lang="ar-IQ" sz="3200" dirty="0" smtClean="0"/>
              <a:t>س/ ما هي مبررات سحب نسخ متعددة للحوالة ؟</a:t>
            </a:r>
          </a:p>
          <a:p>
            <a:pPr algn="r"/>
            <a:r>
              <a:rPr lang="ar-IQ" sz="3200" dirty="0" smtClean="0"/>
              <a:t>1- تجنب مخاطر ضياع الحوالة لا سيما الدولية.</a:t>
            </a:r>
          </a:p>
          <a:p>
            <a:pPr algn="r"/>
            <a:r>
              <a:rPr lang="ar-IQ" sz="3200" dirty="0" smtClean="0"/>
              <a:t> 2- تمكين الحامل من التعامل بنسخة وارسال الاخرى الى المسحوب عليه للحصول على قبوله.</a:t>
            </a:r>
          </a:p>
          <a:p>
            <a:pPr algn="r"/>
            <a:r>
              <a:rPr lang="ar-IQ" sz="3200" dirty="0" smtClean="0"/>
              <a:t>س/ ما هي شروط سحب النسخ؟</a:t>
            </a:r>
          </a:p>
          <a:p>
            <a:pPr algn="r"/>
            <a:r>
              <a:rPr lang="ar-IQ" sz="3200" dirty="0" smtClean="0"/>
              <a:t>1- عدم وجود شرط في الحوالة يمنع الحامل من سحب نسخ متعددة.</a:t>
            </a:r>
          </a:p>
          <a:p>
            <a:pPr algn="r"/>
            <a:r>
              <a:rPr lang="ar-IQ" sz="3200" dirty="0" smtClean="0"/>
              <a:t>2- ان تكون متطابقة تماماً مع بعضها البعض.</a:t>
            </a:r>
            <a:br>
              <a:rPr lang="ar-IQ" sz="3200" dirty="0" smtClean="0"/>
            </a:br>
            <a:r>
              <a:rPr lang="ar-IQ" sz="3200" dirty="0" smtClean="0"/>
              <a:t>3-  يجب ان يذكر رقم كل نسخة في </a:t>
            </a:r>
            <a:r>
              <a:rPr lang="ar-IQ" sz="3200" b="1" dirty="0" smtClean="0">
                <a:solidFill>
                  <a:srgbClr val="FF0000"/>
                </a:solidFill>
              </a:rPr>
              <a:t>متن </a:t>
            </a:r>
            <a:r>
              <a:rPr lang="ar-IQ" sz="3200" b="1" dirty="0">
                <a:solidFill>
                  <a:srgbClr val="FF0000"/>
                </a:solidFill>
              </a:rPr>
              <a:t>الحوالة </a:t>
            </a:r>
            <a:r>
              <a:rPr lang="ar-IQ" sz="3200" b="1" dirty="0" smtClean="0">
                <a:solidFill>
                  <a:srgbClr val="FF0000"/>
                </a:solidFill>
              </a:rPr>
              <a:t> كان يقال ادفعوا بموجب النسخة رقم (1) من هذه الحوالة المسحوبة بنسختين</a:t>
            </a:r>
            <a:r>
              <a:rPr lang="ar-IQ" sz="3200" dirty="0" smtClean="0"/>
              <a:t>«... </a:t>
            </a:r>
            <a:r>
              <a:rPr lang="ar-IQ" sz="3200" dirty="0"/>
              <a:t>واﻻ اﻋﺘﺒﺮت </a:t>
            </a:r>
            <a:r>
              <a:rPr lang="ar-IQ" sz="3200" dirty="0" smtClean="0"/>
              <a:t>كل ﻧﺴﺨﺔ </a:t>
            </a:r>
            <a:r>
              <a:rPr lang="ar-IQ" sz="3200" dirty="0"/>
              <a:t>ﺣﻮاﻟﺔ </a:t>
            </a:r>
            <a:r>
              <a:rPr lang="ar-IQ" sz="3200" dirty="0" smtClean="0"/>
              <a:t>ﻗﺎﺋﻤﺔ» (م 126/ثانياً) </a:t>
            </a:r>
            <a:r>
              <a:rPr lang="ar-IQ" sz="3200" dirty="0"/>
              <a:t>.</a:t>
            </a:r>
            <a:endParaRPr lang="en-GB" sz="3200" dirty="0"/>
          </a:p>
        </p:txBody>
      </p:sp>
    </p:spTree>
    <p:extLst>
      <p:ext uri="{BB962C8B-B14F-4D97-AF65-F5344CB8AC3E}">
        <p14:creationId xmlns:p14="http://schemas.microsoft.com/office/powerpoint/2010/main" val="728539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4124"/>
            <a:ext cx="10515600" cy="832338"/>
          </a:xfrm>
        </p:spPr>
        <p:txBody>
          <a:bodyPr/>
          <a:lstStyle/>
          <a:p>
            <a:pPr algn="ctr"/>
            <a:r>
              <a:rPr lang="ar-IQ" dirty="0" smtClean="0"/>
              <a:t>النسخ</a:t>
            </a:r>
            <a:endParaRPr lang="en-GB" dirty="0"/>
          </a:p>
        </p:txBody>
      </p:sp>
      <p:sp>
        <p:nvSpPr>
          <p:cNvPr id="3" name="Content Placeholder 2"/>
          <p:cNvSpPr>
            <a:spLocks noGrp="1"/>
          </p:cNvSpPr>
          <p:nvPr>
            <p:ph idx="1"/>
          </p:nvPr>
        </p:nvSpPr>
        <p:spPr/>
        <p:txBody>
          <a:bodyPr>
            <a:noAutofit/>
          </a:bodyPr>
          <a:lstStyle/>
          <a:p>
            <a:pPr algn="just" rtl="1"/>
            <a:r>
              <a:rPr lang="ar-IQ" sz="2000" dirty="0" smtClean="0"/>
              <a:t>س/ ما الحكم لو لم يتحقق شرطي التماثل وذكر رقم كل نسخة في متن الحوالة؟</a:t>
            </a:r>
            <a:br>
              <a:rPr lang="ar-IQ" sz="2000" dirty="0" smtClean="0"/>
            </a:br>
            <a:r>
              <a:rPr lang="ar-IQ" sz="2000" dirty="0" smtClean="0"/>
              <a:t>ج/ تعتبر كل نسخة حوالة مستقلة وعند اداء المسحوب عليه لاي منها عن خطأ جاز له الرجوع على الساحب بالمبالغ المدفوعة غير الواجبة في الذمة لان الساحب وبقية المظهرين هم المسؤولين عن التحقق من توافر هذين الشرطين.</a:t>
            </a:r>
          </a:p>
          <a:p>
            <a:pPr algn="r" rtl="1"/>
            <a:r>
              <a:rPr lang="ar-IQ" sz="2000" dirty="0" smtClean="0"/>
              <a:t>س/ ما هي اجراءات حصول الحامل على نسخ من الحوالة؟</a:t>
            </a:r>
          </a:p>
          <a:p>
            <a:pPr algn="just" rtl="1"/>
            <a:r>
              <a:rPr lang="ar-IQ" sz="2000" dirty="0"/>
              <a:t>م 126 «ثالثاً: ﻟﻜﻞ ﺣﺎﻣﻞ ﺣﻮاﻟﺔ ﻏﻴﺮ </a:t>
            </a:r>
            <a:r>
              <a:rPr lang="ar-IQ" sz="2000" dirty="0" smtClean="0"/>
              <a:t>مذكور ﻓﻴﻬﺎ </a:t>
            </a:r>
            <a:r>
              <a:rPr lang="ar-IQ" sz="2000" dirty="0"/>
              <a:t>اﻧﻬﺎ ﺳﺤﺒﺖ ﻣﻦ ﻧﺴﺨﺔ وﺣﻴﺪة ان ﻳﻄﻠﺐ </a:t>
            </a:r>
            <a:r>
              <a:rPr lang="ar-IQ" sz="2000" dirty="0" smtClean="0"/>
              <a:t>ﻧﺴﺨﺎً </a:t>
            </a:r>
            <a:r>
              <a:rPr lang="ar-IQ" sz="2000" dirty="0"/>
              <a:t>ﻣﻨﻬﺎ ﻋﻠﻰ  </a:t>
            </a:r>
            <a:r>
              <a:rPr lang="ar-IQ" sz="2000" dirty="0" smtClean="0"/>
              <a:t>نفقته. </a:t>
            </a:r>
            <a:r>
              <a:rPr lang="ar-IQ" sz="2000" dirty="0"/>
              <a:t>وﻳﺠﺐ ﻋﻠﻴﻪ </a:t>
            </a:r>
            <a:r>
              <a:rPr lang="ar-IQ" sz="2000" dirty="0" smtClean="0"/>
              <a:t>ﺗﺤﻘﻴﻘﺎً </a:t>
            </a:r>
            <a:r>
              <a:rPr lang="ar-IQ" sz="2000" dirty="0"/>
              <a:t>ﻟﺬﻟﻚ ان ﻳﻠﺠﺄ اﻟﻰ ﻣﻦ ﻇﻬﺮﻩ ﻟﻪ وﻳﻜﻮن </a:t>
            </a:r>
            <a:r>
              <a:rPr lang="ar-IQ" sz="2000" dirty="0" smtClean="0"/>
              <a:t>هذا اﻻﺧﻴﺮ ﻣﻠﺰﻣﺎً ﺑﻤﻌﺎونته ﻟﺪى </a:t>
            </a:r>
            <a:r>
              <a:rPr lang="ar-IQ" sz="2000" dirty="0"/>
              <a:t>اﻟﻤﻈﻬﺮ اﻟﺴﺎﺑﻖ، </a:t>
            </a:r>
            <a:r>
              <a:rPr lang="ar-IQ" sz="2000" dirty="0" smtClean="0"/>
              <a:t>وهكذا ﺣﺘﻰ </a:t>
            </a:r>
            <a:r>
              <a:rPr lang="ar-IQ" sz="2000" dirty="0"/>
              <a:t>ﻳﺮﻗﻰ اﻟﻰ  </a:t>
            </a:r>
            <a:r>
              <a:rPr lang="ar-IQ" sz="2000" dirty="0" smtClean="0"/>
              <a:t>الساحب </a:t>
            </a:r>
            <a:r>
              <a:rPr lang="ar-IQ" sz="2000" dirty="0"/>
              <a:t>. </a:t>
            </a:r>
            <a:r>
              <a:rPr lang="ar-IQ" sz="2000" dirty="0" smtClean="0"/>
              <a:t>راﺑﻌﺎً:ﻋﻠﻰ كل ﻣﻈﻬﺮ كتابة ﺗﻈﻬﻴﺮﻩ </a:t>
            </a:r>
            <a:r>
              <a:rPr lang="ar-IQ" sz="2000" dirty="0"/>
              <a:t>ﻋﻠﻰ اﻟﻨﺴﺦ اﻟﺠﺪﻳﺪة واﻟﺘﻮﻗﻴﻊ </a:t>
            </a:r>
            <a:r>
              <a:rPr lang="ar-IQ" sz="2000" dirty="0" smtClean="0"/>
              <a:t>عليها».</a:t>
            </a:r>
          </a:p>
          <a:p>
            <a:pPr algn="r" rtl="1"/>
            <a:r>
              <a:rPr lang="ar-IQ" sz="2000" dirty="0" smtClean="0"/>
              <a:t>س/ ما </a:t>
            </a:r>
            <a:r>
              <a:rPr lang="ar-IQ" sz="2000" dirty="0" smtClean="0"/>
              <a:t>هو حكم حالة امتناع الساحب والمظهرين عن التعاون مع الحامل في سحب النسخ؟</a:t>
            </a:r>
          </a:p>
          <a:p>
            <a:pPr algn="r" rtl="1"/>
            <a:r>
              <a:rPr lang="ar-IQ" sz="2000" dirty="0" smtClean="0"/>
              <a:t>س/ ما هو حكم حالة اهمال المسحوب عليه في سحب النسخة المقبولة من الحوالة؟</a:t>
            </a:r>
          </a:p>
          <a:p>
            <a:pPr algn="just" rtl="1"/>
            <a:r>
              <a:rPr lang="ar-IQ" sz="2000" dirty="0" smtClean="0"/>
              <a:t>م 127 « اولاً: ......ﻳﺒﻘﻰ اﻟﻤﺴﺤﻮب </a:t>
            </a:r>
            <a:r>
              <a:rPr lang="ar-IQ" sz="2000" dirty="0"/>
              <a:t>ﻋﻠﻴﻪ ﻣﻠﺘﺰﻣﺎ ﺑﺎﻟﻮﻓﺎء ﺑﻤﻘﺘﻀﻰ </a:t>
            </a:r>
            <a:r>
              <a:rPr lang="ar-IQ" sz="2000" dirty="0" smtClean="0"/>
              <a:t>كل ﻧﺴﺨﺔ </a:t>
            </a:r>
            <a:r>
              <a:rPr lang="ar-IQ" sz="2000" dirty="0"/>
              <a:t>وﻗﻊ ﻋﻠﻴﻬﺎ ﺑﺎﻟﻘﺒﻮل </a:t>
            </a:r>
            <a:r>
              <a:rPr lang="ar-IQ" sz="2000" dirty="0" smtClean="0"/>
              <a:t>وﻟﻢ </a:t>
            </a:r>
            <a:r>
              <a:rPr lang="ar-IQ" sz="2000" dirty="0" smtClean="0"/>
              <a:t>يستردها. </a:t>
            </a:r>
            <a:r>
              <a:rPr lang="ar-IQ" sz="2000" dirty="0" smtClean="0"/>
              <a:t>ﺛﺎﻧﻴﺎً: </a:t>
            </a:r>
            <a:r>
              <a:rPr lang="ar-IQ" sz="2000" dirty="0"/>
              <a:t>اﻟﻤﻈﻬﺮ اﻟﺬي ﻇﻬﺮ ﻧﺴﺦ اﻟﺤﻮاﻟﺔ ﻻﺷﺨﺎص ﻣﺨﺘﻠﻔﻴﻦ </a:t>
            </a:r>
            <a:r>
              <a:rPr lang="ar-IQ" sz="2000" dirty="0" smtClean="0"/>
              <a:t>وكذلك اﻟﻤﻈﻬﺮون </a:t>
            </a:r>
            <a:r>
              <a:rPr lang="ar-IQ" sz="2000" dirty="0"/>
              <a:t>اﻟﻼﺣﻘﻮن ﻟﻪ ﻣﻠﺰﻣﻮن ﺑﻤﻘﺘﻀﻰ </a:t>
            </a:r>
            <a:r>
              <a:rPr lang="ar-IQ" sz="2000" dirty="0" smtClean="0"/>
              <a:t>كل اﻟﻨﺴﺦ </a:t>
            </a:r>
            <a:r>
              <a:rPr lang="ar-IQ" sz="2000" dirty="0"/>
              <a:t>اﻟﺘﻲ ﺗﺤﻤﻞ ﺗﻮﻗﻴﻌﺎﺗﻬﻢ وﻟﻢ </a:t>
            </a:r>
            <a:r>
              <a:rPr lang="ar-IQ" sz="2000" dirty="0" smtClean="0"/>
              <a:t>يستردوها».</a:t>
            </a:r>
            <a:r>
              <a:rPr lang="ar-IQ" sz="2000" dirty="0"/>
              <a:t> </a:t>
            </a:r>
            <a:r>
              <a:rPr lang="ar-IQ" sz="2000" dirty="0" smtClean="0"/>
              <a:t>وعلى هذا فانه قد يتحمل مخاطر تعرضه لمطالبات لبقية حملة النسخ الاخرى. لذا يرد عادة في الحوالة شرط ان الوفاء باحد النسخ مبرئ لذمة الملتزم الصرفي.(م 127)</a:t>
            </a:r>
          </a:p>
          <a:p>
            <a:pPr algn="r" rtl="1"/>
            <a:r>
              <a:rPr lang="ar-IQ" sz="2000" dirty="0" smtClean="0"/>
              <a:t/>
            </a:r>
            <a:br>
              <a:rPr lang="ar-IQ" sz="2000" dirty="0" smtClean="0"/>
            </a:br>
            <a:endParaRPr lang="ar-IQ" sz="2000" dirty="0" smtClean="0"/>
          </a:p>
          <a:p>
            <a:pPr marL="0" indent="0" algn="r" rtl="1">
              <a:buNone/>
            </a:pPr>
            <a:r>
              <a:rPr lang="ar-IQ" sz="2000" dirty="0"/>
              <a:t> </a:t>
            </a:r>
            <a:endParaRPr lang="en-GB" sz="2000" dirty="0"/>
          </a:p>
        </p:txBody>
      </p:sp>
    </p:spTree>
    <p:extLst>
      <p:ext uri="{BB962C8B-B14F-4D97-AF65-F5344CB8AC3E}">
        <p14:creationId xmlns:p14="http://schemas.microsoft.com/office/powerpoint/2010/main" val="2206738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النسخ </a:t>
            </a:r>
            <a:endParaRPr lang="en-GB" dirty="0"/>
          </a:p>
        </p:txBody>
      </p:sp>
      <p:sp>
        <p:nvSpPr>
          <p:cNvPr id="3" name="Content Placeholder 2"/>
          <p:cNvSpPr>
            <a:spLocks noGrp="1"/>
          </p:cNvSpPr>
          <p:nvPr>
            <p:ph idx="1"/>
          </p:nvPr>
        </p:nvSpPr>
        <p:spPr/>
        <p:txBody>
          <a:bodyPr/>
          <a:lstStyle/>
          <a:p>
            <a:pPr algn="r" rtl="1"/>
            <a:r>
              <a:rPr lang="ar-IQ" dirty="0" smtClean="0"/>
              <a:t>س/ ما هو الاثر الذي يترتب على وضع المسحوب عليه قبوله على جميع نسخ الحوالة؟</a:t>
            </a:r>
          </a:p>
          <a:p>
            <a:pPr algn="r" rtl="1"/>
            <a:r>
              <a:rPr lang="ar-IQ" dirty="0" smtClean="0"/>
              <a:t>ج/ تعد جميعها حوالات مستقلة وقد يتعرض المسحوب عليه لمطالبات عدة من حملة هذه النسخ المقبولة.</a:t>
            </a:r>
          </a:p>
          <a:p>
            <a:pPr algn="just" rtl="1"/>
            <a:r>
              <a:rPr lang="ar-IQ" dirty="0" smtClean="0"/>
              <a:t>س/ </a:t>
            </a:r>
            <a:r>
              <a:rPr lang="ar-IQ" dirty="0" smtClean="0"/>
              <a:t>ما هو </a:t>
            </a:r>
            <a:r>
              <a:rPr lang="ar-IQ" dirty="0" smtClean="0"/>
              <a:t>الاجراء الذي ينبغي ان يقوم به حامل حوالة مسحوبة بعدة نسخ ان هو ظهر احدها الى شخص وارسل الاخرى الى المسحوب عليه لغرض قبولها؟</a:t>
            </a:r>
          </a:p>
          <a:p>
            <a:pPr algn="r" rtl="1"/>
            <a:r>
              <a:rPr lang="ar-IQ" dirty="0" smtClean="0"/>
              <a:t>ج/ عليه ان يذكر على النسخة المظهرة اسم من يحمل النسخة المرسلة للقبول لكي يتسنى للحامل مطالبة هذا الشخص برد الحوالة المقبولة. ويحق لهذا  الحامل عند امتناع الشخص المذكور عن تسليم النسخة المقبولة الرجوع على بقية الملتزمين بعد سحب احتجاج يذكر فيه واقعة الامتناع عن التسليم وان الوفاء لم يجر باحد النسخ الاخرى.</a:t>
            </a:r>
            <a:endParaRPr lang="en-GB" dirty="0"/>
          </a:p>
        </p:txBody>
      </p:sp>
    </p:spTree>
    <p:extLst>
      <p:ext uri="{BB962C8B-B14F-4D97-AF65-F5344CB8AC3E}">
        <p14:creationId xmlns:p14="http://schemas.microsoft.com/office/powerpoint/2010/main" val="3053678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الصور</a:t>
            </a:r>
            <a:endParaRPr lang="en-GB" dirty="0"/>
          </a:p>
        </p:txBody>
      </p:sp>
      <p:sp>
        <p:nvSpPr>
          <p:cNvPr id="3" name="Content Placeholder 2"/>
          <p:cNvSpPr>
            <a:spLocks noGrp="1"/>
          </p:cNvSpPr>
          <p:nvPr>
            <p:ph idx="1"/>
          </p:nvPr>
        </p:nvSpPr>
        <p:spPr/>
        <p:txBody>
          <a:bodyPr>
            <a:normAutofit fontScale="85000" lnSpcReduction="10000"/>
          </a:bodyPr>
          <a:lstStyle/>
          <a:p>
            <a:pPr algn="r" rtl="1"/>
            <a:r>
              <a:rPr lang="ar-IQ" dirty="0" smtClean="0"/>
              <a:t>س/ من الذي يقوم بسحب الصور؟ وما هي الشروط الواجب توافرها فيها؟</a:t>
            </a:r>
          </a:p>
          <a:p>
            <a:pPr algn="r" rtl="1"/>
            <a:r>
              <a:rPr lang="ar-IQ" dirty="0" smtClean="0"/>
              <a:t>ج/ الحامل ذاته ويجب ان تكون الصورة مطابقة حرفيا للاصل.</a:t>
            </a:r>
          </a:p>
          <a:p>
            <a:pPr algn="r" rtl="1"/>
            <a:r>
              <a:rPr lang="ar-IQ" dirty="0" smtClean="0"/>
              <a:t>س/ ما هي مزايا وعيوب الصور؟</a:t>
            </a:r>
          </a:p>
          <a:p>
            <a:pPr algn="r" rtl="1"/>
            <a:r>
              <a:rPr lang="ar-IQ" b="1" dirty="0" smtClean="0"/>
              <a:t>المزايا: 1- </a:t>
            </a:r>
            <a:r>
              <a:rPr lang="ar-IQ" dirty="0" smtClean="0"/>
              <a:t>تبدد مخاوف الحامل من احتمال ضياع النسخة الاصلية. </a:t>
            </a:r>
          </a:p>
          <a:p>
            <a:pPr algn="r" rtl="1"/>
            <a:r>
              <a:rPr lang="ar-IQ" dirty="0"/>
              <a:t> </a:t>
            </a:r>
            <a:r>
              <a:rPr lang="ar-IQ" dirty="0" smtClean="0"/>
              <a:t>2- وﻳﺠﻮز </a:t>
            </a:r>
            <a:r>
              <a:rPr lang="ar-IQ" dirty="0"/>
              <a:t>ﺗﻈﻬﻴﺮ اﻟﺼﻮرة وﺿﻤﺎﻧﻬﺎ ﺑﺎﻟﻜﻴﻔﻴﺔ اﻟﺘﻲ ﻳﻘﻊ ﺑﻬﺎ ﺗﻈﻬﻴﺮ او ﺿﻤﺎن اﻻﺻﻞ وﺑﺎﻻﺛﺎر </a:t>
            </a:r>
            <a:r>
              <a:rPr lang="ar-IQ" dirty="0" smtClean="0"/>
              <a:t>ذاتها (م 129/ثالثاً)</a:t>
            </a:r>
            <a:br>
              <a:rPr lang="ar-IQ" dirty="0" smtClean="0"/>
            </a:br>
            <a:r>
              <a:rPr lang="ar-IQ" b="1" dirty="0" smtClean="0"/>
              <a:t>العيوب: </a:t>
            </a:r>
            <a:r>
              <a:rPr lang="ar-IQ" dirty="0" smtClean="0"/>
              <a:t>قد تستغل الصورة في القيام باعمال الغش اذا كان مظهرها الخارجي لا يتيح تمييزها عن الاصل.</a:t>
            </a:r>
          </a:p>
          <a:p>
            <a:pPr algn="r" rtl="1"/>
            <a:r>
              <a:rPr lang="ar-IQ" dirty="0" smtClean="0"/>
              <a:t>س/ ما هي الشروط الواجب توافرها في الصورة؟</a:t>
            </a:r>
          </a:p>
          <a:p>
            <a:pPr algn="r" rtl="1"/>
            <a:r>
              <a:rPr lang="ar-IQ" dirty="0" smtClean="0"/>
              <a:t>م 129/ﺛﺎﻧﻴﺎً «ﻳﺠﺐ </a:t>
            </a:r>
            <a:r>
              <a:rPr lang="ar-IQ" dirty="0"/>
              <a:t>ان ﺗﻜﻮن اﻟﺼﻮر ﻣﻄﺎﺑﻘﺔ ﺗﻤﺎﻣًﺎ ﻻﺻﻞ اﻟﺤﻮاﻟﺔ وﻣﺎ ﺗﺤﻤﻞ ﻣﻦ ﺗﻈﻬﻴﺮات او ﺑﻴﺎﻧﺎت اﺧﺮى ﻣﺪوﻧﺔ  </a:t>
            </a:r>
            <a:r>
              <a:rPr lang="ar-IQ" dirty="0" smtClean="0"/>
              <a:t>فيها. </a:t>
            </a:r>
            <a:r>
              <a:rPr lang="ar-IQ" dirty="0"/>
              <a:t>وﻳﺠﺐ ان ﻳﺒﻴﻦ ﻓﻲ اﻟﺼﻮرة اﻟﺤﺪ اﻻﺻﻞ اﻟﺬي ﻳﻨﺘﻬﻲ ﻋﻨﺪﻩ اﻟﻨﻘﻞ ﻋﻦ </a:t>
            </a:r>
            <a:r>
              <a:rPr lang="ar-IQ" dirty="0" smtClean="0"/>
              <a:t>الاصل»</a:t>
            </a:r>
            <a:br>
              <a:rPr lang="ar-IQ" dirty="0" smtClean="0"/>
            </a:br>
            <a:endParaRPr lang="en-GB" dirty="0"/>
          </a:p>
        </p:txBody>
      </p:sp>
    </p:spTree>
    <p:extLst>
      <p:ext uri="{BB962C8B-B14F-4D97-AF65-F5344CB8AC3E}">
        <p14:creationId xmlns:p14="http://schemas.microsoft.com/office/powerpoint/2010/main" val="474836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t>س/ ما الذي يتعين على الحامل ان يفعله عندما يرسل النسخة الاصلية للقبول ويتعامل بالصورة</a:t>
            </a:r>
            <a:r>
              <a:rPr lang="ar-IQ" dirty="0" smtClean="0"/>
              <a:t>؟ م 130 تنص على الآتي:</a:t>
            </a:r>
            <a:endParaRPr lang="en-GB" dirty="0"/>
          </a:p>
          <a:p>
            <a:pPr algn="r" rtl="1"/>
            <a:r>
              <a:rPr lang="ar-IQ" dirty="0" smtClean="0"/>
              <a:t>«اوﻻً: يبين في الصورة </a:t>
            </a:r>
            <a:r>
              <a:rPr lang="ar-IQ" dirty="0" smtClean="0"/>
              <a:t>اﺳﻢ </a:t>
            </a:r>
            <a:r>
              <a:rPr lang="ar-IQ" dirty="0"/>
              <a:t>ﺣﺎﺋﺰ  </a:t>
            </a:r>
            <a:r>
              <a:rPr lang="ar-IQ" dirty="0" smtClean="0"/>
              <a:t>الاصل. وﻋﻠﻰ هذا اﻟﺤﺎﺋﺰ </a:t>
            </a:r>
            <a:r>
              <a:rPr lang="ar-IQ" dirty="0"/>
              <a:t>ان ﻳﺴﻠﻢ اﻻﺻﻞ ﻟﻠﺤﺎﻣﻞ </a:t>
            </a:r>
            <a:r>
              <a:rPr lang="ar-IQ" dirty="0" smtClean="0"/>
              <a:t>اﻟﻘﺎﻧﻮﻧﻲ.</a:t>
            </a:r>
          </a:p>
          <a:p>
            <a:pPr algn="just" rtl="1"/>
            <a:r>
              <a:rPr lang="ar-IQ" dirty="0" smtClean="0"/>
              <a:t> ﺛﺎﻧﻴﺎً: </a:t>
            </a:r>
            <a:r>
              <a:rPr lang="ar-IQ" dirty="0"/>
              <a:t>اذا اﻣﺘﻨﻊ  </a:t>
            </a:r>
            <a:r>
              <a:rPr lang="ar-IQ" dirty="0" smtClean="0"/>
              <a:t>حائز اﻻﺻﻞ </a:t>
            </a:r>
            <a:r>
              <a:rPr lang="ar-IQ" dirty="0"/>
              <a:t>ﻋﻦ ﺗﺴﻠﻴﻤﻪ ﻓﻼ ﻳﻜﻮن ﻟﺤﺎﻣﻞ اﻟﺼﻮرة ﺣﻖ اﻟﺮﺟﻮع ﻋﻠﻰ ﻣﻈﻬﺮﻳﻬﺎ او ﺿﺎﻣﻨﻴﻬﺎ، اﻻ اذا ﻗﺎم ﺑﻌﻤﻞ اﺣﺘﺠﺎج </a:t>
            </a:r>
            <a:r>
              <a:rPr lang="ar-IQ" dirty="0" smtClean="0"/>
              <a:t>يذكر ﻓﻴﻪ </a:t>
            </a:r>
            <a:r>
              <a:rPr lang="ar-IQ" dirty="0"/>
              <a:t>ان اﻻﺻﻞ ﻟﻢ ﻳﺴﻠﻢ اﻟﻴﻪ ﺑﻨﺎء ﻋﻠﻰ </a:t>
            </a:r>
            <a:r>
              <a:rPr lang="ar-IQ" dirty="0" smtClean="0"/>
              <a:t>ﻃﻠﺒﻪ».</a:t>
            </a:r>
            <a:endParaRPr lang="en-US" dirty="0"/>
          </a:p>
        </p:txBody>
      </p:sp>
    </p:spTree>
    <p:extLst>
      <p:ext uri="{BB962C8B-B14F-4D97-AF65-F5344CB8AC3E}">
        <p14:creationId xmlns:p14="http://schemas.microsoft.com/office/powerpoint/2010/main" val="438197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الصور</a:t>
            </a:r>
            <a:endParaRPr lang="en-GB" dirty="0"/>
          </a:p>
        </p:txBody>
      </p:sp>
      <p:sp>
        <p:nvSpPr>
          <p:cNvPr id="3" name="Content Placeholder 2"/>
          <p:cNvSpPr>
            <a:spLocks noGrp="1"/>
          </p:cNvSpPr>
          <p:nvPr>
            <p:ph idx="1"/>
          </p:nvPr>
        </p:nvSpPr>
        <p:spPr/>
        <p:txBody>
          <a:bodyPr/>
          <a:lstStyle/>
          <a:p>
            <a:pPr algn="r" rtl="1"/>
            <a:r>
              <a:rPr lang="ar-IQ" dirty="0" smtClean="0"/>
              <a:t>س/ ما هو اثر وضع الحامل عبارة «منذ الان لا يصح التظهير الا على </a:t>
            </a:r>
            <a:r>
              <a:rPr lang="ar-IQ" dirty="0" smtClean="0"/>
              <a:t>االصورة» </a:t>
            </a:r>
            <a:r>
              <a:rPr lang="ar-IQ" dirty="0" smtClean="0"/>
              <a:t>او اية عبارة تفيد هذا المعنى؟</a:t>
            </a:r>
          </a:p>
          <a:p>
            <a:pPr algn="r" rtl="1"/>
            <a:r>
              <a:rPr lang="ar-IQ" dirty="0" smtClean="0"/>
              <a:t>ج/ اية تظهيرات او تصرفات ترد على الحوالة الاصلية بعد ايراد هذه العبارة تعد كأن لم تكن.</a:t>
            </a:r>
          </a:p>
          <a:p>
            <a:pPr algn="r" rtl="1"/>
            <a:r>
              <a:rPr lang="ar-IQ" dirty="0" smtClean="0"/>
              <a:t>س/ وضح الفرق ما بين النسخ والصور؟</a:t>
            </a:r>
          </a:p>
          <a:p>
            <a:pPr marL="0" indent="0" algn="r" rtl="1">
              <a:buNone/>
            </a:pPr>
            <a:r>
              <a:rPr lang="ar-IQ" dirty="0"/>
              <a:t> </a:t>
            </a:r>
            <a:r>
              <a:rPr lang="ar-IQ" b="1" u="sng" dirty="0" smtClean="0"/>
              <a:t>النسخ</a:t>
            </a:r>
            <a:r>
              <a:rPr lang="ar-IQ" dirty="0" smtClean="0"/>
              <a:t>                                                           </a:t>
            </a:r>
            <a:r>
              <a:rPr lang="ar-IQ" b="1" u="sng" dirty="0" smtClean="0"/>
              <a:t>الصور</a:t>
            </a:r>
          </a:p>
          <a:p>
            <a:pPr marL="0" indent="0" algn="r" rtl="1">
              <a:buNone/>
            </a:pPr>
            <a:r>
              <a:rPr lang="ar-IQ" dirty="0" smtClean="0"/>
              <a:t>1- </a:t>
            </a:r>
            <a:r>
              <a:rPr lang="ar-IQ" smtClean="0"/>
              <a:t>يستخرجها </a:t>
            </a:r>
            <a:r>
              <a:rPr lang="ar-IQ" smtClean="0"/>
              <a:t>الساحب بمعاونة.                                      </a:t>
            </a:r>
            <a:r>
              <a:rPr lang="ar-IQ" dirty="0" smtClean="0"/>
              <a:t>1- يستخرجها الحامل.</a:t>
            </a:r>
            <a:br>
              <a:rPr lang="ar-IQ" dirty="0" smtClean="0"/>
            </a:br>
            <a:r>
              <a:rPr lang="ar-IQ" dirty="0" smtClean="0"/>
              <a:t>2- الوفاء بها مبرئ للذمة.                                  2- الوفاء بها غير مبرئ للذمة.</a:t>
            </a:r>
            <a:endParaRPr lang="en-GB" dirty="0"/>
          </a:p>
        </p:txBody>
      </p:sp>
    </p:spTree>
    <p:extLst>
      <p:ext uri="{BB962C8B-B14F-4D97-AF65-F5344CB8AC3E}">
        <p14:creationId xmlns:p14="http://schemas.microsoft.com/office/powerpoint/2010/main" val="3413310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418</Words>
  <Application>Microsoft Office PowerPoint</Application>
  <PresentationFormat>Custom</PresentationFormat>
  <Paragraphs>38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النسخ والصور</vt:lpstr>
      <vt:lpstr>النسخ</vt:lpstr>
      <vt:lpstr>النسخ </vt:lpstr>
      <vt:lpstr>الصور</vt:lpstr>
      <vt:lpstr>PowerPoint Presentation</vt:lpstr>
      <vt:lpstr>الصور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النسخ والصور</dc:title>
  <dc:creator>R</dc:creator>
  <cp:lastModifiedBy>Maher</cp:lastModifiedBy>
  <cp:revision>18</cp:revision>
  <dcterms:created xsi:type="dcterms:W3CDTF">2018-02-23T16:09:38Z</dcterms:created>
  <dcterms:modified xsi:type="dcterms:W3CDTF">2021-05-17T09:11:02Z</dcterms:modified>
</cp:coreProperties>
</file>