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A90AFB-21EE-40C5-AB7E-6BA837E8BE36}" type="datetimeFigureOut">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3127A-FB48-4577-8B6F-94A48A11E8C2}" type="slidenum">
              <a:rPr lang="en-US" smtClean="0"/>
              <a:t>‹#›</a:t>
            </a:fld>
            <a:endParaRPr lang="en-US"/>
          </a:p>
        </p:txBody>
      </p:sp>
    </p:spTree>
    <p:extLst>
      <p:ext uri="{BB962C8B-B14F-4D97-AF65-F5344CB8AC3E}">
        <p14:creationId xmlns:p14="http://schemas.microsoft.com/office/powerpoint/2010/main" val="2039583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A90AFB-21EE-40C5-AB7E-6BA837E8BE36}" type="datetimeFigureOut">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3127A-FB48-4577-8B6F-94A48A11E8C2}" type="slidenum">
              <a:rPr lang="en-US" smtClean="0"/>
              <a:t>‹#›</a:t>
            </a:fld>
            <a:endParaRPr lang="en-US"/>
          </a:p>
        </p:txBody>
      </p:sp>
    </p:spTree>
    <p:extLst>
      <p:ext uri="{BB962C8B-B14F-4D97-AF65-F5344CB8AC3E}">
        <p14:creationId xmlns:p14="http://schemas.microsoft.com/office/powerpoint/2010/main" val="2787519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A90AFB-21EE-40C5-AB7E-6BA837E8BE36}" type="datetimeFigureOut">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3127A-FB48-4577-8B6F-94A48A11E8C2}" type="slidenum">
              <a:rPr lang="en-US" smtClean="0"/>
              <a:t>‹#›</a:t>
            </a:fld>
            <a:endParaRPr lang="en-US"/>
          </a:p>
        </p:txBody>
      </p:sp>
    </p:spTree>
    <p:extLst>
      <p:ext uri="{BB962C8B-B14F-4D97-AF65-F5344CB8AC3E}">
        <p14:creationId xmlns:p14="http://schemas.microsoft.com/office/powerpoint/2010/main" val="3814249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A90AFB-21EE-40C5-AB7E-6BA837E8BE36}" type="datetimeFigureOut">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3127A-FB48-4577-8B6F-94A48A11E8C2}" type="slidenum">
              <a:rPr lang="en-US" smtClean="0"/>
              <a:t>‹#›</a:t>
            </a:fld>
            <a:endParaRPr lang="en-US"/>
          </a:p>
        </p:txBody>
      </p:sp>
    </p:spTree>
    <p:extLst>
      <p:ext uri="{BB962C8B-B14F-4D97-AF65-F5344CB8AC3E}">
        <p14:creationId xmlns:p14="http://schemas.microsoft.com/office/powerpoint/2010/main" val="2909157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A90AFB-21EE-40C5-AB7E-6BA837E8BE36}" type="datetimeFigureOut">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3127A-FB48-4577-8B6F-94A48A11E8C2}" type="slidenum">
              <a:rPr lang="en-US" smtClean="0"/>
              <a:t>‹#›</a:t>
            </a:fld>
            <a:endParaRPr lang="en-US"/>
          </a:p>
        </p:txBody>
      </p:sp>
    </p:spTree>
    <p:extLst>
      <p:ext uri="{BB962C8B-B14F-4D97-AF65-F5344CB8AC3E}">
        <p14:creationId xmlns:p14="http://schemas.microsoft.com/office/powerpoint/2010/main" val="1641704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A90AFB-21EE-40C5-AB7E-6BA837E8BE36}" type="datetimeFigureOut">
              <a:rPr lang="en-US" smtClean="0"/>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3127A-FB48-4577-8B6F-94A48A11E8C2}" type="slidenum">
              <a:rPr lang="en-US" smtClean="0"/>
              <a:t>‹#›</a:t>
            </a:fld>
            <a:endParaRPr lang="en-US"/>
          </a:p>
        </p:txBody>
      </p:sp>
    </p:spTree>
    <p:extLst>
      <p:ext uri="{BB962C8B-B14F-4D97-AF65-F5344CB8AC3E}">
        <p14:creationId xmlns:p14="http://schemas.microsoft.com/office/powerpoint/2010/main" val="4025309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A90AFB-21EE-40C5-AB7E-6BA837E8BE36}" type="datetimeFigureOut">
              <a:rPr lang="en-US" smtClean="0"/>
              <a:t>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E3127A-FB48-4577-8B6F-94A48A11E8C2}" type="slidenum">
              <a:rPr lang="en-US" smtClean="0"/>
              <a:t>‹#›</a:t>
            </a:fld>
            <a:endParaRPr lang="en-US"/>
          </a:p>
        </p:txBody>
      </p:sp>
    </p:spTree>
    <p:extLst>
      <p:ext uri="{BB962C8B-B14F-4D97-AF65-F5344CB8AC3E}">
        <p14:creationId xmlns:p14="http://schemas.microsoft.com/office/powerpoint/2010/main" val="1116010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A90AFB-21EE-40C5-AB7E-6BA837E8BE36}" type="datetimeFigureOut">
              <a:rPr lang="en-US" smtClean="0"/>
              <a:t>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E3127A-FB48-4577-8B6F-94A48A11E8C2}" type="slidenum">
              <a:rPr lang="en-US" smtClean="0"/>
              <a:t>‹#›</a:t>
            </a:fld>
            <a:endParaRPr lang="en-US"/>
          </a:p>
        </p:txBody>
      </p:sp>
    </p:spTree>
    <p:extLst>
      <p:ext uri="{BB962C8B-B14F-4D97-AF65-F5344CB8AC3E}">
        <p14:creationId xmlns:p14="http://schemas.microsoft.com/office/powerpoint/2010/main" val="3562039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90AFB-21EE-40C5-AB7E-6BA837E8BE36}" type="datetimeFigureOut">
              <a:rPr lang="en-US" smtClean="0"/>
              <a:t>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E3127A-FB48-4577-8B6F-94A48A11E8C2}" type="slidenum">
              <a:rPr lang="en-US" smtClean="0"/>
              <a:t>‹#›</a:t>
            </a:fld>
            <a:endParaRPr lang="en-US"/>
          </a:p>
        </p:txBody>
      </p:sp>
    </p:spTree>
    <p:extLst>
      <p:ext uri="{BB962C8B-B14F-4D97-AF65-F5344CB8AC3E}">
        <p14:creationId xmlns:p14="http://schemas.microsoft.com/office/powerpoint/2010/main" val="214462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A90AFB-21EE-40C5-AB7E-6BA837E8BE36}" type="datetimeFigureOut">
              <a:rPr lang="en-US" smtClean="0"/>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3127A-FB48-4577-8B6F-94A48A11E8C2}" type="slidenum">
              <a:rPr lang="en-US" smtClean="0"/>
              <a:t>‹#›</a:t>
            </a:fld>
            <a:endParaRPr lang="en-US"/>
          </a:p>
        </p:txBody>
      </p:sp>
    </p:spTree>
    <p:extLst>
      <p:ext uri="{BB962C8B-B14F-4D97-AF65-F5344CB8AC3E}">
        <p14:creationId xmlns:p14="http://schemas.microsoft.com/office/powerpoint/2010/main" val="69004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A90AFB-21EE-40C5-AB7E-6BA837E8BE36}" type="datetimeFigureOut">
              <a:rPr lang="en-US" smtClean="0"/>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3127A-FB48-4577-8B6F-94A48A11E8C2}" type="slidenum">
              <a:rPr lang="en-US" smtClean="0"/>
              <a:t>‹#›</a:t>
            </a:fld>
            <a:endParaRPr lang="en-US"/>
          </a:p>
        </p:txBody>
      </p:sp>
    </p:spTree>
    <p:extLst>
      <p:ext uri="{BB962C8B-B14F-4D97-AF65-F5344CB8AC3E}">
        <p14:creationId xmlns:p14="http://schemas.microsoft.com/office/powerpoint/2010/main" val="3346382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A90AFB-21EE-40C5-AB7E-6BA837E8BE36}" type="datetimeFigureOut">
              <a:rPr lang="en-US" smtClean="0"/>
              <a:t>3/1/2021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3127A-FB48-4577-8B6F-94A48A11E8C2}" type="slidenum">
              <a:rPr lang="en-US" smtClean="0"/>
              <a:t>‹#›</a:t>
            </a:fld>
            <a:endParaRPr lang="en-US"/>
          </a:p>
        </p:txBody>
      </p:sp>
    </p:spTree>
    <p:extLst>
      <p:ext uri="{BB962C8B-B14F-4D97-AF65-F5344CB8AC3E}">
        <p14:creationId xmlns:p14="http://schemas.microsoft.com/office/powerpoint/2010/main" val="3085305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761999"/>
          </a:xfrm>
        </p:spPr>
        <p:txBody>
          <a:bodyPr>
            <a:normAutofit fontScale="90000"/>
          </a:bodyPr>
          <a:lstStyle/>
          <a:p>
            <a:r>
              <a:rPr lang="ar-IQ" dirty="0" smtClean="0"/>
              <a:t>مقابل الوفاء</a:t>
            </a:r>
            <a:endParaRPr lang="en-US" dirty="0"/>
          </a:p>
        </p:txBody>
      </p:sp>
      <p:sp>
        <p:nvSpPr>
          <p:cNvPr id="3" name="Subtitle 2"/>
          <p:cNvSpPr>
            <a:spLocks noGrp="1"/>
          </p:cNvSpPr>
          <p:nvPr>
            <p:ph type="subTitle" idx="1"/>
          </p:nvPr>
        </p:nvSpPr>
        <p:spPr>
          <a:xfrm>
            <a:off x="152400" y="1143000"/>
            <a:ext cx="8763000" cy="5410200"/>
          </a:xfrm>
        </p:spPr>
        <p:txBody>
          <a:bodyPr>
            <a:normAutofit/>
          </a:bodyPr>
          <a:lstStyle/>
          <a:p>
            <a:pPr algn="r" rtl="1"/>
            <a:r>
              <a:rPr lang="ar-IQ" sz="2800" dirty="0">
                <a:solidFill>
                  <a:schemeClr val="tx1"/>
                </a:solidFill>
                <a:latin typeface="+mj-lt"/>
                <a:ea typeface="+mj-ea"/>
                <a:cs typeface="+mj-cs"/>
              </a:rPr>
              <a:t>س/ لماذا يسحب الساحب حوالة تجارية على المسحوب عليه؟</a:t>
            </a:r>
          </a:p>
          <a:p>
            <a:pPr algn="r" rtl="1"/>
            <a:r>
              <a:rPr lang="ar-IQ" sz="2800" dirty="0">
                <a:solidFill>
                  <a:schemeClr val="tx1"/>
                </a:solidFill>
                <a:latin typeface="+mj-lt"/>
                <a:ea typeface="+mj-ea"/>
                <a:cs typeface="+mj-cs"/>
              </a:rPr>
              <a:t>لانه يغلب في الواقع ان يكون دائناً للمسحوب عليه بمبلغ يعادل او قد يزيد عن مبلغ الحوالة</a:t>
            </a:r>
            <a:r>
              <a:rPr lang="ar-IQ" sz="2800" dirty="0" smtClean="0">
                <a:solidFill>
                  <a:schemeClr val="tx1"/>
                </a:solidFill>
                <a:latin typeface="+mj-lt"/>
                <a:ea typeface="+mj-ea"/>
                <a:cs typeface="+mj-cs"/>
              </a:rPr>
              <a:t>.</a:t>
            </a:r>
          </a:p>
          <a:p>
            <a:pPr algn="r" rtl="1"/>
            <a:r>
              <a:rPr lang="ar-IQ" sz="2800" dirty="0" smtClean="0">
                <a:solidFill>
                  <a:schemeClr val="tx1"/>
                </a:solidFill>
                <a:latin typeface="+mj-lt"/>
                <a:ea typeface="+mj-ea"/>
                <a:cs typeface="+mj-cs"/>
              </a:rPr>
              <a:t>س/ هل يتصور ان تنشأ حوالة بدون ان يكون الساحب دائناً للمسحوب عليه؟ اي بدون وجود مقابل للوفاء؟</a:t>
            </a:r>
          </a:p>
          <a:p>
            <a:pPr algn="r" rtl="1"/>
            <a:r>
              <a:rPr lang="ar-IQ" sz="2800" dirty="0" smtClean="0">
                <a:solidFill>
                  <a:schemeClr val="tx1"/>
                </a:solidFill>
                <a:latin typeface="+mj-lt"/>
                <a:ea typeface="+mj-ea"/>
                <a:cs typeface="+mj-cs"/>
              </a:rPr>
              <a:t>ج/ نعم في حالة وجود احتمال بنشوء الدين (بعد) سحب الحوالة او عندما يرغب المسحوب عليه في التبرع للساحب او تقديم قرض له.</a:t>
            </a:r>
          </a:p>
          <a:p>
            <a:pPr algn="r" rtl="1"/>
            <a:r>
              <a:rPr lang="ar-IQ" sz="2800" dirty="0" smtClean="0">
                <a:solidFill>
                  <a:schemeClr val="tx1"/>
                </a:solidFill>
                <a:latin typeface="+mj-lt"/>
                <a:ea typeface="+mj-ea"/>
                <a:cs typeface="+mj-cs"/>
              </a:rPr>
              <a:t>س/ هل تعد الحوالة صحيحة ان خلت من مقابل الوفاء؟</a:t>
            </a:r>
          </a:p>
          <a:p>
            <a:pPr algn="r" rtl="1"/>
            <a:r>
              <a:rPr lang="ar-IQ" sz="2800" dirty="0" smtClean="0">
                <a:solidFill>
                  <a:schemeClr val="tx1"/>
                </a:solidFill>
                <a:latin typeface="+mj-lt"/>
                <a:ea typeface="+mj-ea"/>
                <a:cs typeface="+mj-cs"/>
              </a:rPr>
              <a:t>س/ اذاً ما هو مقابل الوفاء؟</a:t>
            </a:r>
          </a:p>
          <a:p>
            <a:pPr algn="r" rtl="1"/>
            <a:r>
              <a:rPr lang="ar-IQ" sz="2800" dirty="0" smtClean="0">
                <a:solidFill>
                  <a:schemeClr val="tx1"/>
                </a:solidFill>
                <a:latin typeface="+mj-lt"/>
                <a:ea typeface="+mj-ea"/>
                <a:cs typeface="+mj-cs"/>
              </a:rPr>
              <a:t>هو الدين النقدي للساحب بذمة المسحوب عليه الذي يستعمله في اداء مبلغ الحوالة. ويناظر مقابل الوفاء مفهوم (الرصيد) في حالة الصك.</a:t>
            </a:r>
            <a:endParaRPr lang="en-US" sz="2800" dirty="0">
              <a:solidFill>
                <a:schemeClr val="tx1"/>
              </a:solidFill>
              <a:latin typeface="+mj-lt"/>
              <a:ea typeface="+mj-ea"/>
              <a:cs typeface="+mj-cs"/>
            </a:endParaRPr>
          </a:p>
        </p:txBody>
      </p:sp>
    </p:spTree>
    <p:extLst>
      <p:ext uri="{BB962C8B-B14F-4D97-AF65-F5344CB8AC3E}">
        <p14:creationId xmlns:p14="http://schemas.microsoft.com/office/powerpoint/2010/main" val="3954933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مقابل الوفاء</a:t>
            </a:r>
            <a:endParaRPr lang="en-US" dirty="0"/>
          </a:p>
        </p:txBody>
      </p:sp>
      <p:sp>
        <p:nvSpPr>
          <p:cNvPr id="3" name="Content Placeholder 2"/>
          <p:cNvSpPr>
            <a:spLocks noGrp="1"/>
          </p:cNvSpPr>
          <p:nvPr>
            <p:ph idx="1"/>
          </p:nvPr>
        </p:nvSpPr>
        <p:spPr/>
        <p:txBody>
          <a:bodyPr/>
          <a:lstStyle/>
          <a:p>
            <a:pPr algn="r" rtl="1"/>
            <a:r>
              <a:rPr lang="ar-IQ" dirty="0" smtClean="0"/>
              <a:t>5-اذا كان مقابل الوفاء معلق على شرط فاسخ (ومثاله باع الساحب بضاعة على شرط ورودها لديه): اذا تحقق الشرط الفاسخ (لم ترد للساحب البضائع) لم يوجد مقابل الوفاء (الثمن) وان تخلف قلنا بوجود مقابل الوفاء.</a:t>
            </a:r>
          </a:p>
          <a:p>
            <a:pPr algn="r" rtl="1"/>
            <a:r>
              <a:rPr lang="ar-IQ" dirty="0" smtClean="0"/>
              <a:t>6-اذا كان مقابل الوفاء محجوزاً او محبوساً: اذا زال الحجز او الحبس </a:t>
            </a:r>
            <a:r>
              <a:rPr lang="ar-IQ" b="1" dirty="0" smtClean="0">
                <a:solidFill>
                  <a:srgbClr val="FF0000"/>
                </a:solidFill>
              </a:rPr>
              <a:t>في ميعاد الاستحقاق </a:t>
            </a:r>
            <a:r>
              <a:rPr lang="ar-IQ" dirty="0" smtClean="0"/>
              <a:t>تحقق مقابل الوفاء والا فلا.</a:t>
            </a:r>
          </a:p>
        </p:txBody>
      </p:sp>
    </p:spTree>
    <p:extLst>
      <p:ext uri="{BB962C8B-B14F-4D97-AF65-F5344CB8AC3E}">
        <p14:creationId xmlns:p14="http://schemas.microsoft.com/office/powerpoint/2010/main" val="235225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مقابل الوفاء</a:t>
            </a:r>
            <a:endParaRPr lang="en-US" dirty="0"/>
          </a:p>
        </p:txBody>
      </p:sp>
      <p:sp>
        <p:nvSpPr>
          <p:cNvPr id="3" name="Content Placeholder 2"/>
          <p:cNvSpPr>
            <a:spLocks noGrp="1"/>
          </p:cNvSpPr>
          <p:nvPr>
            <p:ph idx="1"/>
          </p:nvPr>
        </p:nvSpPr>
        <p:spPr/>
        <p:txBody>
          <a:bodyPr>
            <a:normAutofit fontScale="85000" lnSpcReduction="20000"/>
          </a:bodyPr>
          <a:lstStyle/>
          <a:p>
            <a:pPr algn="r" rtl="1"/>
            <a:r>
              <a:rPr lang="ar-IQ" b="1" dirty="0"/>
              <a:t>الشرط الرابع: ان يكون مقابل الوفاء مساوياً لمبلغ الحوالة:- </a:t>
            </a:r>
          </a:p>
          <a:p>
            <a:pPr algn="r" rtl="1"/>
            <a:r>
              <a:rPr lang="ar-IQ" dirty="0"/>
              <a:t>اما اذا كان اقل من مبلغ الحوالة</a:t>
            </a:r>
            <a:r>
              <a:rPr lang="ar-IQ" dirty="0" smtClean="0"/>
              <a:t>:</a:t>
            </a:r>
          </a:p>
          <a:p>
            <a:pPr algn="r" rtl="1"/>
            <a:r>
              <a:rPr lang="ar-IQ" dirty="0" smtClean="0"/>
              <a:t>1- للمسحوب عليه ان يرفض قبول الحوالة واداء قيمتها.</a:t>
            </a:r>
          </a:p>
          <a:p>
            <a:pPr algn="just" rtl="1"/>
            <a:r>
              <a:rPr lang="ar-IQ" dirty="0" smtClean="0"/>
              <a:t>2-للمسحوب عليه ان يجبر الحامل على قبول الوفاء الجزئي. ولو رفض الاخير ذلك سقط حقه في الرجوع على بقية الملتزمين الصرفيين عن الجزء الذي عرض عليه ولم يقبله.</a:t>
            </a:r>
          </a:p>
          <a:p>
            <a:pPr algn="r" rtl="1"/>
            <a:r>
              <a:rPr lang="ar-IQ" dirty="0" smtClean="0"/>
              <a:t>3-للحامل على مقابل الوفاء الجزئي ذات الحقوق التي يملكها عن المقابل الكامل.</a:t>
            </a:r>
          </a:p>
          <a:p>
            <a:pPr algn="r" rtl="1"/>
            <a:r>
              <a:rPr lang="ar-IQ" dirty="0" smtClean="0"/>
              <a:t>4-ليس للساحب ان يرد دعوى رجوع الحامل المهمل (الذي لم يراجع المسحوب عليه في ميعاد استحقاق الحوالة) عليه بسبب الانعدام الجزئي لمقابل الوفاء لان المقابل الناقص يعد بحكم انعدام المقابل.</a:t>
            </a:r>
            <a:endParaRPr lang="en-US" dirty="0"/>
          </a:p>
          <a:p>
            <a:pPr algn="r" rtl="1"/>
            <a:endParaRPr lang="en-US" dirty="0"/>
          </a:p>
        </p:txBody>
      </p:sp>
    </p:spTree>
    <p:extLst>
      <p:ext uri="{BB962C8B-B14F-4D97-AF65-F5344CB8AC3E}">
        <p14:creationId xmlns:p14="http://schemas.microsoft.com/office/powerpoint/2010/main" val="3802010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ar-IQ" dirty="0"/>
              <a:t>مقابل الوفاء</a:t>
            </a:r>
            <a:endParaRPr lang="en-US" dirty="0"/>
          </a:p>
        </p:txBody>
      </p:sp>
      <p:sp>
        <p:nvSpPr>
          <p:cNvPr id="3" name="Content Placeholder 2"/>
          <p:cNvSpPr>
            <a:spLocks noGrp="1"/>
          </p:cNvSpPr>
          <p:nvPr>
            <p:ph idx="1"/>
          </p:nvPr>
        </p:nvSpPr>
        <p:spPr>
          <a:xfrm>
            <a:off x="457200" y="990600"/>
            <a:ext cx="8229600" cy="5135563"/>
          </a:xfrm>
        </p:spPr>
        <p:txBody>
          <a:bodyPr>
            <a:normAutofit fontScale="85000" lnSpcReduction="20000"/>
          </a:bodyPr>
          <a:lstStyle/>
          <a:p>
            <a:pPr algn="r" rtl="1"/>
            <a:r>
              <a:rPr lang="ar-IQ" dirty="0" smtClean="0"/>
              <a:t>س/ من هو الشخص الملزم بايجاد مقابل الوفاء؟</a:t>
            </a:r>
          </a:p>
          <a:p>
            <a:pPr algn="just" rtl="1"/>
            <a:r>
              <a:rPr lang="ar-IQ" dirty="0"/>
              <a:t>ج/ تنص م (62/تجارة) على انه «ﻋﻠﻰ </a:t>
            </a:r>
            <a:r>
              <a:rPr lang="ar-IQ" b="1" dirty="0">
                <a:solidFill>
                  <a:srgbClr val="FF0000"/>
                </a:solidFill>
              </a:rPr>
              <a:t>ﺳﺎﺣﺐ اﻟﺤﻮاﻟﺔ </a:t>
            </a:r>
            <a:r>
              <a:rPr lang="ar-IQ" dirty="0"/>
              <a:t>او </a:t>
            </a:r>
            <a:r>
              <a:rPr lang="ar-IQ" b="1" dirty="0">
                <a:solidFill>
                  <a:srgbClr val="FF0000"/>
                </a:solidFill>
              </a:rPr>
              <a:t>ﻣﻦ ﺳﺤﺒﺖ ﻟﺤﺴﺎﺑﻪ</a:t>
            </a:r>
            <a:r>
              <a:rPr lang="ar-IQ" dirty="0"/>
              <a:t> ان ﻳﻮﺟﺪ ﻟﺪى اﻟﻤﺴﺤﻮب ﻋﻠﻴﻪ ﻣﻘﺎﺑﻞ </a:t>
            </a:r>
            <a:r>
              <a:rPr lang="ar-IQ" dirty="0" smtClean="0"/>
              <a:t>وﻓﺎﺋﻬﺎ. </a:t>
            </a:r>
            <a:r>
              <a:rPr lang="ar-IQ" dirty="0"/>
              <a:t>وﻣﻊ ذﻟﻚ ﻳﺴﺄل </a:t>
            </a:r>
            <a:r>
              <a:rPr lang="ar-IQ" b="1" dirty="0"/>
              <a:t>اﻟﺴﺎﺣﺐ ﻟﺤﺴﺎب </a:t>
            </a:r>
            <a:r>
              <a:rPr lang="ar-IQ" b="1" dirty="0" smtClean="0"/>
              <a:t>ﻏﻴﺮﻩ (الوكيل بالعمولة) </a:t>
            </a:r>
            <a:r>
              <a:rPr lang="ar-IQ" dirty="0"/>
              <a:t>ﺗﺠﺎﻩ ﻣﻈﻬﺮي اﻟﺤﻮاﻟﺔ وﺣﺎﻣﻠﻬﺎ دون </a:t>
            </a:r>
            <a:r>
              <a:rPr lang="ar-IQ" dirty="0" smtClean="0"/>
              <a:t>ﻏﻴﺮهم </a:t>
            </a:r>
            <a:r>
              <a:rPr lang="ar-IQ" dirty="0"/>
              <a:t>ﻋﻦ اﻳﺠﺎد ﻣﻘﺎﺑﻞ </a:t>
            </a:r>
            <a:r>
              <a:rPr lang="ar-IQ" dirty="0" smtClean="0"/>
              <a:t>اﻟﻮﻓﺎء».</a:t>
            </a:r>
          </a:p>
          <a:p>
            <a:pPr algn="just" rtl="1"/>
            <a:r>
              <a:rPr lang="ar-IQ" dirty="0" smtClean="0"/>
              <a:t>1-الساحب والساحب ولا احد غير الساحب ملزم بايجاد مقابل الوفاء لانه الوحيد من الملتزمين الصرفيين من اعطى حوالة بدون ان يؤدي اي مقابل سوى التزام قانوني بضمان القبول والوفاء. وان اعفيناه من الالتزام بايجاد المقابل لاثرى على حساب البقية بدون وجه قانوني.</a:t>
            </a:r>
          </a:p>
          <a:p>
            <a:pPr algn="just" rtl="1"/>
            <a:r>
              <a:rPr lang="ar-IQ" dirty="0" smtClean="0"/>
              <a:t>أ_______ب_______ج_______د</a:t>
            </a:r>
          </a:p>
          <a:p>
            <a:pPr algn="just" rtl="1"/>
            <a:r>
              <a:rPr lang="ar-IQ" dirty="0" smtClean="0"/>
              <a:t>2-المظهرين: </a:t>
            </a:r>
            <a:r>
              <a:rPr lang="ar-IQ" b="1" dirty="0" smtClean="0"/>
              <a:t>لا يلزمون بايجاد مقابل الوفاء </a:t>
            </a:r>
            <a:r>
              <a:rPr lang="ar-IQ" dirty="0" smtClean="0"/>
              <a:t>لانه كل واحد منهم قدم سلعة او خدمة في مقابل حصوله على الحوالة التجارية. فلو فرض عليهم القانون ايجاد مقابل الوفاء لكان معنى ذلك انه قد الزمهم بادائين: الاول، عند حصولهم على الحوالة، والثاني بايجاد مقابل الوفاء.</a:t>
            </a:r>
            <a:endParaRPr lang="en-US" dirty="0"/>
          </a:p>
        </p:txBody>
      </p:sp>
    </p:spTree>
    <p:extLst>
      <p:ext uri="{BB962C8B-B14F-4D97-AF65-F5344CB8AC3E}">
        <p14:creationId xmlns:p14="http://schemas.microsoft.com/office/powerpoint/2010/main" val="4011907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مقابل الوفاء</a:t>
            </a:r>
            <a:endParaRPr lang="en-US" dirty="0"/>
          </a:p>
        </p:txBody>
      </p:sp>
      <p:sp>
        <p:nvSpPr>
          <p:cNvPr id="3" name="Content Placeholder 2"/>
          <p:cNvSpPr>
            <a:spLocks noGrp="1"/>
          </p:cNvSpPr>
          <p:nvPr>
            <p:ph idx="1"/>
          </p:nvPr>
        </p:nvSpPr>
        <p:spPr/>
        <p:txBody>
          <a:bodyPr>
            <a:normAutofit fontScale="92500" lnSpcReduction="10000"/>
          </a:bodyPr>
          <a:lstStyle/>
          <a:p>
            <a:pPr algn="just" rtl="1"/>
            <a:r>
              <a:rPr lang="ar-IQ" b="1" dirty="0" smtClean="0"/>
              <a:t>3- عند سحب الحوالة لمصلحة الغير: </a:t>
            </a:r>
            <a:r>
              <a:rPr lang="ar-IQ" dirty="0" smtClean="0"/>
              <a:t>بمعنى سحب الحوالة من قبل الوكيل بالعمولة (وهو كل من يسحب الحوالة لحساب ومصلحة الساحب الحقيقي دون ان يظهر اسم الاخير في الحوالة لانه لن يشير الى صفته).</a:t>
            </a:r>
          </a:p>
          <a:p>
            <a:pPr algn="r" rtl="1"/>
            <a:r>
              <a:rPr lang="ar-IQ" dirty="0" smtClean="0"/>
              <a:t>أ-يبقى الساحب </a:t>
            </a:r>
            <a:r>
              <a:rPr lang="ar-IQ" dirty="0"/>
              <a:t>الحقيقي (الفعلي) ملزماً بايجاد مقابل </a:t>
            </a:r>
            <a:r>
              <a:rPr lang="ar-IQ" dirty="0" smtClean="0"/>
              <a:t>لوفاء في علاقته بالساحب الظاهر (الوكيل) وفي علاقته بالمسحوب عليه.</a:t>
            </a:r>
          </a:p>
          <a:p>
            <a:pPr algn="just" rtl="1"/>
            <a:r>
              <a:rPr lang="ar-IQ" dirty="0" smtClean="0"/>
              <a:t>ب-في علاقة بقية الملتزميين الصرفيين بالساحب الظاهر: يكون الوكيل العمول (الساحب الظاهر) ملزماً قبلهم بايجاد مقابل الوفاء لدى المسحوب عليه، على ان يحتفظ بحق الرجوع على الاصيل كون ذلك يندرج ضمن نفقات تنفيذ الوكالة.</a:t>
            </a:r>
            <a:endParaRPr lang="en-US" dirty="0"/>
          </a:p>
        </p:txBody>
      </p:sp>
    </p:spTree>
    <p:extLst>
      <p:ext uri="{BB962C8B-B14F-4D97-AF65-F5344CB8AC3E}">
        <p14:creationId xmlns:p14="http://schemas.microsoft.com/office/powerpoint/2010/main" val="2014898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مقابل الوفاء</a:t>
            </a:r>
            <a:endParaRPr lang="en-US" dirty="0"/>
          </a:p>
        </p:txBody>
      </p:sp>
      <p:sp>
        <p:nvSpPr>
          <p:cNvPr id="3" name="Content Placeholder 2"/>
          <p:cNvSpPr>
            <a:spLocks noGrp="1"/>
          </p:cNvSpPr>
          <p:nvPr>
            <p:ph idx="1"/>
          </p:nvPr>
        </p:nvSpPr>
        <p:spPr/>
        <p:txBody>
          <a:bodyPr>
            <a:normAutofit/>
          </a:bodyPr>
          <a:lstStyle/>
          <a:p>
            <a:pPr algn="r" rtl="1"/>
            <a:r>
              <a:rPr lang="ar-IQ" dirty="0" smtClean="0"/>
              <a:t>س/ اين يقدم مقابل الوفاء؟</a:t>
            </a:r>
          </a:p>
          <a:p>
            <a:pPr algn="r" rtl="1"/>
            <a:r>
              <a:rPr lang="ar-IQ" dirty="0" smtClean="0"/>
              <a:t>ج/ 1-في موطن المسحوب عليه او مقر عمله.</a:t>
            </a:r>
          </a:p>
          <a:p>
            <a:pPr algn="r" rtl="1"/>
            <a:r>
              <a:rPr lang="ar-IQ" dirty="0" smtClean="0"/>
              <a:t>2-ان كان موطن الحوالة مغايراً لموطن المسحوب عليه (شرط التوطين): فيكون الموطن المعين من قبله او من قبل الساحب هو مكان </a:t>
            </a:r>
            <a:r>
              <a:rPr lang="ar-IQ" dirty="0" smtClean="0"/>
              <a:t>ايجاد </a:t>
            </a:r>
            <a:r>
              <a:rPr lang="ar-IQ" dirty="0" smtClean="0"/>
              <a:t>مقابل </a:t>
            </a:r>
            <a:r>
              <a:rPr lang="ar-IQ" dirty="0" smtClean="0"/>
              <a:t>الوفاء.</a:t>
            </a:r>
          </a:p>
          <a:p>
            <a:pPr algn="r" rtl="1"/>
            <a:endParaRPr lang="en-US" dirty="0"/>
          </a:p>
        </p:txBody>
      </p:sp>
    </p:spTree>
    <p:extLst>
      <p:ext uri="{BB962C8B-B14F-4D97-AF65-F5344CB8AC3E}">
        <p14:creationId xmlns:p14="http://schemas.microsoft.com/office/powerpoint/2010/main" val="3183573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مقابل الوفاء</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ar-IQ" dirty="0"/>
              <a:t>س/ كيف يتم اثبات وجود مقابل الوفاء؟</a:t>
            </a:r>
          </a:p>
          <a:p>
            <a:pPr algn="r" rtl="1"/>
            <a:r>
              <a:rPr lang="ar-IQ" dirty="0"/>
              <a:t>تنص المادة (64 تجارة) على انه «</a:t>
            </a:r>
            <a:r>
              <a:rPr lang="ar-IQ" dirty="0" smtClean="0"/>
              <a:t>اوﻻً </a:t>
            </a:r>
            <a:r>
              <a:rPr lang="ar-IQ" dirty="0" smtClean="0"/>
              <a:t>: ﻳﻌﺘﺒﺮ </a:t>
            </a:r>
            <a:r>
              <a:rPr lang="ar-IQ" dirty="0"/>
              <a:t>ﻗﺒﻮل اﻟﺤﻮاﻟﺔ ﻗﺮﻳﻨﺔ ﻋﻠﻰ وﺟﻮد ﻣﻘﺎﺑﻞ اﻟﻮﻓﺎء </a:t>
            </a:r>
            <a:r>
              <a:rPr lang="ar-IQ" dirty="0" smtClean="0"/>
              <a:t>ﻟﺪى </a:t>
            </a:r>
            <a:r>
              <a:rPr lang="ar-IQ" dirty="0" smtClean="0"/>
              <a:t>القابل. </a:t>
            </a:r>
            <a:r>
              <a:rPr lang="ar-IQ" b="1" dirty="0">
                <a:solidFill>
                  <a:srgbClr val="FF0000"/>
                </a:solidFill>
              </a:rPr>
              <a:t>وﻻ ﻳﺠﻮز ﻧﻘﺾ </a:t>
            </a:r>
            <a:r>
              <a:rPr lang="ar-IQ" b="1" dirty="0" smtClean="0">
                <a:solidFill>
                  <a:srgbClr val="FF0000"/>
                </a:solidFill>
              </a:rPr>
              <a:t>هذه اﻟﻘﺮﻳﻨﺔ </a:t>
            </a:r>
            <a:r>
              <a:rPr lang="ar-IQ" b="1" dirty="0">
                <a:solidFill>
                  <a:srgbClr val="002060"/>
                </a:solidFill>
              </a:rPr>
              <a:t>ﻓﻲ ﻋﻼﻗﺔ اﻟﻤﺴﺤﻮب ﻋﻠﻴﻪ ﺑﺎﻟﺤﺎﻣﻞ </a:t>
            </a:r>
            <a:r>
              <a:rPr lang="ar-IQ" dirty="0"/>
              <a:t>. </a:t>
            </a:r>
            <a:endParaRPr lang="ar-IQ" dirty="0" smtClean="0"/>
          </a:p>
          <a:p>
            <a:pPr algn="just" rtl="1"/>
            <a:r>
              <a:rPr lang="ar-IQ" dirty="0" smtClean="0"/>
              <a:t> ﺛﺎﻧﻴﺎً: </a:t>
            </a:r>
            <a:r>
              <a:rPr lang="ar-IQ" dirty="0"/>
              <a:t>وﻋﻠﻰ اﻟﺴﺎﺣﺐ وﺣﺪﻩ ان ﻳﺜﺒﺖ ﻓﻲ ﺣﺎﻟﺔ </a:t>
            </a:r>
            <a:r>
              <a:rPr lang="ar-IQ" b="1" dirty="0" smtClean="0">
                <a:solidFill>
                  <a:srgbClr val="002060"/>
                </a:solidFill>
              </a:rPr>
              <a:t>اﻻﻧﻜﺎر-ﺳﻮاء </a:t>
            </a:r>
            <a:r>
              <a:rPr lang="ar-IQ" b="1" dirty="0">
                <a:solidFill>
                  <a:srgbClr val="002060"/>
                </a:solidFill>
              </a:rPr>
              <a:t>ﺣﺼﻞ ﻗﺒﻮل اﻟﺤﻮاﻟﺔ او ﻟﻢ </a:t>
            </a:r>
            <a:r>
              <a:rPr lang="ar-IQ" b="1" dirty="0" smtClean="0">
                <a:solidFill>
                  <a:srgbClr val="002060"/>
                </a:solidFill>
              </a:rPr>
              <a:t>ﻳﺤﺼﻞ-</a:t>
            </a:r>
            <a:r>
              <a:rPr lang="ar-IQ" dirty="0" smtClean="0"/>
              <a:t> </a:t>
            </a:r>
            <a:r>
              <a:rPr lang="ar-IQ" dirty="0"/>
              <a:t>ان اﻟﻤﺴﺤﻮب ﻋﻠﻴﻪ </a:t>
            </a:r>
            <a:r>
              <a:rPr lang="ar-IQ" dirty="0" smtClean="0"/>
              <a:t>كان ﻟﺪﻳﻪ </a:t>
            </a:r>
            <a:r>
              <a:rPr lang="ar-IQ" dirty="0"/>
              <a:t>ﻣﻘﺎﺑﻞ اﻟﻮﻓﺎء ﻓﻲ ﻣﻴﻌﺎد اﻻﺳﺘﺤﻘﺎق، ﻓﺎذا ﻟﻢ ﻳﺜﺒﺖ ذﻟﻚ </a:t>
            </a:r>
            <a:r>
              <a:rPr lang="ar-IQ" dirty="0" smtClean="0"/>
              <a:t>كان ﺿﺎﻣناً </a:t>
            </a:r>
            <a:r>
              <a:rPr lang="ar-IQ" dirty="0"/>
              <a:t>ﻟﻠﻮﻓﺎء وﻟﻮ ﻋﻤﻞ اﻻﺣﺘﺠﺎج ﺑﻌﺪ اﻟﻤﻴﻌﺎد اﻟﻤﺤﺪد </a:t>
            </a:r>
            <a:r>
              <a:rPr lang="ar-IQ" dirty="0" smtClean="0"/>
              <a:t>ﻗﺎﻧﻮناً. </a:t>
            </a:r>
            <a:r>
              <a:rPr lang="ar-IQ" dirty="0"/>
              <a:t>ﻓﺎذا أﺛﺒﺖ اﻟﺴﺎﺣﺐ وﺟﻮد </a:t>
            </a:r>
            <a:r>
              <a:rPr lang="ar-IQ" dirty="0" smtClean="0"/>
              <a:t>اﻟﻤﻘﺎﺑﻞ </a:t>
            </a:r>
            <a:r>
              <a:rPr lang="ar-IQ" dirty="0"/>
              <a:t>واﺳﺘﻤﺮار وﺟﻮدﻩ ﺣﺘﻰ اﻟﻤﻴﻌﺎد اﻟﺬي </a:t>
            </a:r>
            <a:r>
              <a:rPr lang="ar-IQ" dirty="0" smtClean="0"/>
              <a:t>كان ﻳﺠﺐ </a:t>
            </a:r>
            <a:r>
              <a:rPr lang="ar-IQ" dirty="0"/>
              <a:t>ﻓﻴﻪ ﻋﻤﻞ اﻻﺣﺘﺠﺎج </a:t>
            </a:r>
            <a:r>
              <a:rPr lang="ar-IQ" b="1" dirty="0">
                <a:solidFill>
                  <a:srgbClr val="FF0000"/>
                </a:solidFill>
              </a:rPr>
              <a:t>ﺑﺮﺋﺖ ذﻣﺘﻪ ﺑﻤﻘﺪار </a:t>
            </a:r>
            <a:r>
              <a:rPr lang="ar-IQ" b="1" dirty="0" smtClean="0">
                <a:solidFill>
                  <a:srgbClr val="FF0000"/>
                </a:solidFill>
              </a:rPr>
              <a:t>هذا اﻟﻤﻘﺎﺑﻞ </a:t>
            </a:r>
            <a:r>
              <a:rPr lang="ar-IQ" dirty="0"/>
              <a:t>ﻣﺎ ﻟﻢ ﻳﻜﻦ ﻗﺪ اﺳﺘﻌﻤﻞ ﻓﻲ ﻣﺼﻠﺤﺘﻪ».</a:t>
            </a:r>
            <a:endParaRPr lang="en-US" dirty="0"/>
          </a:p>
        </p:txBody>
      </p:sp>
    </p:spTree>
    <p:extLst>
      <p:ext uri="{BB962C8B-B14F-4D97-AF65-F5344CB8AC3E}">
        <p14:creationId xmlns:p14="http://schemas.microsoft.com/office/powerpoint/2010/main" val="3255614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مقابل الوفاء</a:t>
            </a:r>
            <a:endParaRPr lang="en-US" dirty="0"/>
          </a:p>
        </p:txBody>
      </p:sp>
      <p:sp>
        <p:nvSpPr>
          <p:cNvPr id="3" name="Content Placeholder 2"/>
          <p:cNvSpPr>
            <a:spLocks noGrp="1"/>
          </p:cNvSpPr>
          <p:nvPr>
            <p:ph idx="1"/>
          </p:nvPr>
        </p:nvSpPr>
        <p:spPr/>
        <p:txBody>
          <a:bodyPr>
            <a:normAutofit fontScale="85000" lnSpcReduction="20000"/>
          </a:bodyPr>
          <a:lstStyle/>
          <a:p>
            <a:pPr algn="r" rtl="1"/>
            <a:r>
              <a:rPr lang="ar-IQ" dirty="0" smtClean="0"/>
              <a:t>يفهم من النص المتقدم الآتي:-</a:t>
            </a:r>
          </a:p>
          <a:p>
            <a:pPr algn="just" rtl="1"/>
            <a:r>
              <a:rPr lang="ar-IQ" dirty="0" smtClean="0"/>
              <a:t>1-</a:t>
            </a:r>
            <a:r>
              <a:rPr lang="ar-IQ" b="1" dirty="0">
                <a:solidFill>
                  <a:srgbClr val="FF0000"/>
                </a:solidFill>
              </a:rPr>
              <a:t> </a:t>
            </a:r>
            <a:r>
              <a:rPr lang="ar-IQ" b="1" dirty="0"/>
              <a:t>في حدود علاقة المسحوب عليه بالحامل فقط: </a:t>
            </a:r>
            <a:r>
              <a:rPr lang="ar-IQ" dirty="0" smtClean="0"/>
              <a:t>ان قبول المسحوب عليه للحوالة يقيم </a:t>
            </a:r>
            <a:r>
              <a:rPr lang="ar-IQ" b="1" dirty="0" smtClean="0">
                <a:solidFill>
                  <a:srgbClr val="C00000"/>
                </a:solidFill>
              </a:rPr>
              <a:t>«قرينة قاطعة» </a:t>
            </a:r>
            <a:r>
              <a:rPr lang="ar-IQ" dirty="0" smtClean="0"/>
              <a:t>لا تقبل اثبات العكس على وجود مقابل الوفاء</a:t>
            </a:r>
            <a:r>
              <a:rPr lang="ar-IQ" dirty="0"/>
              <a:t>. </a:t>
            </a:r>
            <a:r>
              <a:rPr lang="ar-IQ" dirty="0" smtClean="0"/>
              <a:t>ويترتب على هذا القبول ان المسحوب عليه صبح ملزماً التزاماً صرفياً باداء المقابل ويصبح للقابل قبله دعوى صرفية مباشرة، ويتحول الساحب وبقية الملتزمين الصرفيين الى مجرد ضامنين للوفاء.</a:t>
            </a:r>
          </a:p>
          <a:p>
            <a:pPr algn="just" rtl="1"/>
            <a:r>
              <a:rPr lang="ar-IQ" b="1" dirty="0" smtClean="0"/>
              <a:t>2-بالنسبة لعلاقة الساحب بالمسحوب عليه: </a:t>
            </a:r>
            <a:r>
              <a:rPr lang="ar-IQ" dirty="0" smtClean="0"/>
              <a:t>يكون القبول </a:t>
            </a:r>
            <a:r>
              <a:rPr lang="ar-IQ" b="1" dirty="0" smtClean="0">
                <a:solidFill>
                  <a:srgbClr val="FF0000"/>
                </a:solidFill>
              </a:rPr>
              <a:t>قرينة بسيطة </a:t>
            </a:r>
            <a:r>
              <a:rPr lang="ar-IQ" dirty="0" smtClean="0"/>
              <a:t>على وجود مقابل الوفاء. والقرينة البسيطة تعفي من تقررت لمصلحته من عبء الاثبات، كما انها تقبل اثبات العكس. فللمسحوب عليه ان ينقضها بان يثبت انه قد قبل الحوالة بدون وجود مقابل الوفاء (حالة الحوالة المسحوبة على المكشوف) لكي يتسنى له الرجوع على </a:t>
            </a:r>
            <a:r>
              <a:rPr lang="ar-IQ" dirty="0" smtClean="0"/>
              <a:t>الساحب بعد ذلك.</a:t>
            </a:r>
            <a:endParaRPr lang="en-US" dirty="0"/>
          </a:p>
        </p:txBody>
      </p:sp>
    </p:spTree>
    <p:extLst>
      <p:ext uri="{BB962C8B-B14F-4D97-AF65-F5344CB8AC3E}">
        <p14:creationId xmlns:p14="http://schemas.microsoft.com/office/powerpoint/2010/main" val="2042933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مقابل الوفاء</a:t>
            </a:r>
            <a:endParaRPr lang="en-US" dirty="0"/>
          </a:p>
        </p:txBody>
      </p:sp>
      <p:sp>
        <p:nvSpPr>
          <p:cNvPr id="3" name="Content Placeholder 2"/>
          <p:cNvSpPr>
            <a:spLocks noGrp="1"/>
          </p:cNvSpPr>
          <p:nvPr>
            <p:ph idx="1"/>
          </p:nvPr>
        </p:nvSpPr>
        <p:spPr/>
        <p:txBody>
          <a:bodyPr>
            <a:normAutofit lnSpcReduction="10000"/>
          </a:bodyPr>
          <a:lstStyle/>
          <a:p>
            <a:pPr algn="just" rtl="1"/>
            <a:r>
              <a:rPr lang="ar-IQ" b="1" dirty="0" smtClean="0"/>
              <a:t>3- في علاقة الساحب بالحامل: </a:t>
            </a:r>
            <a:r>
              <a:rPr lang="ar-IQ" dirty="0" smtClean="0"/>
              <a:t>يكون لكل من يدعي بوجود مقابل الوفاء او عدم وجوده ان يثبت ذلك بطرائق الاثبات كافة وحسب مقتضيات مصلحته، ولا اهمية لقبول الحوالة </a:t>
            </a:r>
            <a:r>
              <a:rPr lang="ar-IQ" dirty="0" smtClean="0"/>
              <a:t> من المسحوب عليه من </a:t>
            </a:r>
            <a:r>
              <a:rPr lang="ar-IQ" dirty="0" smtClean="0"/>
              <a:t>عدمه.</a:t>
            </a:r>
          </a:p>
          <a:p>
            <a:pPr algn="just" rtl="1"/>
            <a:r>
              <a:rPr lang="ar-IQ" dirty="0" smtClean="0"/>
              <a:t>ففي حالة اهمال الحامل في الرجوع على المسحوب عليه في ميعاد الاستحقاق ان يثبت عدم وجود المقابل لكي يبقى محتفظاً بحقه في الرجوع، في حين ان للساحب ان يثبت وجود المقابل حتى ميعاد الاستحقاق لكي يتمسك بسقط حق الحامل المهمل.</a:t>
            </a:r>
            <a:endParaRPr lang="en-US" dirty="0"/>
          </a:p>
        </p:txBody>
      </p:sp>
    </p:spTree>
    <p:extLst>
      <p:ext uri="{BB962C8B-B14F-4D97-AF65-F5344CB8AC3E}">
        <p14:creationId xmlns:p14="http://schemas.microsoft.com/office/powerpoint/2010/main" val="36938456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dirty="0"/>
              <a:t/>
            </a:r>
            <a:br>
              <a:rPr lang="ar-IQ" dirty="0"/>
            </a:br>
            <a:r>
              <a:rPr lang="ar-IQ" b="1" dirty="0" smtClean="0"/>
              <a:t>حقوق </a:t>
            </a:r>
            <a:r>
              <a:rPr lang="ar-IQ" b="1" dirty="0"/>
              <a:t>الحامل على </a:t>
            </a:r>
            <a:r>
              <a:rPr lang="ar-IQ" b="1" dirty="0" smtClean="0"/>
              <a:t>مقابل الوفاء</a:t>
            </a:r>
            <a:endParaRPr lang="en-US" dirty="0"/>
          </a:p>
        </p:txBody>
      </p:sp>
      <p:sp>
        <p:nvSpPr>
          <p:cNvPr id="3" name="Content Placeholder 2"/>
          <p:cNvSpPr>
            <a:spLocks noGrp="1"/>
          </p:cNvSpPr>
          <p:nvPr>
            <p:ph idx="1"/>
          </p:nvPr>
        </p:nvSpPr>
        <p:spPr/>
        <p:txBody>
          <a:bodyPr>
            <a:normAutofit fontScale="92500" lnSpcReduction="20000"/>
          </a:bodyPr>
          <a:lstStyle/>
          <a:p>
            <a:pPr marL="0" indent="0" algn="r" rtl="1">
              <a:buNone/>
            </a:pPr>
            <a:r>
              <a:rPr lang="ar-IQ" dirty="0" smtClean="0"/>
              <a:t>س/ ما هي خصائص حق الحامل على مقابل الوفاء؟</a:t>
            </a:r>
          </a:p>
          <a:p>
            <a:pPr marL="0" indent="0" algn="r" rtl="1">
              <a:buNone/>
            </a:pPr>
            <a:r>
              <a:rPr lang="ar-IQ" dirty="0" smtClean="0"/>
              <a:t>1-حق شخصي وليس حق ملكية يعطي الحامل سلطة في الاستئثار به مقدماً على دائني المسحوب عليه ودائني الساحب في حالة اشهار </a:t>
            </a:r>
            <a:r>
              <a:rPr lang="ar-IQ" dirty="0" smtClean="0"/>
              <a:t>افلاسهم</a:t>
            </a:r>
            <a:r>
              <a:rPr lang="ar-IQ" dirty="0"/>
              <a:t>ا</a:t>
            </a:r>
            <a:r>
              <a:rPr lang="ar-IQ" dirty="0" smtClean="0"/>
              <a:t> </a:t>
            </a:r>
            <a:r>
              <a:rPr lang="ar-IQ" dirty="0" smtClean="0"/>
              <a:t>او الحكم </a:t>
            </a:r>
            <a:r>
              <a:rPr lang="ar-IQ" dirty="0" smtClean="0"/>
              <a:t>باعسارهما.</a:t>
            </a:r>
            <a:endParaRPr lang="ar-IQ" dirty="0" smtClean="0"/>
          </a:p>
          <a:p>
            <a:pPr marL="0" indent="0" algn="just" rtl="1">
              <a:buNone/>
            </a:pPr>
            <a:r>
              <a:rPr lang="ar-IQ" dirty="0" smtClean="0"/>
              <a:t> 2-حق قلق معرض للزوال في اية لحظة الى </a:t>
            </a:r>
            <a:r>
              <a:rPr lang="ar-IQ" b="1" dirty="0" smtClean="0"/>
              <a:t>ما قبل قبول </a:t>
            </a:r>
            <a:r>
              <a:rPr lang="ar-IQ" dirty="0" smtClean="0"/>
              <a:t>المسحوب </a:t>
            </a:r>
            <a:r>
              <a:rPr lang="ar-IQ" dirty="0" smtClean="0"/>
              <a:t>عليه للحوالة، </a:t>
            </a:r>
            <a:r>
              <a:rPr lang="ar-IQ" dirty="0" smtClean="0"/>
              <a:t>لانه:-</a:t>
            </a:r>
          </a:p>
          <a:p>
            <a:pPr marL="0" indent="0" algn="just" rtl="1">
              <a:buNone/>
            </a:pPr>
            <a:r>
              <a:rPr lang="ar-IQ" dirty="0" smtClean="0"/>
              <a:t>أ-يستطيع الساحب مطالبة المسحوب عليه باداء مقابل الوفاء له وليس للحامل بوصفه دين له ترتب بذمة مدينه (المسحوب عليه).</a:t>
            </a:r>
          </a:p>
          <a:p>
            <a:pPr marL="0" indent="0" algn="r" rtl="1">
              <a:buNone/>
            </a:pPr>
            <a:r>
              <a:rPr lang="ar-IQ" dirty="0" smtClean="0"/>
              <a:t>ب-يستطيع المسحوب عليه الذي لا علم له بوجود حوالة مسحوبة عليه ان يسدد الدين الذي بذمته للساحب من تلقاء نفسه.</a:t>
            </a:r>
            <a:endParaRPr lang="en-US" dirty="0"/>
          </a:p>
        </p:txBody>
      </p:sp>
    </p:spTree>
    <p:extLst>
      <p:ext uri="{BB962C8B-B14F-4D97-AF65-F5344CB8AC3E}">
        <p14:creationId xmlns:p14="http://schemas.microsoft.com/office/powerpoint/2010/main" val="1915898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ar-IQ" dirty="0"/>
              <a:t/>
            </a:r>
            <a:br>
              <a:rPr lang="ar-IQ" dirty="0"/>
            </a:br>
            <a:r>
              <a:rPr lang="ar-IQ" b="1" dirty="0"/>
              <a:t>حقوق الحامل على مقابل الوفاء</a:t>
            </a:r>
            <a:endParaRPr lang="en-US" dirty="0"/>
          </a:p>
        </p:txBody>
      </p:sp>
      <p:sp>
        <p:nvSpPr>
          <p:cNvPr id="3" name="Content Placeholder 2"/>
          <p:cNvSpPr>
            <a:spLocks noGrp="1"/>
          </p:cNvSpPr>
          <p:nvPr>
            <p:ph idx="1"/>
          </p:nvPr>
        </p:nvSpPr>
        <p:spPr/>
        <p:txBody>
          <a:bodyPr>
            <a:normAutofit fontScale="77500" lnSpcReduction="20000"/>
          </a:bodyPr>
          <a:lstStyle/>
          <a:p>
            <a:pPr algn="just" rtl="1"/>
            <a:r>
              <a:rPr lang="ar-IQ" dirty="0" smtClean="0"/>
              <a:t>الا ان هذا </a:t>
            </a:r>
            <a:r>
              <a:rPr lang="ar-IQ" b="1" dirty="0" smtClean="0">
                <a:solidFill>
                  <a:srgbClr val="FF0000"/>
                </a:solidFill>
              </a:rPr>
              <a:t>الحق قلق المعرض للزوال </a:t>
            </a:r>
            <a:r>
              <a:rPr lang="ar-IQ" dirty="0" smtClean="0"/>
              <a:t>يتأكد </a:t>
            </a:r>
            <a:r>
              <a:rPr lang="ar-IQ" dirty="0" smtClean="0"/>
              <a:t>ويستقر في ذمة المسحوب </a:t>
            </a:r>
            <a:r>
              <a:rPr lang="ar-IQ" dirty="0" smtClean="0"/>
              <a:t>عليه في </a:t>
            </a:r>
            <a:r>
              <a:rPr lang="ar-IQ" dirty="0" smtClean="0"/>
              <a:t>حالتين:-</a:t>
            </a:r>
          </a:p>
          <a:p>
            <a:pPr algn="r" rtl="1"/>
            <a:r>
              <a:rPr lang="ar-IQ" dirty="0" smtClean="0"/>
              <a:t>أ-قبول المسحوب عليه للحوالة.</a:t>
            </a:r>
          </a:p>
          <a:p>
            <a:pPr algn="just" rtl="1"/>
            <a:r>
              <a:rPr lang="ar-IQ" dirty="0" smtClean="0"/>
              <a:t>ب-تخصيص الدين لسداد مبلغ الحوالة. ويفيد التخصيص في حماية حق الحامل في الحوالة التي لا قبول فيها (الحولة مستحقة الدفع لدى الاطلاع او التي يضع فيها الساحب شرط عدم تقديمها للقبول</a:t>
            </a:r>
            <a:r>
              <a:rPr lang="ar-IQ" dirty="0" smtClean="0"/>
              <a:t>). </a:t>
            </a:r>
            <a:r>
              <a:rPr lang="ar-IQ" dirty="0" smtClean="0"/>
              <a:t>وهذ التخصيص قد يكون:-</a:t>
            </a:r>
          </a:p>
          <a:p>
            <a:pPr algn="just" rtl="1"/>
            <a:r>
              <a:rPr lang="ar-IQ" dirty="0" smtClean="0"/>
              <a:t>-تخصيصاً صريحاً يشار اليه في الحوالة بالاتفاق بين الساحب والحامل، او ان يخطر اي منهما المسحوب عليه بتخصيص دين معين بذمته لسداد مبلغ الحوالة، كأن يذكر الساحب في الحوالة او في مراسلاته للمسحوب عليه «ادفعوا مبلغ الحوالة.... من ثمن بيع القرطاسية المجهزة لكم بتاريخ....»</a:t>
            </a:r>
          </a:p>
          <a:p>
            <a:pPr algn="r" rtl="1"/>
            <a:r>
              <a:rPr lang="ar-IQ" dirty="0" smtClean="0"/>
              <a:t>-التخصيص الضمني الذي يستشف من الظروف.</a:t>
            </a:r>
            <a:endParaRPr lang="en-US" dirty="0"/>
          </a:p>
        </p:txBody>
      </p:sp>
    </p:spTree>
    <p:extLst>
      <p:ext uri="{BB962C8B-B14F-4D97-AF65-F5344CB8AC3E}">
        <p14:creationId xmlns:p14="http://schemas.microsoft.com/office/powerpoint/2010/main" val="2434865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مقابل الوفاء</a:t>
            </a:r>
            <a:endParaRPr lang="en-US" dirty="0"/>
          </a:p>
        </p:txBody>
      </p:sp>
      <p:sp>
        <p:nvSpPr>
          <p:cNvPr id="3" name="Content Placeholder 2"/>
          <p:cNvSpPr>
            <a:spLocks noGrp="1"/>
          </p:cNvSpPr>
          <p:nvPr>
            <p:ph idx="1"/>
          </p:nvPr>
        </p:nvSpPr>
        <p:spPr>
          <a:xfrm>
            <a:off x="228600" y="1623218"/>
            <a:ext cx="8229600" cy="4525963"/>
          </a:xfrm>
        </p:spPr>
        <p:txBody>
          <a:bodyPr/>
          <a:lstStyle/>
          <a:p>
            <a:pPr algn="r" rtl="1"/>
            <a:r>
              <a:rPr lang="ar-IQ" dirty="0" smtClean="0"/>
              <a:t>اذاً يبحث مقابل الوفاء في علاقة الساحب بالمسحوب عليه ذلك ان الحوالة تنشاً عنها روابط ثلاثية الابعاد، يمكن توضيحها بالشكل الاتي:-</a:t>
            </a:r>
          </a:p>
          <a:p>
            <a:pPr algn="r" rtl="1"/>
            <a:endParaRPr lang="en-US" dirty="0"/>
          </a:p>
        </p:txBody>
      </p:sp>
      <p:sp>
        <p:nvSpPr>
          <p:cNvPr id="4" name="Oval 3"/>
          <p:cNvSpPr/>
          <p:nvPr/>
        </p:nvSpPr>
        <p:spPr>
          <a:xfrm>
            <a:off x="4191000" y="3429000"/>
            <a:ext cx="1447800" cy="9144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ar-IQ" dirty="0" smtClean="0"/>
              <a:t>الساحب</a:t>
            </a:r>
            <a:endParaRPr lang="en-US" dirty="0"/>
          </a:p>
        </p:txBody>
      </p:sp>
      <p:sp>
        <p:nvSpPr>
          <p:cNvPr id="5" name="Oval 4"/>
          <p:cNvSpPr/>
          <p:nvPr/>
        </p:nvSpPr>
        <p:spPr>
          <a:xfrm>
            <a:off x="6400800" y="5257800"/>
            <a:ext cx="1676400" cy="914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IQ" dirty="0" smtClean="0"/>
              <a:t>المستفيد او  الحامل</a:t>
            </a:r>
            <a:endParaRPr lang="en-US" dirty="0"/>
          </a:p>
        </p:txBody>
      </p:sp>
      <p:cxnSp>
        <p:nvCxnSpPr>
          <p:cNvPr id="7" name="Straight Arrow Connector 6"/>
          <p:cNvCxnSpPr/>
          <p:nvPr/>
        </p:nvCxnSpPr>
        <p:spPr>
          <a:xfrm>
            <a:off x="5486400" y="4343400"/>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3638551" y="4343400"/>
            <a:ext cx="571500" cy="9836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2743201" y="5486400"/>
            <a:ext cx="1447800" cy="8382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IQ" dirty="0" smtClean="0"/>
              <a:t>المسحوب عليه</a:t>
            </a:r>
            <a:endParaRPr lang="en-US" dirty="0"/>
          </a:p>
        </p:txBody>
      </p:sp>
      <p:cxnSp>
        <p:nvCxnSpPr>
          <p:cNvPr id="8" name="Straight Arrow Connector 7"/>
          <p:cNvCxnSpPr/>
          <p:nvPr/>
        </p:nvCxnSpPr>
        <p:spPr>
          <a:xfrm>
            <a:off x="4381500" y="5912427"/>
            <a:ext cx="12573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69664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fontScale="90000"/>
          </a:bodyPr>
          <a:lstStyle/>
          <a:p>
            <a:r>
              <a:rPr lang="ar-IQ" dirty="0"/>
              <a:t/>
            </a:r>
            <a:br>
              <a:rPr lang="ar-IQ" dirty="0"/>
            </a:br>
            <a:r>
              <a:rPr lang="ar-IQ" b="1" dirty="0"/>
              <a:t>حقوق الحامل على مقابل الوفاء</a:t>
            </a:r>
            <a:endParaRPr lang="en-US" dirty="0"/>
          </a:p>
        </p:txBody>
      </p:sp>
      <p:sp>
        <p:nvSpPr>
          <p:cNvPr id="3" name="Content Placeholder 2"/>
          <p:cNvSpPr>
            <a:spLocks noGrp="1"/>
          </p:cNvSpPr>
          <p:nvPr>
            <p:ph idx="1"/>
          </p:nvPr>
        </p:nvSpPr>
        <p:spPr>
          <a:xfrm>
            <a:off x="457200" y="1295400"/>
            <a:ext cx="8229600" cy="4830763"/>
          </a:xfrm>
        </p:spPr>
        <p:txBody>
          <a:bodyPr>
            <a:normAutofit lnSpcReduction="10000"/>
          </a:bodyPr>
          <a:lstStyle/>
          <a:p>
            <a:pPr algn="r" rtl="1"/>
            <a:r>
              <a:rPr lang="ar-IQ" dirty="0" smtClean="0"/>
              <a:t>س/ ما هي حدود حق </a:t>
            </a:r>
            <a:r>
              <a:rPr lang="ar-IQ" dirty="0"/>
              <a:t>الحامل على مقابل </a:t>
            </a:r>
            <a:r>
              <a:rPr lang="ar-IQ" dirty="0" smtClean="0"/>
              <a:t>الوفاء؟</a:t>
            </a:r>
          </a:p>
          <a:p>
            <a:pPr algn="r" rtl="1"/>
            <a:r>
              <a:rPr lang="ar-IQ" dirty="0" smtClean="0"/>
              <a:t>1- يصح </a:t>
            </a:r>
            <a:r>
              <a:rPr lang="ar-IQ" dirty="0"/>
              <a:t>ان ينصب هذا الحق على الديون المتنازع عليها او التي لم يحل اجل الوفاء بها في ميعاد الاستحقاق او </a:t>
            </a:r>
            <a:r>
              <a:rPr lang="ar-IQ" dirty="0" smtClean="0"/>
              <a:t>كان مقابل الوفاء </a:t>
            </a:r>
            <a:r>
              <a:rPr lang="ar-IQ" dirty="0"/>
              <a:t>اقل من مبلغ </a:t>
            </a:r>
            <a:r>
              <a:rPr lang="ar-IQ" dirty="0" smtClean="0"/>
              <a:t>الحوالة (م 65 تجارة).</a:t>
            </a:r>
            <a:endParaRPr lang="ar-IQ" dirty="0"/>
          </a:p>
          <a:p>
            <a:pPr algn="r" rtl="1"/>
            <a:r>
              <a:rPr lang="ar-IQ" dirty="0"/>
              <a:t>2- «ﻳﻨﺘﻘﻞ اﻟﺤﻖ ﻓﻲ ﻣﻘﺎﺑﻞ اﻟﻮﻓﺎء ﺑﺤﻜﻢ اﻟﻘﺎﻧﻮن اﻟﻰ ﺣﻤﻠﺔ </a:t>
            </a:r>
            <a:r>
              <a:rPr lang="ar-IQ" dirty="0" smtClean="0"/>
              <a:t>اﻟﺤﻮاﻟﺔ» المتعاقبين (م 65/اولاً تجارة).</a:t>
            </a:r>
          </a:p>
          <a:p>
            <a:pPr algn="just" rtl="1"/>
            <a:r>
              <a:rPr lang="ar-IQ" dirty="0"/>
              <a:t>3- «اذا اﻋﺴﺮ اﻟﺴﺎﺣﺐ وﻟﻮ ﻗﺒﻞ ﻣﻴﻌﺎد اﺳﺘﺤﻘﺎق اﻟﺤﻮاﻟﺔ، ﻓﻠﻠﺤﺎﻣﻞ دون ﻏﻴﺮﻩ ﻣﻦ داﺋﻨﻲ اﻟﺴﺎﺣﺐ اﺳﺘﻴﻔﺎء ﺣﻘﻪ ﻣﻦ ﻣﻘﺎﺑﻞ اﻟﻮﻓﺎء اﻟﻤﻮﺟﻮد ﻋﻠﻰ وﺟﻪ ﺻﺤﻴﺢ ﻟﺪى اﻟﻤﺴﺤﻮب </a:t>
            </a:r>
            <a:r>
              <a:rPr lang="ar-IQ" dirty="0" smtClean="0"/>
              <a:t>ﻋﻠﻴﻪ» ( م 67</a:t>
            </a:r>
            <a:r>
              <a:rPr lang="ar-IQ" dirty="0"/>
              <a:t> تجارة</a:t>
            </a:r>
            <a:r>
              <a:rPr lang="ar-IQ" dirty="0" smtClean="0"/>
              <a:t>).</a:t>
            </a:r>
          </a:p>
          <a:p>
            <a:pPr algn="r" rtl="1"/>
            <a:endParaRPr lang="en-US" dirty="0"/>
          </a:p>
          <a:p>
            <a:pPr algn="r" rtl="1"/>
            <a:endParaRPr lang="en-US" dirty="0"/>
          </a:p>
        </p:txBody>
      </p:sp>
    </p:spTree>
    <p:extLst>
      <p:ext uri="{BB962C8B-B14F-4D97-AF65-F5344CB8AC3E}">
        <p14:creationId xmlns:p14="http://schemas.microsoft.com/office/powerpoint/2010/main" val="22701985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
            </a:r>
            <a:br>
              <a:rPr lang="ar-IQ" dirty="0"/>
            </a:br>
            <a:r>
              <a:rPr lang="ar-IQ" b="1" dirty="0"/>
              <a:t>حقوق الحامل على مقابل الوفاء</a:t>
            </a:r>
            <a:endParaRPr lang="en-US" dirty="0"/>
          </a:p>
        </p:txBody>
      </p:sp>
      <p:sp>
        <p:nvSpPr>
          <p:cNvPr id="3" name="Content Placeholder 2"/>
          <p:cNvSpPr>
            <a:spLocks noGrp="1"/>
          </p:cNvSpPr>
          <p:nvPr>
            <p:ph idx="1"/>
          </p:nvPr>
        </p:nvSpPr>
        <p:spPr/>
        <p:txBody>
          <a:bodyPr>
            <a:normAutofit fontScale="70000" lnSpcReduction="20000"/>
          </a:bodyPr>
          <a:lstStyle/>
          <a:p>
            <a:pPr algn="just" rtl="1"/>
            <a:r>
              <a:rPr lang="ar-IQ" dirty="0" smtClean="0"/>
              <a:t>4- استقر الفقه والقضاء الفرنسي والعربي على ان ليس لدائني الساحب ايقاع الحجز على ما له بذمة المسحوب عليه من </a:t>
            </a:r>
            <a:r>
              <a:rPr lang="ar-IQ" dirty="0" smtClean="0"/>
              <a:t>دين </a:t>
            </a:r>
            <a:r>
              <a:rPr lang="ar-IQ" dirty="0" smtClean="0"/>
              <a:t>لان الحجز في هذا الفرض سيقع على مال مملوك للحامل الذي تملكه بموجب الحوالة. الا انه احتج على ذلك من قبل بعض من الفقه بما نصت عليه المادة (94 / تجارة تجارة</a:t>
            </a:r>
            <a:r>
              <a:rPr lang="ar-IQ" dirty="0"/>
              <a:t>) من ان «ﻻ ﺗﻘﺒﻞ اﻟﻤﻌﺎرﺿﺔ ﻓﻲ وﻓﺎء اﻟﺤﻮاﻟﺔ اﻻ ﻓﻲ ﺣﺎﻟﺔ ﺿﻴﺎﻋﻬﺎ او اﻟﺤﻜﻢ ﻋﻠﻰ </a:t>
            </a:r>
            <a:r>
              <a:rPr lang="ar-IQ" dirty="0" smtClean="0"/>
              <a:t>ﺣﺎﻣﻠﻬﺎ بالاعسار». فلا يجوز ايقاع المعارضة فيما خلا الحالتين المذكرتين آنفاً.</a:t>
            </a:r>
          </a:p>
          <a:p>
            <a:pPr algn="just" rtl="1"/>
            <a:r>
              <a:rPr lang="ar-IQ" dirty="0" smtClean="0"/>
              <a:t>5- حكم اعسار المسحوب عليه: تنص المادة (68 تجارة) على انه:-</a:t>
            </a:r>
          </a:p>
          <a:p>
            <a:pPr algn="just" rtl="1"/>
            <a:r>
              <a:rPr lang="ar-IQ" dirty="0" smtClean="0"/>
              <a:t>«اوﻻً: </a:t>
            </a:r>
            <a:r>
              <a:rPr lang="ar-IQ" dirty="0"/>
              <a:t>اذا اﻋﺴﺮ </a:t>
            </a:r>
            <a:r>
              <a:rPr lang="ar-IQ" dirty="0" smtClean="0"/>
              <a:t>اﻟﻤﺴﺤﻮب </a:t>
            </a:r>
            <a:r>
              <a:rPr lang="ar-IQ" dirty="0"/>
              <a:t>ﻋﻠﻴﻪ دﺧﻞ ﻓﻲ اﻣﻮاﻟﻪ ﻣﻘﺎﺑﻞ اﻟﻮﻓﺎء </a:t>
            </a:r>
            <a:r>
              <a:rPr lang="ar-IQ" b="1" dirty="0"/>
              <a:t>اﻟﻨﻘﺪي</a:t>
            </a:r>
            <a:r>
              <a:rPr lang="ar-IQ" dirty="0"/>
              <a:t> اﻟﻤﺘﺮﺗﺐ ﻓﻲ </a:t>
            </a:r>
            <a:r>
              <a:rPr lang="ar-IQ" dirty="0" smtClean="0"/>
              <a:t>ذمته. (اي ان مقابل الوفاء النقدي </a:t>
            </a:r>
            <a:r>
              <a:rPr lang="ar-IQ" dirty="0" smtClean="0"/>
              <a:t>تختلط </a:t>
            </a:r>
            <a:r>
              <a:rPr lang="ar-IQ" dirty="0" smtClean="0"/>
              <a:t>ببقية اموال المدين لان من الصعوبة بمكان افرازها عنها).</a:t>
            </a:r>
          </a:p>
          <a:p>
            <a:pPr algn="just" rtl="1"/>
            <a:r>
              <a:rPr lang="ar-IQ" dirty="0" smtClean="0"/>
              <a:t> ﺛﺎﻧﻴﺎً: </a:t>
            </a:r>
            <a:r>
              <a:rPr lang="ar-IQ" dirty="0"/>
              <a:t>اذا </a:t>
            </a:r>
            <a:r>
              <a:rPr lang="ar-IQ" dirty="0" smtClean="0"/>
              <a:t>كان ﻟﻠﺴﺎﺣﺐ </a:t>
            </a:r>
            <a:r>
              <a:rPr lang="ar-IQ" dirty="0"/>
              <a:t>ﻟﺪى اﻟﻤﺴﺤﻮب ﻋﻠﻴﻪ ﺑﻀﺎﺋﻊ او اوراق ﺗﺠﺎرﻳﺔ او اوراق ﻣﺎﻟﻴﺔ او ﻏﻴﺮ ذﻟﻚ ﻣﻦ اﻻﻣﻮال اﻟﺘﻲ ﻳﺠﻮز </a:t>
            </a:r>
            <a:r>
              <a:rPr lang="ar-IQ" dirty="0" smtClean="0"/>
              <a:t>اﺳﺘﺮدادها </a:t>
            </a:r>
            <a:r>
              <a:rPr lang="ar-IQ" dirty="0"/>
              <a:t>ﻃﺒﻘًﺎ ﻻﺣﻜﺎم اﻻﻋﺴﺎر </a:t>
            </a:r>
            <a:r>
              <a:rPr lang="ar-IQ" dirty="0" smtClean="0"/>
              <a:t>وكانت هذه اﻻﻣﻮال </a:t>
            </a:r>
            <a:r>
              <a:rPr lang="ar-IQ" dirty="0"/>
              <a:t>ﻣﺨﺼﺼﺔ </a:t>
            </a:r>
            <a:r>
              <a:rPr lang="ar-IQ" dirty="0" smtClean="0"/>
              <a:t>ﺻﺮاﺣﺔً </a:t>
            </a:r>
            <a:r>
              <a:rPr lang="ar-IQ" dirty="0"/>
              <a:t>او </a:t>
            </a:r>
            <a:r>
              <a:rPr lang="ar-IQ" dirty="0" smtClean="0"/>
              <a:t>ﺿﻤﻨﺎً </a:t>
            </a:r>
            <a:r>
              <a:rPr lang="ar-IQ" dirty="0"/>
              <a:t>ﻟﻮﻓﺎء </a:t>
            </a:r>
            <a:r>
              <a:rPr lang="ar-IQ" dirty="0" smtClean="0"/>
              <a:t>اﻟﺤﻮاﻟﺔ </a:t>
            </a:r>
            <a:r>
              <a:rPr lang="ar-IQ" dirty="0"/>
              <a:t>ﻓﻠﻠﺤﺎﻣﻞ اﻻوﻟﻮﻳﺔ ﻓﻲ اﺳﺘﻴﻔﺎء ﺣﻘﻪ ﻣﻦ </a:t>
            </a:r>
            <a:r>
              <a:rPr lang="ar-IQ" dirty="0" smtClean="0"/>
              <a:t>ﻗﻴﻤﺘﻬﺎ</a:t>
            </a:r>
            <a:r>
              <a:rPr lang="ar-IQ" dirty="0" smtClean="0"/>
              <a:t>» مقدما على دائني المسحوب عليه.</a:t>
            </a:r>
            <a:endParaRPr lang="en-US" dirty="0"/>
          </a:p>
        </p:txBody>
      </p:sp>
    </p:spTree>
    <p:extLst>
      <p:ext uri="{BB962C8B-B14F-4D97-AF65-F5344CB8AC3E}">
        <p14:creationId xmlns:p14="http://schemas.microsoft.com/office/powerpoint/2010/main" val="25106921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
            </a:r>
            <a:br>
              <a:rPr lang="ar-IQ" dirty="0"/>
            </a:br>
            <a:r>
              <a:rPr lang="ar-IQ" b="1" dirty="0"/>
              <a:t>حقوق الحامل على مقابل الوفاء</a:t>
            </a:r>
            <a:endParaRPr lang="en-US" dirty="0"/>
          </a:p>
        </p:txBody>
      </p:sp>
      <p:sp>
        <p:nvSpPr>
          <p:cNvPr id="3" name="Content Placeholder 2"/>
          <p:cNvSpPr>
            <a:spLocks noGrp="1"/>
          </p:cNvSpPr>
          <p:nvPr>
            <p:ph idx="1"/>
          </p:nvPr>
        </p:nvSpPr>
        <p:spPr/>
        <p:txBody>
          <a:bodyPr>
            <a:normAutofit fontScale="77500" lnSpcReduction="20000"/>
          </a:bodyPr>
          <a:lstStyle/>
          <a:p>
            <a:pPr algn="just" rtl="1"/>
            <a:r>
              <a:rPr lang="ar-IQ" dirty="0"/>
              <a:t>6- «ﻋﻠﻰ اﻟﺴﺎﺣﺐ وﻟﻮ ﻋﻤﻞ اﻻﺣﺘﺠﺎج ﺑﻌﺪ اﻟﻤﻴﻌﺎد اﻟﻤﺤﺪد ﻟﻪ </a:t>
            </a:r>
            <a:r>
              <a:rPr lang="ar-IQ" dirty="0" smtClean="0"/>
              <a:t>ﻗﺎﻧﻮﻧﺎً </a:t>
            </a:r>
            <a:r>
              <a:rPr lang="ar-IQ" dirty="0"/>
              <a:t>ان ﻳﺴﻠﻢ ﺣﺎﻣﻞ اﻟﺤﻮاﻟﺔ </a:t>
            </a:r>
            <a:r>
              <a:rPr lang="ar-IQ" dirty="0" smtClean="0"/>
              <a:t>اﻟﻤﺴﺘﻨﺪات </a:t>
            </a:r>
            <a:r>
              <a:rPr lang="ar-IQ" dirty="0"/>
              <a:t>اﻟﻼزﻣﺔ ﻟﻠﺤﺼﻮل ﻋﻠﻰ ﻣﻘﺎﺑﻞ </a:t>
            </a:r>
            <a:r>
              <a:rPr lang="ar-IQ" dirty="0" smtClean="0"/>
              <a:t>اﻟﻮﻓﺎء. ﻓﺎذا </a:t>
            </a:r>
            <a:r>
              <a:rPr lang="ar-IQ" dirty="0"/>
              <a:t>اﻋﺴﺮ اﻟﺴﺎﺣﺐ ﻟﺰم </a:t>
            </a:r>
            <a:r>
              <a:rPr lang="ar-IQ" dirty="0" smtClean="0"/>
              <a:t>ذﻟﻚ</a:t>
            </a:r>
            <a:r>
              <a:rPr lang="ar-IQ" dirty="0"/>
              <a:t> اﻟﻤﺼﻔﻲ </a:t>
            </a:r>
            <a:r>
              <a:rPr lang="ar-IQ" dirty="0" smtClean="0"/>
              <a:t>» ( م 66 تجارة).</a:t>
            </a:r>
          </a:p>
          <a:p>
            <a:pPr algn="just" rtl="1"/>
            <a:r>
              <a:rPr lang="ar-IQ" dirty="0"/>
              <a:t>7- </a:t>
            </a:r>
            <a:r>
              <a:rPr lang="ar-IQ" b="1" dirty="0"/>
              <a:t>احكام تزاحم اكثر من حامل لورقة تجارية على مقابل الوفاء وعدم كفايته لسداد </a:t>
            </a:r>
            <a:r>
              <a:rPr lang="ar-IQ" b="1" dirty="0" smtClean="0"/>
              <a:t>الاوراق التجارية جميعها</a:t>
            </a:r>
            <a:r>
              <a:rPr lang="ar-IQ" b="1" dirty="0"/>
              <a:t>: </a:t>
            </a:r>
            <a:r>
              <a:rPr lang="ar-IQ" dirty="0" smtClean="0"/>
              <a:t>وفي هذا تنص </a:t>
            </a:r>
            <a:r>
              <a:rPr lang="ar-IQ" dirty="0"/>
              <a:t>المادة (69/تجارة) على </a:t>
            </a:r>
            <a:r>
              <a:rPr lang="ar-IQ" dirty="0" smtClean="0"/>
              <a:t>انه:-</a:t>
            </a:r>
            <a:endParaRPr lang="en-US" dirty="0" smtClean="0"/>
          </a:p>
          <a:p>
            <a:pPr algn="just" rtl="1"/>
            <a:r>
              <a:rPr lang="ar-IQ" dirty="0" smtClean="0"/>
              <a:t> </a:t>
            </a:r>
            <a:r>
              <a:rPr lang="ar-IQ" dirty="0"/>
              <a:t>«اذا ﺳﺤﺒﺖ ﻋﺪة ﺣﻮاﻻت ﻣﻦ ﻗﺒﻞ ﻧﻔﺲ اﻟﺴﺎﺣﺐ ﻋﻠﻰ ﻧﻔﺲ اﻟﻤﺴﺤﻮب ﻋﻠﻴﻪ وﻟﻢ ﻳﻜﻦ ﻟﺪى </a:t>
            </a:r>
            <a:r>
              <a:rPr lang="ar-IQ" dirty="0" smtClean="0"/>
              <a:t>هذا اﻻﺧﻴﺮ </a:t>
            </a:r>
            <a:r>
              <a:rPr lang="ar-IQ" dirty="0"/>
              <a:t>ﻣﻘﺎﺑﻞ وﻓﺎء </a:t>
            </a:r>
            <a:r>
              <a:rPr lang="ar-IQ" dirty="0" smtClean="0"/>
              <a:t>كاف ﻻداﺋﻬﺎ جميعاً ﻓﻴﺠﺮي اداؤها </a:t>
            </a:r>
            <a:r>
              <a:rPr lang="ar-IQ" dirty="0"/>
              <a:t>ﻋﻠﻰ اﻟﻮﺟﻪ </a:t>
            </a:r>
            <a:r>
              <a:rPr lang="ar-IQ" dirty="0" smtClean="0"/>
              <a:t>اﻻﺗﻲ:-</a:t>
            </a:r>
          </a:p>
          <a:p>
            <a:pPr algn="just" rtl="1"/>
            <a:r>
              <a:rPr lang="ar-IQ" dirty="0" smtClean="0"/>
              <a:t> اوﻻً: </a:t>
            </a:r>
            <a:r>
              <a:rPr lang="ar-IQ" dirty="0"/>
              <a:t>ﺗﻜﻮن اﻻوﻟﻮﻳﺔ ﻟﻠﺤﻮاﻟﺔ اﻟﻤﻘﺒﻮﻟﺔ، واذا </a:t>
            </a:r>
            <a:r>
              <a:rPr lang="ar-IQ" dirty="0" smtClean="0"/>
              <a:t>كانت هنالك عدة  </a:t>
            </a:r>
            <a:r>
              <a:rPr lang="ar-IQ" dirty="0"/>
              <a:t>ﺣﻮاﻻت ﻣﻘﺒﻮﻟﺔ ﻓﺘﻜﻮن اﻻوﻟﻮﻳﺔ ﻟﻼﺳﺒﻖ ﻣﻨﻬﺎ ﻓﻲ ﺗﺎرﻳﺦ اﻟﻘﺒﻮل، ﻓﺈذا </a:t>
            </a:r>
            <a:r>
              <a:rPr lang="ar-IQ" dirty="0" smtClean="0"/>
              <a:t>كانت هذه اﻟﺤﻮاﻻت </a:t>
            </a:r>
            <a:r>
              <a:rPr lang="ar-IQ" dirty="0"/>
              <a:t>ﻣﻘﺒﻮﻟﺔ ﻓﻲ ﻧﻔﺲ اﻟﺘﺎرﻳﺦ اﻗﺘﺴﻢ </a:t>
            </a:r>
            <a:r>
              <a:rPr lang="ar-IQ" dirty="0" smtClean="0"/>
              <a:t>ﺣﺎﻣﻠﻮها </a:t>
            </a:r>
            <a:r>
              <a:rPr lang="ar-IQ" dirty="0"/>
              <a:t>ﻣﻘﺎﺑﻞ اﻟﻮﻓﺎء ﻗﺴﻤﺔ </a:t>
            </a:r>
            <a:r>
              <a:rPr lang="ar-IQ" dirty="0" smtClean="0"/>
              <a:t>ﻏﺮﻣﺎء. </a:t>
            </a:r>
            <a:endParaRPr lang="en-US" dirty="0"/>
          </a:p>
        </p:txBody>
      </p:sp>
    </p:spTree>
    <p:extLst>
      <p:ext uri="{BB962C8B-B14F-4D97-AF65-F5344CB8AC3E}">
        <p14:creationId xmlns:p14="http://schemas.microsoft.com/office/powerpoint/2010/main" val="18450858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
            </a:r>
            <a:br>
              <a:rPr lang="ar-IQ" dirty="0"/>
            </a:br>
            <a:r>
              <a:rPr lang="ar-IQ" b="1" dirty="0"/>
              <a:t>حقوق الحامل على مقابل الوفاء</a:t>
            </a:r>
            <a:endParaRPr lang="en-US" dirty="0"/>
          </a:p>
        </p:txBody>
      </p:sp>
      <p:sp>
        <p:nvSpPr>
          <p:cNvPr id="3" name="Content Placeholder 2"/>
          <p:cNvSpPr>
            <a:spLocks noGrp="1"/>
          </p:cNvSpPr>
          <p:nvPr>
            <p:ph idx="1"/>
          </p:nvPr>
        </p:nvSpPr>
        <p:spPr/>
        <p:txBody>
          <a:bodyPr>
            <a:normAutofit fontScale="92500"/>
          </a:bodyPr>
          <a:lstStyle/>
          <a:p>
            <a:pPr algn="just" rtl="1"/>
            <a:r>
              <a:rPr lang="ar-IQ" dirty="0" smtClean="0"/>
              <a:t>ﺛﺎﻧﻴﺎً: </a:t>
            </a:r>
            <a:r>
              <a:rPr lang="ar-IQ" dirty="0"/>
              <a:t>ﻋﻨﺪ ﻋﺪم </a:t>
            </a:r>
            <a:r>
              <a:rPr lang="ar-IQ" dirty="0" smtClean="0"/>
              <a:t>وجود </a:t>
            </a:r>
            <a:r>
              <a:rPr lang="ar-IQ" dirty="0"/>
              <a:t>ﺣﻮاﻟﺔ ﻣﻘﺒﻮﻟﺔ ﻓﺘﻜﻮن اﻻوﻟﻮﻳﺔ ﻟﻠﺤﻮاﻟﺔ اﻟﺘﻲ ﺧﺼﺺ ﻣﻘﺎﺑﻞ اﻟﻮﻓﺎء ﻻداﺋﻬﺎ، واذا وﺟﺪت ﻋﺪة ﺣﻮاﻻت ﺧﺼﺺ ﻣﻘﺎﺑﻞ اﻟﻮﻓﺎء ﻻداﺋﻬﺎ ﻓﺘﻜﻮن اﻻوﻟﻮﻳﺔ ﻟﻠﺤﻮاﻟﺔ اﻟﺘﻲ ﺧﺼﺺ ﻟﻬﺎ اﻟﻤﻘﺎﺑﻞ </a:t>
            </a:r>
            <a:r>
              <a:rPr lang="ar-IQ" dirty="0" smtClean="0"/>
              <a:t>اوﻻً، </a:t>
            </a:r>
            <a:r>
              <a:rPr lang="ar-IQ" dirty="0"/>
              <a:t>واذا </a:t>
            </a:r>
            <a:r>
              <a:rPr lang="ar-IQ" dirty="0" smtClean="0"/>
              <a:t>كانت هذه اﻟﺤﻮاﻻت </a:t>
            </a:r>
            <a:r>
              <a:rPr lang="ar-IQ" dirty="0"/>
              <a:t>ﻗﺪ ﺧﺼﺺ ﻟﻬﺎ ﻣﻘﺎﺑﻞ اﻟﻮﻓﺎء ﻓﻲ ﻧﻔﺲ اﻟﺘﺎرﻳﺦ اﻗﺘﺴﻢ </a:t>
            </a:r>
            <a:r>
              <a:rPr lang="ar-IQ" dirty="0" smtClean="0"/>
              <a:t>ﺣﺎﻣﻠﻮها </a:t>
            </a:r>
            <a:r>
              <a:rPr lang="ar-IQ" dirty="0"/>
              <a:t>اﻟﻤﻘﺎﺑﻞ ﻗﺴﻤﺔ ﻏﺮﻣﺎء </a:t>
            </a:r>
            <a:r>
              <a:rPr lang="ar-IQ" dirty="0" smtClean="0"/>
              <a:t>. </a:t>
            </a:r>
          </a:p>
          <a:p>
            <a:pPr algn="just" rtl="1"/>
            <a:r>
              <a:rPr lang="ar-IQ" dirty="0" smtClean="0"/>
              <a:t>ﺛﺎﻟﺜﺎً:ﻋﻨﺪ </a:t>
            </a:r>
            <a:r>
              <a:rPr lang="ar-IQ" dirty="0"/>
              <a:t>ﻋﺪم وﺟﻮد اﻳﺔ ﺣﻮاﻟﺔ ﻣﻘﺒﻮﻟﺔ وﻋﺪم ﺗﺨﺼﻴﺺ ﻣﻘﺎﺑﻞ اﻟﻮﻓﺎء ﻻداء </a:t>
            </a:r>
            <a:r>
              <a:rPr lang="ar-IQ" dirty="0" smtClean="0"/>
              <a:t>اي ﻣﻨﻬﺎ </a:t>
            </a:r>
            <a:r>
              <a:rPr lang="ar-IQ" dirty="0"/>
              <a:t>ﻓﺘﻜﻮن  </a:t>
            </a:r>
            <a:r>
              <a:rPr lang="ar-IQ" dirty="0" smtClean="0"/>
              <a:t>الاولوية ﻟﻼﺳﺒﻖ </a:t>
            </a:r>
            <a:r>
              <a:rPr lang="ar-IQ" dirty="0"/>
              <a:t>ﻣﻨﻬﺎ ﻓﻲ ﺗﺎرﻳﺦ اﻻﺳﺘﺤﻘﺎق، ﻓﺎذا </a:t>
            </a:r>
            <a:r>
              <a:rPr lang="ar-IQ" dirty="0" smtClean="0"/>
              <a:t>كانت هذه اﻟﺤﻮاﻻت </a:t>
            </a:r>
            <a:r>
              <a:rPr lang="ar-IQ" dirty="0"/>
              <a:t>ﻗﺪ ﺧﺼﺺ ﻟﻬﺎ ﻣﻘﺎﺑﻞ اﻟﻮﻓﺎء ﻓﻲ ﻧﻔﺲ اﻟﺘﺎرﻳﺦ </a:t>
            </a:r>
            <a:r>
              <a:rPr lang="ar-IQ" dirty="0" smtClean="0"/>
              <a:t>اﻗﺘﺴﻢ ﺣﺎﻣﻠﻮها </a:t>
            </a:r>
            <a:r>
              <a:rPr lang="ar-IQ" dirty="0"/>
              <a:t>اﻟﻤﻘﺎﺑﻞ </a:t>
            </a:r>
            <a:r>
              <a:rPr lang="ar-IQ"/>
              <a:t>ﻗﺴﻤﺔ </a:t>
            </a:r>
            <a:r>
              <a:rPr lang="ar-IQ" smtClean="0"/>
              <a:t>ﻏﺮﻣﺎء».</a:t>
            </a:r>
            <a:endParaRPr lang="en-US" dirty="0"/>
          </a:p>
          <a:p>
            <a:pPr algn="r" rtl="1"/>
            <a:endParaRPr lang="en-US" dirty="0"/>
          </a:p>
        </p:txBody>
      </p:sp>
    </p:spTree>
    <p:extLst>
      <p:ext uri="{BB962C8B-B14F-4D97-AF65-F5344CB8AC3E}">
        <p14:creationId xmlns:p14="http://schemas.microsoft.com/office/powerpoint/2010/main" val="3654792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مقابل الوفاء</a:t>
            </a:r>
            <a:endParaRPr lang="en-US" dirty="0"/>
          </a:p>
        </p:txBody>
      </p:sp>
      <p:sp>
        <p:nvSpPr>
          <p:cNvPr id="3" name="Content Placeholder 2"/>
          <p:cNvSpPr>
            <a:spLocks noGrp="1"/>
          </p:cNvSpPr>
          <p:nvPr>
            <p:ph idx="1"/>
          </p:nvPr>
        </p:nvSpPr>
        <p:spPr/>
        <p:txBody>
          <a:bodyPr/>
          <a:lstStyle/>
          <a:p>
            <a:pPr algn="r" rtl="1"/>
            <a:r>
              <a:rPr lang="ar-IQ" dirty="0" smtClean="0"/>
              <a:t>س/ ما هي الاهمية القانونية لمقابل الوفاء؟</a:t>
            </a:r>
          </a:p>
          <a:p>
            <a:pPr algn="r" rtl="1"/>
            <a:r>
              <a:rPr lang="ar-IQ" b="1" dirty="0" smtClean="0"/>
              <a:t>1-في اطار علاقة الساحب بالمسحوب عليه</a:t>
            </a:r>
            <a:r>
              <a:rPr lang="ar-IQ" dirty="0" smtClean="0"/>
              <a:t>:- </a:t>
            </a:r>
          </a:p>
          <a:p>
            <a:pPr algn="just" rtl="1"/>
            <a:r>
              <a:rPr lang="ar-IQ" dirty="0" smtClean="0"/>
              <a:t>اذا امتنع المسحوب عليه عن الاداء فرجع الحامل على الساحب بضمان الوفاء. جاز للاخير بعد الاداء مطالبة المسحوب عليه باداء مقابل الوفاء + التعويض عن الضرر الذي تكبده جراء هذا الامتناع (الفوائد القانونية التي التزم بادائها، التعويض عن الضرر المعنوي نتيجة المساس بمركزه المالي...الخ).</a:t>
            </a:r>
            <a:endParaRPr lang="en-US" dirty="0"/>
          </a:p>
        </p:txBody>
      </p:sp>
    </p:spTree>
    <p:extLst>
      <p:ext uri="{BB962C8B-B14F-4D97-AF65-F5344CB8AC3E}">
        <p14:creationId xmlns:p14="http://schemas.microsoft.com/office/powerpoint/2010/main" val="551907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مقابل الوفاء</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ar-IQ" b="1" dirty="0" smtClean="0"/>
              <a:t>2- في علاقة الحامل بالمسحوب عليه: </a:t>
            </a:r>
          </a:p>
          <a:p>
            <a:pPr algn="r" rtl="1"/>
            <a:r>
              <a:rPr lang="ar-IQ" dirty="0" smtClean="0"/>
              <a:t>اذا قبل المسحوب عليه الحوالة تترتب النتائج الاتية:-</a:t>
            </a:r>
          </a:p>
          <a:p>
            <a:pPr algn="just" rtl="1"/>
            <a:r>
              <a:rPr lang="ar-IQ" dirty="0" smtClean="0"/>
              <a:t>أ- تنشأ للحامل دعويين:الاولى، دعوى الصرفية الناشئة عن الحوالة التجارية، والثانية دعوى مقابل الوفاء نتيجة لتملك الحامل للحق في مقابل الوفاء. فاذا انقضت الدعوى الاولى بالتقادم الذي يكون قصيراً، بقيت الدعوى الثانية التي يكون تقادمها اطول.</a:t>
            </a:r>
          </a:p>
          <a:p>
            <a:pPr algn="just" rtl="1"/>
            <a:r>
              <a:rPr lang="ar-IQ" dirty="0" smtClean="0"/>
              <a:t>ب-اذا اعسر المسحوب عليه كان الحامل مقدماً على دائني المسحوب عليه في استرداد مقابل الوفاء الذي تملكه.</a:t>
            </a:r>
          </a:p>
          <a:p>
            <a:pPr algn="r" rtl="1"/>
            <a:r>
              <a:rPr lang="ar-IQ" dirty="0" smtClean="0"/>
              <a:t>ج-</a:t>
            </a:r>
            <a:r>
              <a:rPr lang="ar-IQ" dirty="0"/>
              <a:t>اذا اعسر </a:t>
            </a:r>
            <a:r>
              <a:rPr lang="ar-IQ" dirty="0" smtClean="0"/>
              <a:t>الساحب كان </a:t>
            </a:r>
            <a:r>
              <a:rPr lang="ar-IQ" dirty="0"/>
              <a:t>الحامل مقدماً على دائني </a:t>
            </a:r>
            <a:r>
              <a:rPr lang="ar-IQ" dirty="0" smtClean="0"/>
              <a:t>الساحب في </a:t>
            </a:r>
            <a:r>
              <a:rPr lang="ar-IQ" dirty="0"/>
              <a:t>استرداد مقابل الوفاء الذي </a:t>
            </a:r>
            <a:r>
              <a:rPr lang="ar-IQ" dirty="0" smtClean="0"/>
              <a:t>تملكه.</a:t>
            </a:r>
            <a:endParaRPr lang="ar-IQ" dirty="0"/>
          </a:p>
          <a:p>
            <a:pPr algn="r" rtl="1"/>
            <a:endParaRPr lang="en-US" dirty="0"/>
          </a:p>
        </p:txBody>
      </p:sp>
    </p:spTree>
    <p:extLst>
      <p:ext uri="{BB962C8B-B14F-4D97-AF65-F5344CB8AC3E}">
        <p14:creationId xmlns:p14="http://schemas.microsoft.com/office/powerpoint/2010/main" val="3594654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مقابل الوفاء</a:t>
            </a:r>
            <a:endParaRPr lang="en-US" dirty="0"/>
          </a:p>
        </p:txBody>
      </p:sp>
      <p:sp>
        <p:nvSpPr>
          <p:cNvPr id="3" name="Content Placeholder 2"/>
          <p:cNvSpPr>
            <a:spLocks noGrp="1"/>
          </p:cNvSpPr>
          <p:nvPr>
            <p:ph idx="1"/>
          </p:nvPr>
        </p:nvSpPr>
        <p:spPr/>
        <p:txBody>
          <a:bodyPr>
            <a:normAutofit/>
          </a:bodyPr>
          <a:lstStyle/>
          <a:p>
            <a:pPr algn="just" rtl="1"/>
            <a:r>
              <a:rPr lang="ar-IQ" b="1" dirty="0" smtClean="0"/>
              <a:t>3-في علاقة الحامل بالساحب: </a:t>
            </a:r>
            <a:r>
              <a:rPr lang="ar-IQ" dirty="0" smtClean="0"/>
              <a:t>الاصل ان حق الحامل </a:t>
            </a:r>
            <a:r>
              <a:rPr lang="ar-IQ" dirty="0"/>
              <a:t>يسقط في </a:t>
            </a:r>
            <a:r>
              <a:rPr lang="ar-IQ" dirty="0" smtClean="0"/>
              <a:t>الرجوع على الساحب عند اهماله في مراجعة المسحوب عليه في ميعاد استحقاق الحوالة، الا انه لا يسقط حقه ان هو اثبت عدم وجود مقابل الوفاء او انه كان اقل من مبلغ الحوالة.</a:t>
            </a:r>
          </a:p>
          <a:p>
            <a:pPr algn="r" rtl="1"/>
            <a:r>
              <a:rPr lang="ar-IQ" dirty="0" smtClean="0"/>
              <a:t> س/ بين موقف التشريعات المقارنة من وجود مقابل الوفاء وباي منها اخذ قانون التجارة العراقي؟</a:t>
            </a:r>
            <a:endParaRPr lang="en-US" dirty="0"/>
          </a:p>
        </p:txBody>
      </p:sp>
    </p:spTree>
    <p:extLst>
      <p:ext uri="{BB962C8B-B14F-4D97-AF65-F5344CB8AC3E}">
        <p14:creationId xmlns:p14="http://schemas.microsoft.com/office/powerpoint/2010/main" val="3288933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مقابل الوفاء</a:t>
            </a:r>
            <a:endParaRPr lang="en-US" dirty="0"/>
          </a:p>
        </p:txBody>
      </p:sp>
      <p:sp>
        <p:nvSpPr>
          <p:cNvPr id="3" name="Content Placeholder 2"/>
          <p:cNvSpPr>
            <a:spLocks noGrp="1"/>
          </p:cNvSpPr>
          <p:nvPr>
            <p:ph idx="1"/>
          </p:nvPr>
        </p:nvSpPr>
        <p:spPr/>
        <p:txBody>
          <a:bodyPr/>
          <a:lstStyle/>
          <a:p>
            <a:pPr algn="r" rtl="1"/>
            <a:r>
              <a:rPr lang="ar-IQ" dirty="0"/>
              <a:t>س/ ما هي شروط وجود مقابل الوفاء؟</a:t>
            </a:r>
          </a:p>
          <a:p>
            <a:pPr algn="just" rtl="1"/>
            <a:r>
              <a:rPr lang="ar-IQ" dirty="0"/>
              <a:t>تنص المادة (63/تجارة) على انه «ﻳﻌﺘﺒﺮ ﻣﻘﺎﺑﻞ اﻟﻮﻓﺎء ﻣﻮﺟﻮداً اذا كان اﻟﻤﺴﺤﻮب ﻋﻠﻴﻪ </a:t>
            </a:r>
            <a:r>
              <a:rPr lang="ar-IQ" dirty="0" smtClean="0"/>
              <a:t>مديناً ﻟﻠﺴﺎﺣﺐ </a:t>
            </a:r>
            <a:r>
              <a:rPr lang="ar-IQ" dirty="0"/>
              <a:t>او ﻟﻼﻣﺮ ﺑﺎﻟﺴﺤﺐ </a:t>
            </a:r>
            <a:r>
              <a:rPr lang="ar-IQ" b="1" dirty="0">
                <a:solidFill>
                  <a:srgbClr val="FF0000"/>
                </a:solidFill>
              </a:rPr>
              <a:t>ﻓﻲ ﻣﻴﻌﺎد اﺳﺘﺤﻘﺎق اﻟﺤﻮاﻟﺔ </a:t>
            </a:r>
            <a:r>
              <a:rPr lang="ar-IQ" b="1" dirty="0">
                <a:solidFill>
                  <a:schemeClr val="accent5">
                    <a:lumMod val="75000"/>
                  </a:schemeClr>
                </a:solidFill>
              </a:rPr>
              <a:t>ﺑﻤﺒﻠﻎ ﻣﻦ اﻟﻨﻘﻮد </a:t>
            </a:r>
            <a:r>
              <a:rPr lang="ar-IQ" b="1" dirty="0">
                <a:solidFill>
                  <a:schemeClr val="accent1">
                    <a:lumMod val="50000"/>
                  </a:schemeClr>
                </a:solidFill>
              </a:rPr>
              <a:t>ﻣﺴﺘﺤﻖ اﻻداء </a:t>
            </a:r>
            <a:r>
              <a:rPr lang="ar-IQ" b="1" dirty="0">
                <a:solidFill>
                  <a:schemeClr val="accent6">
                    <a:lumMod val="75000"/>
                  </a:schemeClr>
                </a:solidFill>
              </a:rPr>
              <a:t>وﻣﺴﺎو ﻋﻠﻰ اﻻﻗﻞ ﻟﻤﺒﻠﻎ اﻟﺤﻮاﻟﺔ</a:t>
            </a:r>
            <a:r>
              <a:rPr lang="ar-IQ" dirty="0" smtClean="0"/>
              <a:t>».</a:t>
            </a:r>
          </a:p>
          <a:p>
            <a:pPr algn="just" rtl="1"/>
            <a:r>
              <a:rPr lang="ar-IQ" dirty="0" smtClean="0"/>
              <a:t>من التعريف المتقدم نستخلص الشروط الواجب توافرها في مقابل الوفاء، وهي:-</a:t>
            </a:r>
            <a:endParaRPr lang="en-US" dirty="0"/>
          </a:p>
        </p:txBody>
      </p:sp>
    </p:spTree>
    <p:extLst>
      <p:ext uri="{BB962C8B-B14F-4D97-AF65-F5344CB8AC3E}">
        <p14:creationId xmlns:p14="http://schemas.microsoft.com/office/powerpoint/2010/main" val="3948554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مقابل الوفاء</a:t>
            </a:r>
            <a:endParaRPr lang="en-US" dirty="0"/>
          </a:p>
        </p:txBody>
      </p:sp>
      <p:sp>
        <p:nvSpPr>
          <p:cNvPr id="3" name="Content Placeholder 2"/>
          <p:cNvSpPr>
            <a:spLocks noGrp="1"/>
          </p:cNvSpPr>
          <p:nvPr>
            <p:ph idx="1"/>
          </p:nvPr>
        </p:nvSpPr>
        <p:spPr/>
        <p:txBody>
          <a:bodyPr>
            <a:normAutofit fontScale="85000" lnSpcReduction="10000"/>
          </a:bodyPr>
          <a:lstStyle/>
          <a:p>
            <a:pPr algn="r" rtl="1"/>
            <a:r>
              <a:rPr lang="ar-IQ" b="1" dirty="0" smtClean="0"/>
              <a:t>الشرط الاول:- ان يكون مقابل الوفاء مبلغاً من النقود:-</a:t>
            </a:r>
          </a:p>
          <a:p>
            <a:pPr algn="r" rtl="1"/>
            <a:r>
              <a:rPr lang="ar-IQ" dirty="0" smtClean="0"/>
              <a:t>ولا يهم بعد هذا مصدر هذا الدين النقدي.</a:t>
            </a:r>
          </a:p>
          <a:p>
            <a:pPr algn="r" rtl="1"/>
            <a:r>
              <a:rPr lang="ar-IQ" dirty="0" smtClean="0"/>
              <a:t>س/ ما الحكم لو لم يكن مقابل الوفاء بذمة المسحوب عليه نقود وانما بضائع او اوراق مالية كالاسهم والسندات؟</a:t>
            </a:r>
          </a:p>
          <a:p>
            <a:pPr algn="r" rtl="1"/>
            <a:r>
              <a:rPr lang="ar-IQ" dirty="0" smtClean="0"/>
              <a:t>تعد هذه الاموال </a:t>
            </a:r>
            <a:r>
              <a:rPr lang="ar-IQ" b="1" dirty="0" smtClean="0">
                <a:solidFill>
                  <a:srgbClr val="FF0000"/>
                </a:solidFill>
              </a:rPr>
              <a:t>غطاء للوفاء</a:t>
            </a:r>
          </a:p>
          <a:p>
            <a:pPr algn="r" rtl="1"/>
            <a:r>
              <a:rPr lang="ar-IQ" b="1" dirty="0" smtClean="0"/>
              <a:t>الشرط الثاني: ان يكون مقابل الوفاء موجوداً في الاقل في ميعاد استحقاق الحوالة:-</a:t>
            </a:r>
          </a:p>
          <a:p>
            <a:pPr algn="r" rtl="1"/>
            <a:r>
              <a:rPr lang="ar-IQ" dirty="0" smtClean="0"/>
              <a:t>اذا لا يشترط وجود المقابل</a:t>
            </a:r>
            <a:r>
              <a:rPr lang="ar-IQ" b="1" dirty="0" smtClean="0"/>
              <a:t> «وقت انشاء الحوالة» </a:t>
            </a:r>
            <a:r>
              <a:rPr lang="ar-IQ" dirty="0" smtClean="0"/>
              <a:t>بخلاف الصك.</a:t>
            </a:r>
          </a:p>
          <a:p>
            <a:pPr algn="r" rtl="1"/>
            <a:r>
              <a:rPr lang="ar-IQ" dirty="0" smtClean="0"/>
              <a:t>ويترتب على هذا انه اذا انقضى مقابل الوفاء في ميعاد استحقاق الحوالة او قبله بالابراء او المقاصة او الفسخ كانت الحوالة بلا مقابل وفاء.</a:t>
            </a:r>
            <a:endParaRPr lang="en-US" dirty="0"/>
          </a:p>
        </p:txBody>
      </p:sp>
    </p:spTree>
    <p:extLst>
      <p:ext uri="{BB962C8B-B14F-4D97-AF65-F5344CB8AC3E}">
        <p14:creationId xmlns:p14="http://schemas.microsoft.com/office/powerpoint/2010/main" val="1555531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مقابل الوفاء</a:t>
            </a:r>
            <a:endParaRPr lang="en-US" dirty="0"/>
          </a:p>
        </p:txBody>
      </p:sp>
      <p:sp>
        <p:nvSpPr>
          <p:cNvPr id="3" name="Content Placeholder 2"/>
          <p:cNvSpPr>
            <a:spLocks noGrp="1"/>
          </p:cNvSpPr>
          <p:nvPr>
            <p:ph idx="1"/>
          </p:nvPr>
        </p:nvSpPr>
        <p:spPr/>
        <p:txBody>
          <a:bodyPr>
            <a:normAutofit fontScale="77500" lnSpcReduction="20000"/>
          </a:bodyPr>
          <a:lstStyle/>
          <a:p>
            <a:pPr algn="r" rtl="1"/>
            <a:r>
              <a:rPr lang="ar-IQ" b="1" dirty="0" smtClean="0"/>
              <a:t>الشرط الثالث: ان يكون مقابل الوفاء مستحقاً </a:t>
            </a:r>
            <a:r>
              <a:rPr lang="ar-IQ" b="1" dirty="0" smtClean="0">
                <a:solidFill>
                  <a:srgbClr val="FF0000"/>
                </a:solidFill>
              </a:rPr>
              <a:t>في ميعاد استحقاق الحوالة</a:t>
            </a:r>
            <a:r>
              <a:rPr lang="ar-IQ" b="1" dirty="0" smtClean="0"/>
              <a:t>:-</a:t>
            </a:r>
          </a:p>
          <a:p>
            <a:pPr algn="r" rtl="1"/>
            <a:r>
              <a:rPr lang="ar-IQ" b="1" dirty="0" smtClean="0"/>
              <a:t> </a:t>
            </a:r>
            <a:r>
              <a:rPr lang="ar-IQ" dirty="0" smtClean="0"/>
              <a:t>وهنا يكون </a:t>
            </a:r>
            <a:r>
              <a:rPr lang="ar-IQ" b="1" dirty="0" smtClean="0">
                <a:solidFill>
                  <a:srgbClr val="FF0000"/>
                </a:solidFill>
              </a:rPr>
              <a:t>«ميعاد </a:t>
            </a:r>
            <a:r>
              <a:rPr lang="ar-IQ" b="1" dirty="0">
                <a:solidFill>
                  <a:srgbClr val="FF0000"/>
                </a:solidFill>
              </a:rPr>
              <a:t>استحقاق </a:t>
            </a:r>
            <a:r>
              <a:rPr lang="ar-IQ" b="1" dirty="0" smtClean="0">
                <a:solidFill>
                  <a:srgbClr val="FF0000"/>
                </a:solidFill>
              </a:rPr>
              <a:t>الحوالة» </a:t>
            </a:r>
            <a:r>
              <a:rPr lang="ar-IQ" dirty="0" smtClean="0"/>
              <a:t>الفيصل في حسم بعض الفروض:-</a:t>
            </a:r>
          </a:p>
          <a:p>
            <a:pPr algn="just" rtl="1"/>
            <a:r>
              <a:rPr lang="ar-IQ" dirty="0" smtClean="0"/>
              <a:t>1-اذا كان مقابل الوفاء مستحق الاداء بعد استحقاق الحوالة: الحوالة تستحق يوم 2021/4/30 والمقابل يستحق في 2021/6/21 : يعد مقابل الوفاء غير موجود وليس للساحب رد دعوى الحامل الذي اهمل في مراجعة المسحوب عليه في ميعاد الاستحقاق لان المقابل غير موجود اصلاً. </a:t>
            </a:r>
          </a:p>
          <a:p>
            <a:pPr algn="just" rtl="1"/>
            <a:r>
              <a:rPr lang="ar-IQ" dirty="0" smtClean="0"/>
              <a:t>على انه يلاحظ الآتي:-</a:t>
            </a:r>
          </a:p>
          <a:p>
            <a:pPr algn="just" rtl="1"/>
            <a:r>
              <a:rPr lang="ar-IQ" dirty="0" smtClean="0"/>
              <a:t>أ-يعتبر قبول المسحوب عليه للحوالة في الفرض اعلاه تنازلاً ضمنياً عن الاجل المضروب لمصلحته.</a:t>
            </a:r>
          </a:p>
          <a:p>
            <a:pPr algn="just" rtl="1"/>
            <a:r>
              <a:rPr lang="ar-IQ" dirty="0" smtClean="0"/>
              <a:t>ب-للحامل ان يتربص حتى يحين ميعاد استحقاق الدين النقدي في 2021/6/21 لكي يطالب المسحوب عليه بادائه.</a:t>
            </a:r>
          </a:p>
          <a:p>
            <a:pPr algn="r" rtl="1"/>
            <a:endParaRPr lang="en-US" b="1" dirty="0"/>
          </a:p>
        </p:txBody>
      </p:sp>
    </p:spTree>
    <p:extLst>
      <p:ext uri="{BB962C8B-B14F-4D97-AF65-F5344CB8AC3E}">
        <p14:creationId xmlns:p14="http://schemas.microsoft.com/office/powerpoint/2010/main" val="2305893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مقابل الوفاء</a:t>
            </a:r>
            <a:endParaRPr lang="en-US" dirty="0"/>
          </a:p>
        </p:txBody>
      </p:sp>
      <p:sp>
        <p:nvSpPr>
          <p:cNvPr id="3" name="Content Placeholder 2"/>
          <p:cNvSpPr>
            <a:spLocks noGrp="1"/>
          </p:cNvSpPr>
          <p:nvPr>
            <p:ph idx="1"/>
          </p:nvPr>
        </p:nvSpPr>
        <p:spPr/>
        <p:txBody>
          <a:bodyPr>
            <a:normAutofit fontScale="85000" lnSpcReduction="20000"/>
          </a:bodyPr>
          <a:lstStyle/>
          <a:p>
            <a:pPr algn="just" rtl="1"/>
            <a:r>
              <a:rPr lang="ar-IQ" dirty="0" smtClean="0"/>
              <a:t>2-اذا كان مقابل الوفاء يستحق </a:t>
            </a:r>
            <a:r>
              <a:rPr lang="ar-IQ" b="1" dirty="0" smtClean="0">
                <a:solidFill>
                  <a:srgbClr val="FF0000"/>
                </a:solidFill>
              </a:rPr>
              <a:t>(قبل) </a:t>
            </a:r>
            <a:r>
              <a:rPr lang="ar-IQ" dirty="0" smtClean="0"/>
              <a:t>ميعاد استحقاق الحوالة التجارية: يعد مقابل الوفاء غير موجود لانه لا حق للمسحوب عليه في حبس المقابل عن الساحب ان طالبه به، وقد لا يكون على علم بوجود حوالة مسحوبة عليه.</a:t>
            </a:r>
          </a:p>
          <a:p>
            <a:pPr algn="r" rtl="1"/>
            <a:r>
              <a:rPr lang="ar-IQ" dirty="0" smtClean="0"/>
              <a:t>3-اذا كان مقابل الوفاء محل نزاع بين الساحب والمسحوب عليه: اذا زال النزاع وثبت الدين اتفاقاً او قضاءً في </a:t>
            </a:r>
            <a:r>
              <a:rPr lang="ar-IQ" b="1" dirty="0" smtClean="0">
                <a:solidFill>
                  <a:srgbClr val="FF0000"/>
                </a:solidFill>
              </a:rPr>
              <a:t>«ميعاد استحقاق الحوالة»</a:t>
            </a:r>
            <a:r>
              <a:rPr lang="ar-IQ" dirty="0" smtClean="0"/>
              <a:t> قلنا بوجود قابل الوفاء والا فلا.</a:t>
            </a:r>
          </a:p>
          <a:p>
            <a:pPr algn="just" rtl="1"/>
            <a:r>
              <a:rPr lang="ar-IQ" dirty="0" smtClean="0"/>
              <a:t>4-اذا كان الدين معلقاً على </a:t>
            </a:r>
            <a:r>
              <a:rPr lang="ar-IQ" b="1" dirty="0" smtClean="0"/>
              <a:t>شرط واقف </a:t>
            </a:r>
            <a:r>
              <a:rPr lang="ar-IQ" dirty="0" smtClean="0"/>
              <a:t>(مثاله، اشترى المسحوب عليه بضاعة من الساحب وعلق الصفقة على موافقة شريكه) وحصلت الموافقة في ميعاد الاستحقاق او قبله: فقد ثبت وجود مقابل الوفاء (الثمن) باثر رجعي، وان تخلف الشرط (لم تحصل الموافقة) لم يكن للحوالة مقابل الوفاء.</a:t>
            </a:r>
            <a:endParaRPr lang="en-US" dirty="0"/>
          </a:p>
        </p:txBody>
      </p:sp>
    </p:spTree>
    <p:extLst>
      <p:ext uri="{BB962C8B-B14F-4D97-AF65-F5344CB8AC3E}">
        <p14:creationId xmlns:p14="http://schemas.microsoft.com/office/powerpoint/2010/main" val="3344159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494</TotalTime>
  <Words>2299</Words>
  <Application>Microsoft Office PowerPoint</Application>
  <PresentationFormat>On-screen Show (4:3)</PresentationFormat>
  <Paragraphs>114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مقابل الوفاء</vt:lpstr>
      <vt:lpstr>مقابل الوفاء</vt:lpstr>
      <vt:lpstr>مقابل الوفاء</vt:lpstr>
      <vt:lpstr>مقابل الوفاء</vt:lpstr>
      <vt:lpstr>مقابل الوفاء</vt:lpstr>
      <vt:lpstr>مقابل الوفاء</vt:lpstr>
      <vt:lpstr>مقابل الوفاء</vt:lpstr>
      <vt:lpstr>مقابل الوفاء</vt:lpstr>
      <vt:lpstr>مقابل الوفاء</vt:lpstr>
      <vt:lpstr>مقابل الوفاء</vt:lpstr>
      <vt:lpstr>مقابل الوفاء</vt:lpstr>
      <vt:lpstr>مقابل الوفاء</vt:lpstr>
      <vt:lpstr>مقابل الوفاء</vt:lpstr>
      <vt:lpstr>مقابل الوفاء</vt:lpstr>
      <vt:lpstr>مقابل الوفاء</vt:lpstr>
      <vt:lpstr>مقابل الوفاء</vt:lpstr>
      <vt:lpstr>مقابل الوفاء</vt:lpstr>
      <vt:lpstr> حقوق الحامل على مقابل الوفاء</vt:lpstr>
      <vt:lpstr> حقوق الحامل على مقابل الوفاء</vt:lpstr>
      <vt:lpstr> حقوق الحامل على مقابل الوفاء</vt:lpstr>
      <vt:lpstr> حقوق الحامل على مقابل الوفاء</vt:lpstr>
      <vt:lpstr> حقوق الحامل على مقابل الوفاء</vt:lpstr>
      <vt:lpstr> حقوق الحامل على مقابل الوفاء</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مقابل الوفاء</dc:title>
  <dc:creator>Maher</dc:creator>
  <cp:lastModifiedBy>Maher</cp:lastModifiedBy>
  <cp:revision>38</cp:revision>
  <dcterms:created xsi:type="dcterms:W3CDTF">2021-02-19T11:08:00Z</dcterms:created>
  <dcterms:modified xsi:type="dcterms:W3CDTF">2021-03-01T07:33:17Z</dcterms:modified>
</cp:coreProperties>
</file>