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6"/>
  </p:notesMasterIdLst>
  <p:sldIdLst>
    <p:sldId id="364" r:id="rId2"/>
    <p:sldId id="366" r:id="rId3"/>
    <p:sldId id="367" r:id="rId4"/>
    <p:sldId id="368"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15"/>
    <a:srgbClr val="FF0000"/>
    <a:srgbClr val="0091EA"/>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5" autoAdjust="0"/>
    <p:restoredTop sz="94671" autoAdjust="0"/>
  </p:normalViewPr>
  <p:slideViewPr>
    <p:cSldViewPr>
      <p:cViewPr>
        <p:scale>
          <a:sx n="66" d="100"/>
          <a:sy n="66" d="100"/>
        </p:scale>
        <p:origin x="-678" y="324"/>
      </p:cViewPr>
      <p:guideLst>
        <p:guide orient="horz" pos="2160"/>
        <p:guide pos="2880"/>
      </p:guideLst>
    </p:cSldViewPr>
  </p:slideViewPr>
  <p:outlineViewPr>
    <p:cViewPr>
      <p:scale>
        <a:sx n="33" d="100"/>
        <a:sy n="33" d="100"/>
      </p:scale>
      <p:origin x="18" y="2415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C563262-0647-48E3-9583-6271C1DBF07E}" type="datetimeFigureOut">
              <a:rPr lang="en-US"/>
              <a:pPr>
                <a:defRPr/>
              </a:pPr>
              <a:t>2/22/2022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516BE38-1677-4EAD-A1E5-B221DF352CFE}" type="slidenum">
              <a:rPr lang="en-US"/>
              <a:pPr>
                <a:defRPr/>
              </a:pPr>
              <a:t>‹#›</a:t>
            </a:fld>
            <a:endParaRPr lang="en-US"/>
          </a:p>
        </p:txBody>
      </p:sp>
    </p:spTree>
    <p:extLst>
      <p:ext uri="{BB962C8B-B14F-4D97-AF65-F5344CB8AC3E}">
        <p14:creationId xmlns:p14="http://schemas.microsoft.com/office/powerpoint/2010/main" val="1485536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C250FB4-9450-4635-9397-7AB13644CD42}"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57806A-BBDB-45C4-B68C-238EF74DE28E}" type="slidenum">
              <a:rPr lang="en-US"/>
              <a:pPr>
                <a:defRPr/>
              </a:pPr>
              <a:t>‹#›</a:t>
            </a:fld>
            <a:endParaRPr lang="en-US"/>
          </a:p>
        </p:txBody>
      </p:sp>
    </p:spTree>
    <p:extLst>
      <p:ext uri="{BB962C8B-B14F-4D97-AF65-F5344CB8AC3E}">
        <p14:creationId xmlns:p14="http://schemas.microsoft.com/office/powerpoint/2010/main" val="59386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20D279-4A54-487A-A5FD-F8616FB90A51}"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C28828-28C0-4CB1-B64C-43E58C144CC5}" type="slidenum">
              <a:rPr lang="en-US"/>
              <a:pPr>
                <a:defRPr/>
              </a:pPr>
              <a:t>‹#›</a:t>
            </a:fld>
            <a:endParaRPr lang="en-US"/>
          </a:p>
        </p:txBody>
      </p:sp>
    </p:spTree>
    <p:extLst>
      <p:ext uri="{BB962C8B-B14F-4D97-AF65-F5344CB8AC3E}">
        <p14:creationId xmlns:p14="http://schemas.microsoft.com/office/powerpoint/2010/main" val="90388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A0C671-4AC1-4216-961F-4A9046BF901C}"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CCBFC8-1684-488F-A8E6-2F1155D84135}" type="slidenum">
              <a:rPr lang="en-US"/>
              <a:pPr>
                <a:defRPr/>
              </a:pPr>
              <a:t>‹#›</a:t>
            </a:fld>
            <a:endParaRPr lang="en-US"/>
          </a:p>
        </p:txBody>
      </p:sp>
    </p:spTree>
    <p:extLst>
      <p:ext uri="{BB962C8B-B14F-4D97-AF65-F5344CB8AC3E}">
        <p14:creationId xmlns:p14="http://schemas.microsoft.com/office/powerpoint/2010/main" val="256737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74FD069-F5EA-4515-AE16-E201DEE66F2B}"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DDED50-2919-4596-8BC6-368F6617B891}" type="slidenum">
              <a:rPr lang="en-US"/>
              <a:pPr>
                <a:defRPr/>
              </a:pPr>
              <a:t>‹#›</a:t>
            </a:fld>
            <a:endParaRPr lang="en-US"/>
          </a:p>
        </p:txBody>
      </p:sp>
    </p:spTree>
    <p:extLst>
      <p:ext uri="{BB962C8B-B14F-4D97-AF65-F5344CB8AC3E}">
        <p14:creationId xmlns:p14="http://schemas.microsoft.com/office/powerpoint/2010/main" val="6531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BBE5DE-4A20-41F2-8389-15C400544551}"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417756-2A55-4687-B503-EB1077B08B78}" type="slidenum">
              <a:rPr lang="en-US"/>
              <a:pPr>
                <a:defRPr/>
              </a:pPr>
              <a:t>‹#›</a:t>
            </a:fld>
            <a:endParaRPr lang="en-US"/>
          </a:p>
        </p:txBody>
      </p:sp>
    </p:spTree>
    <p:extLst>
      <p:ext uri="{BB962C8B-B14F-4D97-AF65-F5344CB8AC3E}">
        <p14:creationId xmlns:p14="http://schemas.microsoft.com/office/powerpoint/2010/main" val="370143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6CB8892-4D16-4215-83C0-418D066A5029}"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C32320-641D-4502-A3C3-E0E59F57056E}" type="slidenum">
              <a:rPr lang="en-US"/>
              <a:pPr>
                <a:defRPr/>
              </a:pPr>
              <a:t>‹#›</a:t>
            </a:fld>
            <a:endParaRPr lang="en-US"/>
          </a:p>
        </p:txBody>
      </p:sp>
    </p:spTree>
    <p:extLst>
      <p:ext uri="{BB962C8B-B14F-4D97-AF65-F5344CB8AC3E}">
        <p14:creationId xmlns:p14="http://schemas.microsoft.com/office/powerpoint/2010/main" val="2975560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F48537-D1C6-412D-9C10-61B22647FD4E}" type="datetimeFigureOut">
              <a:rPr lang="en-US"/>
              <a:pPr>
                <a:defRPr/>
              </a:pPr>
              <a:t>2/22/2022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8D73F46-E894-4E5C-B43A-561463E88F6B}" type="slidenum">
              <a:rPr lang="en-US"/>
              <a:pPr>
                <a:defRPr/>
              </a:pPr>
              <a:t>‹#›</a:t>
            </a:fld>
            <a:endParaRPr lang="en-US"/>
          </a:p>
        </p:txBody>
      </p:sp>
    </p:spTree>
    <p:extLst>
      <p:ext uri="{BB962C8B-B14F-4D97-AF65-F5344CB8AC3E}">
        <p14:creationId xmlns:p14="http://schemas.microsoft.com/office/powerpoint/2010/main" val="6421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3A0632-8A98-4819-ADDB-D8F413E17FB5}" type="datetimeFigureOut">
              <a:rPr lang="en-US"/>
              <a:pPr>
                <a:defRPr/>
              </a:pPr>
              <a:t>2/22/2022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270BCC-4274-43CD-9734-2DF8F91CAA77}" type="slidenum">
              <a:rPr lang="en-US"/>
              <a:pPr>
                <a:defRPr/>
              </a:pPr>
              <a:t>‹#›</a:t>
            </a:fld>
            <a:endParaRPr lang="en-US"/>
          </a:p>
        </p:txBody>
      </p:sp>
    </p:spTree>
    <p:extLst>
      <p:ext uri="{BB962C8B-B14F-4D97-AF65-F5344CB8AC3E}">
        <p14:creationId xmlns:p14="http://schemas.microsoft.com/office/powerpoint/2010/main" val="20736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B2F8F3-BBF9-47E8-99D1-F5FB56675FB5}" type="datetimeFigureOut">
              <a:rPr lang="en-US"/>
              <a:pPr>
                <a:defRPr/>
              </a:pPr>
              <a:t>2/22/2022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756D4F-0B49-40F4-9EDE-D4654365A5A8}" type="slidenum">
              <a:rPr lang="en-US"/>
              <a:pPr>
                <a:defRPr/>
              </a:pPr>
              <a:t>‹#›</a:t>
            </a:fld>
            <a:endParaRPr lang="en-US"/>
          </a:p>
        </p:txBody>
      </p:sp>
    </p:spTree>
    <p:extLst>
      <p:ext uri="{BB962C8B-B14F-4D97-AF65-F5344CB8AC3E}">
        <p14:creationId xmlns:p14="http://schemas.microsoft.com/office/powerpoint/2010/main" val="255795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7F3618-8B2E-4D5A-BA82-2471A39214BE}"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64B3A5-6817-449F-A1D5-5C624F47C8CD}" type="slidenum">
              <a:rPr lang="en-US"/>
              <a:pPr>
                <a:defRPr/>
              </a:pPr>
              <a:t>‹#›</a:t>
            </a:fld>
            <a:endParaRPr lang="en-US"/>
          </a:p>
        </p:txBody>
      </p:sp>
    </p:spTree>
    <p:extLst>
      <p:ext uri="{BB962C8B-B14F-4D97-AF65-F5344CB8AC3E}">
        <p14:creationId xmlns:p14="http://schemas.microsoft.com/office/powerpoint/2010/main" val="145238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0778A2-5C49-4022-BA04-39E8343619F0}"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38E892-20B6-4D14-87BE-A30A84F67D2E}" type="slidenum">
              <a:rPr lang="en-US"/>
              <a:pPr>
                <a:defRPr/>
              </a:pPr>
              <a:t>‹#›</a:t>
            </a:fld>
            <a:endParaRPr lang="en-US"/>
          </a:p>
        </p:txBody>
      </p:sp>
    </p:spTree>
    <p:extLst>
      <p:ext uri="{BB962C8B-B14F-4D97-AF65-F5344CB8AC3E}">
        <p14:creationId xmlns:p14="http://schemas.microsoft.com/office/powerpoint/2010/main" val="104366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95823D34-7B0D-46FF-9717-C630F0265FAD}" type="datetimeFigureOut">
              <a:rPr lang="en-US"/>
              <a:pPr>
                <a:defRPr/>
              </a:pPr>
              <a:t>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A4B19536-8C69-4C9D-9763-59B6C0A642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323850" y="333375"/>
            <a:ext cx="8516938" cy="6408738"/>
          </a:xfrm>
        </p:spPr>
        <p:txBody>
          <a:bodyPr/>
          <a:lstStyle/>
          <a:p>
            <a:pPr marL="0" indent="0" algn="ctr" rtl="1">
              <a:buFont typeface="Arial" charset="0"/>
              <a:buNone/>
            </a:pPr>
            <a:r>
              <a:rPr lang="ar-IQ" altLang="en-US" sz="2800" b="1" smtClean="0"/>
              <a:t>المحاضرة الثالثة</a:t>
            </a:r>
            <a:endParaRPr lang="en-US" altLang="en-US" sz="2800" b="1" smtClean="0"/>
          </a:p>
          <a:p>
            <a:pPr marL="0" indent="0" algn="ctr" rtl="1">
              <a:buFont typeface="Arial" charset="0"/>
              <a:buNone/>
            </a:pPr>
            <a:r>
              <a:rPr lang="ar-IQ" altLang="en-US" sz="2800" b="1" smtClean="0"/>
              <a:t> أهداف التنظيم الدولي </a:t>
            </a:r>
          </a:p>
          <a:p>
            <a:pPr marL="0" indent="0" algn="just" rtl="1">
              <a:buFont typeface="Arial" charset="0"/>
              <a:buNone/>
            </a:pPr>
            <a:r>
              <a:rPr lang="ar-IQ" altLang="en-US" sz="2800" b="1" smtClean="0">
                <a:solidFill>
                  <a:srgbClr val="FF0000"/>
                </a:solidFill>
              </a:rPr>
              <a:t>1- الأمن الجماعي: </a:t>
            </a:r>
            <a:endParaRPr lang="en-US" altLang="en-US" sz="2800" smtClean="0">
              <a:solidFill>
                <a:srgbClr val="FF0000"/>
              </a:solidFill>
            </a:endParaRPr>
          </a:p>
          <a:p>
            <a:pPr marL="0" indent="0" algn="just" rtl="1">
              <a:buFont typeface="Arial" charset="0"/>
              <a:buNone/>
            </a:pPr>
            <a:r>
              <a:rPr lang="ar-IQ" altLang="en-US" sz="2800" b="1" smtClean="0"/>
              <a:t>لن يكون هناك معنى للتضامن والتعاون بين الدول لتحقيق مصالحها المشتركة لو بقيت كل دولة محتفظة بحقها الكامل في اللجوء إلى القوة وتهديد السلم والأمن الدولي، ولهذا فإن علة وجود تنظيم دولي انما تتمثل أساساً في السعي نحو تركيز مسؤولية حفظ السلم والأمن الدولي في المجتمع الدولي بمجموعة في إطار من التنظيم الدولي. </a:t>
            </a:r>
            <a:endParaRPr lang="en-US" altLang="en-US" sz="2800" smtClean="0"/>
          </a:p>
          <a:p>
            <a:pPr marL="0" indent="0" algn="just" rtl="1">
              <a:buFont typeface="Arial" charset="0"/>
              <a:buNone/>
            </a:pPr>
            <a:r>
              <a:rPr lang="ar-IQ" altLang="en-US" sz="2800" b="1" smtClean="0"/>
              <a:t>وقد نص في ديباجة عهد العصبة على ان الهدف من وضعه هو تنمية التعاون الدولي لتحقيق السلام والأمن الدوليين عن طريق الامتناع عن اللجوء إلى الحرب.</a:t>
            </a:r>
            <a:endParaRPr lang="en-US" altLang="en-US" sz="2800" smtClean="0"/>
          </a:p>
          <a:p>
            <a:pPr marL="0" indent="0" algn="ctr" rtl="1">
              <a:buFont typeface="Arial" charset="0"/>
              <a:buNone/>
            </a:pPr>
            <a:endParaRPr lang="en-US" altLang="en-US" sz="2800" b="1" smtClean="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323850" y="333375"/>
            <a:ext cx="8516938" cy="6408738"/>
          </a:xfrm>
        </p:spPr>
        <p:txBody>
          <a:bodyPr/>
          <a:lstStyle/>
          <a:p>
            <a:pPr marL="0" indent="0" algn="just" rtl="1">
              <a:lnSpc>
                <a:spcPct val="150000"/>
              </a:lnSpc>
              <a:buFont typeface="Arial" charset="0"/>
              <a:buNone/>
            </a:pPr>
            <a:r>
              <a:rPr lang="ar-IQ" altLang="en-US" sz="2800" b="1" smtClean="0"/>
              <a:t>وقد جاء ميثاق الامم المتحدة مؤكداً في ديباجته ان شعوب الامم المتحدة قد قررت توحيد جهودها لإنقاذ الاجيال المقبلة من ويلات الحرب التي في خلال جيل واحد جلبت على الانسانية مرتين احزاناً يعجز عنها الوصف، وجاء في المادة الأولى منه ان اولى مقاصد الامم المتحدة هي "حفظ السلم والأمن الدولي" ونصت المادة الثانية في فقرتها الرابعة على أن "يمتنع أعضاء الهيئة جميعاً في علاقاتهم الدولية عن التهديد باستعمال القوة أو استخدامها ضد سلامة الاراضي أو الاستقلال السياسي لأي دولة على أي وجه آخر لا يتفق ومقاصد الامم المتحدة". </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Espace réservé du contenu 2"/>
          <p:cNvSpPr>
            <a:spLocks noGrp="1"/>
          </p:cNvSpPr>
          <p:nvPr>
            <p:ph idx="1"/>
          </p:nvPr>
        </p:nvSpPr>
        <p:spPr>
          <a:xfrm>
            <a:off x="323850" y="333375"/>
            <a:ext cx="8516938" cy="6408738"/>
          </a:xfrm>
        </p:spPr>
        <p:txBody>
          <a:bodyPr/>
          <a:lstStyle/>
          <a:p>
            <a:pPr marL="0" indent="0" algn="just" rtl="1">
              <a:buFont typeface="Arial" charset="0"/>
              <a:buNone/>
            </a:pPr>
            <a:r>
              <a:rPr lang="ar-IQ" altLang="en-US" sz="2800" b="1" smtClean="0">
                <a:solidFill>
                  <a:srgbClr val="FF0000"/>
                </a:solidFill>
              </a:rPr>
              <a:t>2- تحقيق التعاون الاقتصادي والاجتماعي: </a:t>
            </a:r>
            <a:endParaRPr lang="en-US" altLang="en-US" sz="2800" smtClean="0">
              <a:solidFill>
                <a:srgbClr val="FF0000"/>
              </a:solidFill>
            </a:endParaRPr>
          </a:p>
          <a:p>
            <a:pPr marL="0" indent="0" algn="just" rtl="1">
              <a:buFont typeface="Arial" charset="0"/>
              <a:buNone/>
            </a:pPr>
            <a:r>
              <a:rPr lang="ar-IQ" altLang="en-US" sz="2800" b="1" smtClean="0"/>
              <a:t>من المظاهر التي ميّزت تطور المجتمع الدولي واتجاهه ناحية التنظيم الدولي ان مقضتيات الحياة الاقتصادية والاجتماعية كانت أسبق الحاجات إلحاحاً واستلزاماً مما دفع الدول إلى العمل على إشباعها عن طريق التعاون المتبادل فيما بينها. </a:t>
            </a:r>
          </a:p>
          <a:p>
            <a:pPr marL="0" indent="0" algn="just" rtl="1">
              <a:buFont typeface="Arial" charset="0"/>
              <a:buNone/>
            </a:pPr>
            <a:endParaRPr lang="en-US" altLang="en-US" sz="2800" smtClean="0"/>
          </a:p>
          <a:p>
            <a:pPr marL="0" indent="0" algn="just" rtl="1">
              <a:buFont typeface="Arial" charset="0"/>
              <a:buNone/>
            </a:pPr>
            <a:r>
              <a:rPr lang="ar-IQ" altLang="en-US" sz="2800" b="1" smtClean="0"/>
              <a:t>وهذه الحقيقة قد أوضحتها المادة الخامسة والخمسون من ميثاق الامم المتحدة بقولها: "رغبة في تهيئة دواعي الاستقرار والرفاهية الضرورية لقيام علاقات سلمية ودية بين الامم مؤسسة على احترام المبدأ الذي يقضي بالتسوية في الحقوق بين الشعوب وبأن يكون لكل منها تقرير مصيرها" تعمل الامم المتحدة على: </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Espace réservé du contenu 2"/>
          <p:cNvSpPr>
            <a:spLocks noGrp="1"/>
          </p:cNvSpPr>
          <p:nvPr>
            <p:ph idx="1"/>
          </p:nvPr>
        </p:nvSpPr>
        <p:spPr>
          <a:xfrm>
            <a:off x="323850" y="333375"/>
            <a:ext cx="8516938" cy="6408738"/>
          </a:xfrm>
        </p:spPr>
        <p:txBody>
          <a:bodyPr/>
          <a:lstStyle/>
          <a:p>
            <a:pPr marL="0" indent="0" algn="just" rtl="1">
              <a:lnSpc>
                <a:spcPct val="150000"/>
              </a:lnSpc>
              <a:buFont typeface="Arial" charset="0"/>
              <a:buNone/>
            </a:pPr>
            <a:r>
              <a:rPr lang="ar-IQ" altLang="en-US" sz="2800" b="1" smtClean="0"/>
              <a:t>أ- تحقيق مستوى أعلى للمعيشة. </a:t>
            </a:r>
            <a:endParaRPr lang="en-US" altLang="en-US" sz="2800" smtClean="0"/>
          </a:p>
          <a:p>
            <a:pPr marL="0" indent="0" algn="just" rtl="1">
              <a:lnSpc>
                <a:spcPct val="150000"/>
              </a:lnSpc>
              <a:buFont typeface="Arial" charset="0"/>
              <a:buNone/>
            </a:pPr>
            <a:r>
              <a:rPr lang="ar-IQ" altLang="en-US" sz="2800" b="1" smtClean="0"/>
              <a:t>ب- تيسير الحلول للمشاكل الدولية الاقتصادية والاجتماعية والصحية.</a:t>
            </a:r>
            <a:endParaRPr lang="en-US" altLang="en-US" sz="2800" smtClean="0"/>
          </a:p>
          <a:p>
            <a:pPr marL="0" indent="0" algn="just" rtl="1">
              <a:lnSpc>
                <a:spcPct val="150000"/>
              </a:lnSpc>
              <a:buFont typeface="Arial" charset="0"/>
              <a:buNone/>
            </a:pPr>
            <a:r>
              <a:rPr lang="ar-IQ" altLang="en-US" sz="2800" b="1" smtClean="0">
                <a:solidFill>
                  <a:srgbClr val="FF0000"/>
                </a:solidFill>
              </a:rPr>
              <a:t>3- تحقيق الاستقلال للشعوب المستعمرة: </a:t>
            </a:r>
            <a:endParaRPr lang="en-US" altLang="en-US" sz="2800" smtClean="0">
              <a:solidFill>
                <a:srgbClr val="FF0000"/>
              </a:solidFill>
            </a:endParaRPr>
          </a:p>
          <a:p>
            <a:pPr marL="0" indent="0" algn="just" rtl="1">
              <a:lnSpc>
                <a:spcPct val="150000"/>
              </a:lnSpc>
              <a:buFont typeface="Arial" charset="0"/>
              <a:buNone/>
            </a:pPr>
            <a:r>
              <a:rPr lang="ar-IQ" altLang="en-US" sz="2800" b="1" smtClean="0"/>
              <a:t>من الظواهر التي كانت تميز عصر القانون الدولي التقليدي شرعية كل الانظمة والاشكال الاستعمارية، وكان ينحصر دور القانون الدولي في تنظيم استعمار الاقاليم غير المعترف بعضويتها في الجماعة الدولية منعاً لمخاطر التنافس حول استعمارها وما كان يستتبعه ذلك من نشوب الحروب فيما بين الدول المستعمرة.</a:t>
            </a:r>
            <a:endParaRPr lang="en-US" altLang="en-US" sz="2800" smtClean="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7411</TotalTime>
  <Words>344</Words>
  <Application>Microsoft Office PowerPoint</Application>
  <PresentationFormat>عرض على الشاشة (3:4)‏</PresentationFormat>
  <Paragraphs>14</Paragraphs>
  <Slides>4</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4</vt:i4>
      </vt:variant>
    </vt:vector>
  </HeadingPairs>
  <TitlesOfParts>
    <vt:vector size="7" baseType="lpstr">
      <vt:lpstr>Arial</vt:lpstr>
      <vt:lpstr>Calibri</vt:lpstr>
      <vt:lpstr>15_Office Theme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safaa</cp:lastModifiedBy>
  <cp:revision>647</cp:revision>
  <dcterms:created xsi:type="dcterms:W3CDTF">2012-04-26T17:06:14Z</dcterms:created>
  <dcterms:modified xsi:type="dcterms:W3CDTF">2022-02-22T08:53:28Z</dcterms:modified>
</cp:coreProperties>
</file>