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5"/>
  </p:notesMasterIdLst>
  <p:sldIdLst>
    <p:sldId id="364" r:id="rId2"/>
    <p:sldId id="365" r:id="rId3"/>
    <p:sldId id="366"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15"/>
    <a:srgbClr val="FF0000"/>
    <a:srgbClr val="0091EA"/>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4671" autoAdjust="0"/>
  </p:normalViewPr>
  <p:slideViewPr>
    <p:cSldViewPr>
      <p:cViewPr>
        <p:scale>
          <a:sx n="66" d="100"/>
          <a:sy n="66" d="100"/>
        </p:scale>
        <p:origin x="-1614" y="-180"/>
      </p:cViewPr>
      <p:guideLst>
        <p:guide orient="horz" pos="2160"/>
        <p:guide pos="2880"/>
      </p:guideLst>
    </p:cSldViewPr>
  </p:slideViewPr>
  <p:outlineViewPr>
    <p:cViewPr>
      <p:scale>
        <a:sx n="33" d="100"/>
        <a:sy n="33" d="100"/>
      </p:scale>
      <p:origin x="18" y="2415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EE7DFF7-166D-4B7B-8379-014A936DC1EA}" type="datetimeFigureOut">
              <a:rPr lang="en-US"/>
              <a:pPr>
                <a:defRPr/>
              </a:pPr>
              <a:t>2/22/2022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CA7F6FA-2A32-454B-942C-005B963CBB00}" type="slidenum">
              <a:rPr lang="en-US"/>
              <a:pPr>
                <a:defRPr/>
              </a:pPr>
              <a:t>‹#›</a:t>
            </a:fld>
            <a:endParaRPr lang="en-US"/>
          </a:p>
        </p:txBody>
      </p:sp>
    </p:spTree>
    <p:extLst>
      <p:ext uri="{BB962C8B-B14F-4D97-AF65-F5344CB8AC3E}">
        <p14:creationId xmlns:p14="http://schemas.microsoft.com/office/powerpoint/2010/main" val="4022911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A4913F-E325-498B-B5C7-35E893845ADA}"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FFF5A1-F496-4C9D-9C0B-B401D2BFDDA8}" type="slidenum">
              <a:rPr lang="en-US"/>
              <a:pPr>
                <a:defRPr/>
              </a:pPr>
              <a:t>‹#›</a:t>
            </a:fld>
            <a:endParaRPr lang="en-US"/>
          </a:p>
        </p:txBody>
      </p:sp>
    </p:spTree>
    <p:extLst>
      <p:ext uri="{BB962C8B-B14F-4D97-AF65-F5344CB8AC3E}">
        <p14:creationId xmlns:p14="http://schemas.microsoft.com/office/powerpoint/2010/main" val="261871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E92CC9-4B67-4605-9D09-383D96054833}"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BFE6FE-509B-4B38-9979-9168E79ED421}" type="slidenum">
              <a:rPr lang="en-US"/>
              <a:pPr>
                <a:defRPr/>
              </a:pPr>
              <a:t>‹#›</a:t>
            </a:fld>
            <a:endParaRPr lang="en-US"/>
          </a:p>
        </p:txBody>
      </p:sp>
    </p:spTree>
    <p:extLst>
      <p:ext uri="{BB962C8B-B14F-4D97-AF65-F5344CB8AC3E}">
        <p14:creationId xmlns:p14="http://schemas.microsoft.com/office/powerpoint/2010/main" val="95368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8B6FDA-FFEE-4C38-A606-A76386B8402A}"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CAC50E-CA9A-4B1D-933F-92CA8132F953}" type="slidenum">
              <a:rPr lang="en-US"/>
              <a:pPr>
                <a:defRPr/>
              </a:pPr>
              <a:t>‹#›</a:t>
            </a:fld>
            <a:endParaRPr lang="en-US"/>
          </a:p>
        </p:txBody>
      </p:sp>
    </p:spTree>
    <p:extLst>
      <p:ext uri="{BB962C8B-B14F-4D97-AF65-F5344CB8AC3E}">
        <p14:creationId xmlns:p14="http://schemas.microsoft.com/office/powerpoint/2010/main" val="166302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FAFBC2-B29F-4DD4-A6F9-A785C563E269}"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33A31B-936A-4FBB-B5C7-F325ACB35F6C}" type="slidenum">
              <a:rPr lang="en-US"/>
              <a:pPr>
                <a:defRPr/>
              </a:pPr>
              <a:t>‹#›</a:t>
            </a:fld>
            <a:endParaRPr lang="en-US"/>
          </a:p>
        </p:txBody>
      </p:sp>
    </p:spTree>
    <p:extLst>
      <p:ext uri="{BB962C8B-B14F-4D97-AF65-F5344CB8AC3E}">
        <p14:creationId xmlns:p14="http://schemas.microsoft.com/office/powerpoint/2010/main" val="388266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92A4A7-8A16-4474-B5ED-B573BE14F0FF}"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11E51C-0AEF-4C45-ABCB-ADBF44D5F3BA}" type="slidenum">
              <a:rPr lang="en-US"/>
              <a:pPr>
                <a:defRPr/>
              </a:pPr>
              <a:t>‹#›</a:t>
            </a:fld>
            <a:endParaRPr lang="en-US"/>
          </a:p>
        </p:txBody>
      </p:sp>
    </p:spTree>
    <p:extLst>
      <p:ext uri="{BB962C8B-B14F-4D97-AF65-F5344CB8AC3E}">
        <p14:creationId xmlns:p14="http://schemas.microsoft.com/office/powerpoint/2010/main" val="287196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0CADA80-80F8-4A31-B961-F37ACC03A193}"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9BB549-13A6-4E26-8CAA-E0E4DCBEF6CB}" type="slidenum">
              <a:rPr lang="en-US"/>
              <a:pPr>
                <a:defRPr/>
              </a:pPr>
              <a:t>‹#›</a:t>
            </a:fld>
            <a:endParaRPr lang="en-US"/>
          </a:p>
        </p:txBody>
      </p:sp>
    </p:spTree>
    <p:extLst>
      <p:ext uri="{BB962C8B-B14F-4D97-AF65-F5344CB8AC3E}">
        <p14:creationId xmlns:p14="http://schemas.microsoft.com/office/powerpoint/2010/main" val="171370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C895863-0456-42FB-BC9D-FE5F9C39A5A0}" type="datetimeFigureOut">
              <a:rPr lang="en-US"/>
              <a:pPr>
                <a:defRPr/>
              </a:pPr>
              <a:t>2/22/2022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65C1F30-7BB7-40CD-ADE7-ACFCAA358CFD}" type="slidenum">
              <a:rPr lang="en-US"/>
              <a:pPr>
                <a:defRPr/>
              </a:pPr>
              <a:t>‹#›</a:t>
            </a:fld>
            <a:endParaRPr lang="en-US"/>
          </a:p>
        </p:txBody>
      </p:sp>
    </p:spTree>
    <p:extLst>
      <p:ext uri="{BB962C8B-B14F-4D97-AF65-F5344CB8AC3E}">
        <p14:creationId xmlns:p14="http://schemas.microsoft.com/office/powerpoint/2010/main" val="22519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4164BB-31EB-49D5-9D85-19AA3DA4B094}" type="datetimeFigureOut">
              <a:rPr lang="en-US"/>
              <a:pPr>
                <a:defRPr/>
              </a:pPr>
              <a:t>2/22/2022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819D5C-FFF6-4834-AA9B-08946C7380E1}" type="slidenum">
              <a:rPr lang="en-US"/>
              <a:pPr>
                <a:defRPr/>
              </a:pPr>
              <a:t>‹#›</a:t>
            </a:fld>
            <a:endParaRPr lang="en-US"/>
          </a:p>
        </p:txBody>
      </p:sp>
    </p:spTree>
    <p:extLst>
      <p:ext uri="{BB962C8B-B14F-4D97-AF65-F5344CB8AC3E}">
        <p14:creationId xmlns:p14="http://schemas.microsoft.com/office/powerpoint/2010/main" val="424611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514205-062F-48F5-B341-841C5C17A19F}" type="datetimeFigureOut">
              <a:rPr lang="en-US"/>
              <a:pPr>
                <a:defRPr/>
              </a:pPr>
              <a:t>2/22/2022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9FE94F-431D-4094-86A6-7A4FA1D2F76E}" type="slidenum">
              <a:rPr lang="en-US"/>
              <a:pPr>
                <a:defRPr/>
              </a:pPr>
              <a:t>‹#›</a:t>
            </a:fld>
            <a:endParaRPr lang="en-US"/>
          </a:p>
        </p:txBody>
      </p:sp>
    </p:spTree>
    <p:extLst>
      <p:ext uri="{BB962C8B-B14F-4D97-AF65-F5344CB8AC3E}">
        <p14:creationId xmlns:p14="http://schemas.microsoft.com/office/powerpoint/2010/main" val="386994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6D98C3-7993-468B-AD91-442BA9532C44}"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3E80BD-BA60-40A7-A2A5-2E3F4C8E3F47}" type="slidenum">
              <a:rPr lang="en-US"/>
              <a:pPr>
                <a:defRPr/>
              </a:pPr>
              <a:t>‹#›</a:t>
            </a:fld>
            <a:endParaRPr lang="en-US"/>
          </a:p>
        </p:txBody>
      </p:sp>
    </p:spTree>
    <p:extLst>
      <p:ext uri="{BB962C8B-B14F-4D97-AF65-F5344CB8AC3E}">
        <p14:creationId xmlns:p14="http://schemas.microsoft.com/office/powerpoint/2010/main" val="365184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ACA02D-1D28-4856-AEDF-F1448DC97FF4}"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0BCA01-C865-4530-A0B2-1DD72B5E62F7}" type="slidenum">
              <a:rPr lang="en-US"/>
              <a:pPr>
                <a:defRPr/>
              </a:pPr>
              <a:t>‹#›</a:t>
            </a:fld>
            <a:endParaRPr lang="en-US"/>
          </a:p>
        </p:txBody>
      </p:sp>
    </p:spTree>
    <p:extLst>
      <p:ext uri="{BB962C8B-B14F-4D97-AF65-F5344CB8AC3E}">
        <p14:creationId xmlns:p14="http://schemas.microsoft.com/office/powerpoint/2010/main" val="2594346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AA625F84-70A4-4840-B740-7B07A3F681AD}" type="datetimeFigureOut">
              <a:rPr lang="en-US"/>
              <a:pPr>
                <a:defRPr/>
              </a:pPr>
              <a:t>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020F5B96-BFAE-47E7-A4F4-10A0C84EE2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323850" y="333375"/>
            <a:ext cx="8516938" cy="6408738"/>
          </a:xfrm>
        </p:spPr>
        <p:txBody>
          <a:bodyPr/>
          <a:lstStyle/>
          <a:p>
            <a:pPr marL="0" indent="0" algn="ctr" rtl="1">
              <a:buFont typeface="Arial" charset="0"/>
              <a:buNone/>
            </a:pPr>
            <a:r>
              <a:rPr lang="ar-IQ" altLang="en-US" sz="2800" b="1" smtClean="0"/>
              <a:t>المحاضرة السادسة</a:t>
            </a:r>
            <a:endParaRPr lang="en-US" altLang="en-US" sz="2800" b="1" smtClean="0"/>
          </a:p>
          <a:p>
            <a:pPr marL="0" indent="0" algn="ctr" rtl="1">
              <a:buFont typeface="Arial" charset="0"/>
              <a:buNone/>
            </a:pPr>
            <a:r>
              <a:rPr lang="ar-IQ" altLang="en-US" sz="2800" b="1" smtClean="0"/>
              <a:t>المعاهدة المنشاة للمنظمة الدولية </a:t>
            </a:r>
          </a:p>
          <a:p>
            <a:pPr marL="0" indent="0" algn="just" rtl="1">
              <a:buFont typeface="Arial" charset="0"/>
              <a:buNone/>
            </a:pPr>
            <a:r>
              <a:rPr lang="ar-IQ" altLang="en-US" sz="2800" smtClean="0"/>
              <a:t>المنظمة الدولية تنشأ بمقتضى معاملة دولية </a:t>
            </a:r>
            <a:r>
              <a:rPr lang="en-US" altLang="en-US" sz="2800" smtClean="0"/>
              <a:t>Trity </a:t>
            </a:r>
            <a:r>
              <a:rPr lang="ar-IQ" altLang="en-US" sz="2800" smtClean="0"/>
              <a:t>وهذه المعاهدة في الواقع كل المسائل المتصلة بالمنظمة مثل اختصاصاتها وسلطاتها التي تباشرها للقيام بهذه الاختصاصات والأحكام المقاصة بعضويتها وكذلك مصادر تمويلها والأحكام التي يخضع لها موظفوها والقواعد الخاصة بالأجهزة المختلفة التي تتبع </a:t>
            </a:r>
            <a:endParaRPr lang="en-US" altLang="en-US" sz="2800" smtClean="0"/>
          </a:p>
          <a:p>
            <a:pPr marL="0" indent="0" algn="just" rtl="1">
              <a:buFont typeface="Arial" charset="0"/>
              <a:buNone/>
            </a:pPr>
            <a:r>
              <a:rPr lang="ar-IQ" altLang="en-US" sz="2800" b="1" smtClean="0">
                <a:solidFill>
                  <a:srgbClr val="FF0000"/>
                </a:solidFill>
              </a:rPr>
              <a:t>1- وضع المعاهدة المنشأة:</a:t>
            </a:r>
            <a:endParaRPr lang="en-US" altLang="en-US" sz="2800" b="1" smtClean="0">
              <a:solidFill>
                <a:srgbClr val="FF0000"/>
              </a:solidFill>
            </a:endParaRPr>
          </a:p>
          <a:p>
            <a:pPr marL="0" indent="0" algn="just" rtl="1">
              <a:buFont typeface="Arial" charset="0"/>
              <a:buNone/>
            </a:pPr>
            <a:r>
              <a:rPr lang="ar-IQ" altLang="en-US" sz="2800" smtClean="0"/>
              <a:t>يتم وضع المعاملة في مؤتمر دولي يخضع لاعتبارات سياسية تختلف باختلاف الظروف ، وتتدخل هذه الاعتبارات في أمور عديدة مثل تحديد الدول التي ترد إليها الدعوة للإشتراك في المؤتمر.</a:t>
            </a:r>
            <a:endParaRPr lang="en-US" altLang="en-US" sz="2800" smtClean="0"/>
          </a:p>
          <a:p>
            <a:pPr marL="0" indent="0" algn="ctr" rtl="1">
              <a:buFont typeface="Arial" charset="0"/>
              <a:buNone/>
            </a:pPr>
            <a:endParaRPr lang="en-US" altLang="en-US" sz="2800" b="1" smtClean="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323850" y="333375"/>
            <a:ext cx="8516938" cy="6408738"/>
          </a:xfrm>
        </p:spPr>
        <p:txBody>
          <a:bodyPr/>
          <a:lstStyle/>
          <a:p>
            <a:pPr marL="0" indent="0" algn="just" rtl="1">
              <a:buFont typeface="Arial" charset="0"/>
              <a:buNone/>
            </a:pPr>
            <a:r>
              <a:rPr lang="ar-IQ" altLang="en-US" sz="2800" smtClean="0"/>
              <a:t>وجرت الساعة على الاستعانة بمراقبين حثلين للمنظمات الدولية القائمة لما لديهم من معلومات فنية وبالذات في المسائل الإدارية والمالية .</a:t>
            </a:r>
            <a:endParaRPr lang="en-US" altLang="en-US" sz="2800" smtClean="0"/>
          </a:p>
          <a:p>
            <a:pPr marL="0" indent="0" algn="just" rtl="1">
              <a:buFont typeface="Arial" charset="0"/>
              <a:buNone/>
            </a:pPr>
            <a:r>
              <a:rPr lang="ar-IQ" altLang="en-US" sz="2800" smtClean="0"/>
              <a:t>ويصدر عن المؤتمر مشروع المعاملة الدولية المنشأة للمنظمة ! هذا المشروع نافذة بعد توقيع وتصديق الدول المشتركة.</a:t>
            </a:r>
            <a:endParaRPr lang="en-US" altLang="en-US" sz="2800" smtClean="0"/>
          </a:p>
          <a:p>
            <a:pPr marL="0" indent="0" algn="just" rtl="1">
              <a:buFont typeface="Arial" charset="0"/>
              <a:buNone/>
            </a:pPr>
            <a:r>
              <a:rPr lang="ar-IQ" altLang="en-US" sz="2800" smtClean="0"/>
              <a:t>وقد يصدر عن المؤتمر اتفاق خاص بإنشاء جهاز مؤقت يقوم مزاولة  وظائف المنظمة حتى يتم إقرار نهائي للمعاملة المنشاة للمنظمة . ومثال ذلك اللجنة المؤقتة التي أقر قيامها مؤتمر الصحة العالمي.</a:t>
            </a:r>
          </a:p>
          <a:p>
            <a:pPr marL="0" indent="0" algn="just" rtl="1">
              <a:buFont typeface="Arial" charset="0"/>
              <a:buNone/>
            </a:pPr>
            <a:r>
              <a:rPr lang="en-US" altLang="en-US" sz="2800" b="1" smtClean="0">
                <a:solidFill>
                  <a:srgbClr val="FF0000"/>
                </a:solidFill>
              </a:rPr>
              <a:t>2</a:t>
            </a:r>
            <a:r>
              <a:rPr lang="ar-IQ" altLang="en-US" sz="2800" b="1" smtClean="0">
                <a:solidFill>
                  <a:srgbClr val="FF0000"/>
                </a:solidFill>
              </a:rPr>
              <a:t>- لا يجوز التحفظ على أحكام ميثاق المنظمة الدولية:</a:t>
            </a:r>
            <a:endParaRPr lang="en-US" altLang="en-US" sz="2800" b="1" smtClean="0">
              <a:solidFill>
                <a:srgbClr val="FF0000"/>
              </a:solidFill>
            </a:endParaRPr>
          </a:p>
          <a:p>
            <a:pPr marL="0" indent="0" algn="just" rtl="1">
              <a:buFont typeface="Arial" charset="0"/>
              <a:buNone/>
            </a:pPr>
            <a:r>
              <a:rPr lang="ar-IQ" altLang="en-US" sz="2800" smtClean="0"/>
              <a:t>والقاعدة العامة في جواز التحفظ على أحكام المعاهدات الدولية ما لم ينص فيها على عكس ذلك . وبالرغم من أن مواثيق المنظمات الدولية لا تتضمن عادة النص على عدم جواز تحفظ الدول على أحكامها، إلا ان التحفظ على هذه المواثيق، يعد من الامور التي لا تتفق مع طبيعة هذه المواثيق، وذلك لأنها تنشئ هيئات دولية.</a:t>
            </a:r>
          </a:p>
          <a:p>
            <a:pPr marL="0" indent="0" algn="just" rtl="1">
              <a:buFont typeface="Arial" charset="0"/>
              <a:buNone/>
            </a:pPr>
            <a:endParaRPr lang="en-US" altLang="en-US" sz="2800" smtClean="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Espace réservé du contenu 2"/>
          <p:cNvSpPr>
            <a:spLocks noGrp="1"/>
          </p:cNvSpPr>
          <p:nvPr>
            <p:ph idx="1"/>
          </p:nvPr>
        </p:nvSpPr>
        <p:spPr>
          <a:xfrm>
            <a:off x="323850" y="333375"/>
            <a:ext cx="8516938" cy="6408738"/>
          </a:xfrm>
        </p:spPr>
        <p:txBody>
          <a:bodyPr/>
          <a:lstStyle/>
          <a:p>
            <a:pPr marL="0" indent="0" algn="just" rtl="1">
              <a:buFont typeface="Arial" charset="0"/>
              <a:buNone/>
            </a:pPr>
            <a:r>
              <a:rPr lang="ar-IQ" altLang="en-US" sz="2800" b="1" smtClean="0">
                <a:solidFill>
                  <a:srgbClr val="FF0000"/>
                </a:solidFill>
              </a:rPr>
              <a:t>3- هل هنالك تدرج في التوت الازمة مواثيق المنظمات الدولية:</a:t>
            </a:r>
            <a:endParaRPr lang="en-US" altLang="en-US" sz="2800" b="1" smtClean="0">
              <a:solidFill>
                <a:srgbClr val="FF0000"/>
              </a:solidFill>
            </a:endParaRPr>
          </a:p>
          <a:p>
            <a:pPr marL="0" indent="0" algn="just" rtl="1">
              <a:buFont typeface="Arial" charset="0"/>
              <a:buNone/>
            </a:pPr>
            <a:r>
              <a:rPr lang="ar-IQ" altLang="en-US" sz="2800" smtClean="0"/>
              <a:t>ولكن يمكن التساؤل عما إذا كان هناك تدرج في القوة الملزمة بين مواثيق المنظمات الدولية ؟ </a:t>
            </a:r>
            <a:endParaRPr lang="en-US" altLang="en-US" sz="2800" smtClean="0"/>
          </a:p>
          <a:p>
            <a:pPr marL="0" indent="0" algn="just" rtl="1">
              <a:buFont typeface="Arial" charset="0"/>
              <a:buNone/>
            </a:pPr>
            <a:r>
              <a:rPr lang="ar-IQ" altLang="en-US" sz="2800" smtClean="0"/>
              <a:t>أن مواثيق المنظمات الدولية الإقليمية ، التي تهتم هي الأخرى مشكلة السلم والأمن الدوليين ، يجب الا تتعارض أحكامها مع أحكام ميثاق الأمم المتعللة الخاصة بالمحافظة على السلم والأمن الدوليين.</a:t>
            </a:r>
            <a:endParaRPr lang="en-US" altLang="en-US" sz="2800" smtClean="0"/>
          </a:p>
          <a:p>
            <a:pPr marL="0" indent="0" algn="just" rtl="1">
              <a:buFont typeface="Arial" charset="0"/>
              <a:buNone/>
            </a:pPr>
            <a:r>
              <a:rPr lang="ar-IQ" altLang="en-US" sz="2800" smtClean="0"/>
              <a:t> فمثل هذه النصوص تؤكد المعنى القائل بأولوية الميثاق على ما علاه من أحكام مواثيق المنظمات الدولية الأخرى.</a:t>
            </a:r>
            <a:endParaRPr lang="en-US" altLang="en-US" sz="2800" smtClean="0"/>
          </a:p>
          <a:p>
            <a:pPr marL="0" indent="0" algn="just" rtl="1">
              <a:buFont typeface="Arial" charset="0"/>
              <a:buNone/>
            </a:pPr>
            <a:r>
              <a:rPr lang="en-US" altLang="en-US" sz="2800" smtClean="0"/>
              <a:t> </a:t>
            </a:r>
            <a:r>
              <a:rPr lang="ar-IQ" altLang="en-US" sz="2800" smtClean="0"/>
              <a:t>وفي ذللك تنص المادة 103 من ميثاق الأمم المتحدة على أنه : " إذا تعارضت الالتزامات التي يرتبط بها أعضاء " الأمم المتحدة " وفقا لأحكام هذا الميثاق مع أي التزام دولي آخر يرتبطون به فالعبرة بالتزاماتهم المترتبة على هذا الميثاق". </a:t>
            </a:r>
            <a:endParaRPr lang="en-US" altLang="en-US" sz="2800" smtClean="0"/>
          </a:p>
          <a:p>
            <a:pPr marL="0" indent="0" algn="just" rtl="1">
              <a:buFont typeface="Arial" charset="0"/>
              <a:buNone/>
            </a:pPr>
            <a:endParaRPr lang="en-US" altLang="en-US" sz="2800" smtClean="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7420</TotalTime>
  <Words>341</Words>
  <Application>Microsoft Office PowerPoint</Application>
  <PresentationFormat>عرض على الشاشة (3:4)‏</PresentationFormat>
  <Paragraphs>15</Paragraphs>
  <Slides>3</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3</vt:i4>
      </vt:variant>
    </vt:vector>
  </HeadingPairs>
  <TitlesOfParts>
    <vt:vector size="6" baseType="lpstr">
      <vt:lpstr>Arial</vt:lpstr>
      <vt:lpstr>Calibri</vt:lpstr>
      <vt:lpstr>15_Office Theme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safaa</cp:lastModifiedBy>
  <cp:revision>650</cp:revision>
  <dcterms:created xsi:type="dcterms:W3CDTF">2012-04-26T17:06:14Z</dcterms:created>
  <dcterms:modified xsi:type="dcterms:W3CDTF">2022-02-22T08:50:37Z</dcterms:modified>
</cp:coreProperties>
</file>