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5"/>
  </p:notesMasterIdLst>
  <p:sldIdLst>
    <p:sldId id="364" r:id="rId2"/>
    <p:sldId id="365" r:id="rId3"/>
    <p:sldId id="366"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5" autoAdjust="0"/>
    <p:restoredTop sz="94671" autoAdjust="0"/>
  </p:normalViewPr>
  <p:slideViewPr>
    <p:cSldViewPr>
      <p:cViewPr>
        <p:scale>
          <a:sx n="66" d="100"/>
          <a:sy n="66" d="100"/>
        </p:scale>
        <p:origin x="-678" y="324"/>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DC75EE-2003-429C-BBE2-157987023EB3}"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7D3486-3A2E-409B-813F-7337E3B82983}" type="slidenum">
              <a:rPr lang="en-US"/>
              <a:pPr>
                <a:defRPr/>
              </a:pPr>
              <a:t>‹#›</a:t>
            </a:fld>
            <a:endParaRPr lang="en-US"/>
          </a:p>
        </p:txBody>
      </p:sp>
    </p:spTree>
    <p:extLst>
      <p:ext uri="{BB962C8B-B14F-4D97-AF65-F5344CB8AC3E}">
        <p14:creationId xmlns:p14="http://schemas.microsoft.com/office/powerpoint/2010/main" val="3712695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A496F97-1132-4991-AEA1-0CF73AA285FE}"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72D864-6F9F-4E32-9905-5CC0E5016EAE}" type="slidenum">
              <a:rPr lang="en-US"/>
              <a:pPr>
                <a:defRPr/>
              </a:pPr>
              <a:t>‹#›</a:t>
            </a:fld>
            <a:endParaRPr lang="en-US"/>
          </a:p>
        </p:txBody>
      </p:sp>
    </p:spTree>
    <p:extLst>
      <p:ext uri="{BB962C8B-B14F-4D97-AF65-F5344CB8AC3E}">
        <p14:creationId xmlns:p14="http://schemas.microsoft.com/office/powerpoint/2010/main" val="321102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2DD840-EBF8-43C0-BDEB-8DB45593D712}"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CD8A8E-7500-42E0-997F-8671AA0EC670}" type="slidenum">
              <a:rPr lang="en-US"/>
              <a:pPr>
                <a:defRPr/>
              </a:pPr>
              <a:t>‹#›</a:t>
            </a:fld>
            <a:endParaRPr lang="en-US"/>
          </a:p>
        </p:txBody>
      </p:sp>
    </p:spTree>
    <p:extLst>
      <p:ext uri="{BB962C8B-B14F-4D97-AF65-F5344CB8AC3E}">
        <p14:creationId xmlns:p14="http://schemas.microsoft.com/office/powerpoint/2010/main" val="334386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94508E-0061-4DE4-8155-9B5ADE396579}"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88790E-2EA5-43BD-B9A9-650467325E04}" type="slidenum">
              <a:rPr lang="en-US"/>
              <a:pPr>
                <a:defRPr/>
              </a:pPr>
              <a:t>‹#›</a:t>
            </a:fld>
            <a:endParaRPr lang="en-US"/>
          </a:p>
        </p:txBody>
      </p:sp>
    </p:spTree>
    <p:extLst>
      <p:ext uri="{BB962C8B-B14F-4D97-AF65-F5344CB8AC3E}">
        <p14:creationId xmlns:p14="http://schemas.microsoft.com/office/powerpoint/2010/main" val="72722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E5B3A6-8C63-488D-9D88-4DF2A467F55D}"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890A09-077A-41AA-8FBE-D90C6ECB82E3}" type="slidenum">
              <a:rPr lang="en-US"/>
              <a:pPr>
                <a:defRPr/>
              </a:pPr>
              <a:t>‹#›</a:t>
            </a:fld>
            <a:endParaRPr lang="en-US"/>
          </a:p>
        </p:txBody>
      </p:sp>
    </p:spTree>
    <p:extLst>
      <p:ext uri="{BB962C8B-B14F-4D97-AF65-F5344CB8AC3E}">
        <p14:creationId xmlns:p14="http://schemas.microsoft.com/office/powerpoint/2010/main" val="312009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8B910AB-2542-4AD3-986E-7C9442F05305}"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1072EC-7864-4CAB-B89E-2A35BF349277}" type="slidenum">
              <a:rPr lang="en-US"/>
              <a:pPr>
                <a:defRPr/>
              </a:pPr>
              <a:t>‹#›</a:t>
            </a:fld>
            <a:endParaRPr lang="en-US"/>
          </a:p>
        </p:txBody>
      </p:sp>
    </p:spTree>
    <p:extLst>
      <p:ext uri="{BB962C8B-B14F-4D97-AF65-F5344CB8AC3E}">
        <p14:creationId xmlns:p14="http://schemas.microsoft.com/office/powerpoint/2010/main" val="39009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438F4D-3887-42C7-94B4-DC849681F121}"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163FDA-1273-420E-B7A9-FA0B5238F011}" type="slidenum">
              <a:rPr lang="en-US"/>
              <a:pPr>
                <a:defRPr/>
              </a:pPr>
              <a:t>‹#›</a:t>
            </a:fld>
            <a:endParaRPr lang="en-US"/>
          </a:p>
        </p:txBody>
      </p:sp>
    </p:spTree>
    <p:extLst>
      <p:ext uri="{BB962C8B-B14F-4D97-AF65-F5344CB8AC3E}">
        <p14:creationId xmlns:p14="http://schemas.microsoft.com/office/powerpoint/2010/main" val="13409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D06F24-FDD1-4482-84AC-2F32DF02A5B9}"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036B9E-DAFE-4FED-9A99-4162FB4C050D}" type="slidenum">
              <a:rPr lang="en-US"/>
              <a:pPr>
                <a:defRPr/>
              </a:pPr>
              <a:t>‹#›</a:t>
            </a:fld>
            <a:endParaRPr lang="en-US"/>
          </a:p>
        </p:txBody>
      </p:sp>
    </p:spTree>
    <p:extLst>
      <p:ext uri="{BB962C8B-B14F-4D97-AF65-F5344CB8AC3E}">
        <p14:creationId xmlns:p14="http://schemas.microsoft.com/office/powerpoint/2010/main" val="355578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40FFB0-64AA-4577-A22D-8C8BE7D85EC2}"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DA9957-2691-4DE1-B3F3-A4FE7AF36F6A}" type="slidenum">
              <a:rPr lang="en-US"/>
              <a:pPr>
                <a:defRPr/>
              </a:pPr>
              <a:t>‹#›</a:t>
            </a:fld>
            <a:endParaRPr lang="en-US"/>
          </a:p>
        </p:txBody>
      </p:sp>
    </p:spTree>
    <p:extLst>
      <p:ext uri="{BB962C8B-B14F-4D97-AF65-F5344CB8AC3E}">
        <p14:creationId xmlns:p14="http://schemas.microsoft.com/office/powerpoint/2010/main" val="395526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8BC82D-8285-4CD0-90E7-618E777B5C18}"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7BBCE3-BC44-4AA0-92DE-44027745E526}" type="slidenum">
              <a:rPr lang="en-US"/>
              <a:pPr>
                <a:defRPr/>
              </a:pPr>
              <a:t>‹#›</a:t>
            </a:fld>
            <a:endParaRPr lang="en-US"/>
          </a:p>
        </p:txBody>
      </p:sp>
    </p:spTree>
    <p:extLst>
      <p:ext uri="{BB962C8B-B14F-4D97-AF65-F5344CB8AC3E}">
        <p14:creationId xmlns:p14="http://schemas.microsoft.com/office/powerpoint/2010/main" val="3630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393B62-8818-4517-A0F6-44A77F6C8F62}"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E245E4-3A91-4D59-9A10-CA940DE3816F}" type="slidenum">
              <a:rPr lang="en-US"/>
              <a:pPr>
                <a:defRPr/>
              </a:pPr>
              <a:t>‹#›</a:t>
            </a:fld>
            <a:endParaRPr lang="en-US"/>
          </a:p>
        </p:txBody>
      </p:sp>
    </p:spTree>
    <p:extLst>
      <p:ext uri="{BB962C8B-B14F-4D97-AF65-F5344CB8AC3E}">
        <p14:creationId xmlns:p14="http://schemas.microsoft.com/office/powerpoint/2010/main" val="72985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A9852F-C585-4685-98F5-44B87468DD89}"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09D5EE-0EB4-4DAB-B4DC-EEC5780C268D}" type="slidenum">
              <a:rPr lang="en-US"/>
              <a:pPr>
                <a:defRPr/>
              </a:pPr>
              <a:t>‹#›</a:t>
            </a:fld>
            <a:endParaRPr lang="en-US"/>
          </a:p>
        </p:txBody>
      </p:sp>
    </p:spTree>
    <p:extLst>
      <p:ext uri="{BB962C8B-B14F-4D97-AF65-F5344CB8AC3E}">
        <p14:creationId xmlns:p14="http://schemas.microsoft.com/office/powerpoint/2010/main" val="159900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ED32F64A-60D1-45F9-BB6F-D5B0A9C1FB2F}"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2B528531-381A-4C3D-84E6-A154643AEC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t>المحاضرة السابعة</a:t>
            </a:r>
            <a:endParaRPr lang="en-US" altLang="en-US" sz="2800" b="1" smtClean="0"/>
          </a:p>
          <a:p>
            <a:pPr marL="0" indent="0" algn="ctr" rtl="1">
              <a:buFont typeface="Arial" charset="0"/>
              <a:buNone/>
            </a:pPr>
            <a:r>
              <a:rPr lang="ar-IQ" altLang="en-US" sz="2800" b="1" smtClean="0"/>
              <a:t>تعديل المعاهدة المنشأة المنظمة الدولية</a:t>
            </a:r>
          </a:p>
          <a:p>
            <a:pPr marL="0" indent="0" algn="ctr" rtl="1">
              <a:buFont typeface="Arial" charset="0"/>
              <a:buNone/>
            </a:pPr>
            <a:endParaRPr lang="en-US" altLang="en-US" sz="2400" b="1" smtClean="0"/>
          </a:p>
          <a:p>
            <a:pPr marL="0" indent="0" algn="just" rtl="1">
              <a:lnSpc>
                <a:spcPct val="150000"/>
              </a:lnSpc>
              <a:buFont typeface="Arial" charset="0"/>
              <a:buNone/>
            </a:pPr>
            <a:r>
              <a:rPr lang="ar-IQ" altLang="en-US" sz="2800" smtClean="0"/>
              <a:t>وحيث أن المنظمة الدولية هي هيئة معينة دائمة ، ولما كان الدوام يتطلب الملائمة مع التطور المستمر في الوجود والعلاقات الدولية .</a:t>
            </a:r>
            <a:endParaRPr lang="en-US" altLang="en-US" sz="2800" smtClean="0"/>
          </a:p>
          <a:p>
            <a:pPr marL="0" indent="0" algn="just" rtl="1">
              <a:lnSpc>
                <a:spcPct val="150000"/>
              </a:lnSpc>
              <a:buFont typeface="Arial" charset="0"/>
              <a:buNone/>
            </a:pPr>
            <a:r>
              <a:rPr lang="ar-IQ" altLang="en-US" sz="2800" smtClean="0"/>
              <a:t> والأصل العام في المعاهدات الدولية في المنشأة للمنظمات وإمكان مراجعتها واجراء ما قد يتطلبه الحال من تعديلات . </a:t>
            </a:r>
            <a:endParaRPr lang="en-US" altLang="en-US" sz="2800" smtClean="0"/>
          </a:p>
          <a:p>
            <a:pPr marL="0" indent="0" algn="just" rtl="1">
              <a:lnSpc>
                <a:spcPct val="150000"/>
              </a:lnSpc>
              <a:buFont typeface="Arial" charset="0"/>
              <a:buNone/>
            </a:pPr>
            <a:r>
              <a:rPr lang="ar-IQ" altLang="en-US" sz="2800" smtClean="0"/>
              <a:t>توجد شروط خاصة بالأغلبية المطلوبة لإمكان إجراء التعديل، وقد يشترط كذلك مدة معينة لإمكان التعديل .</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r" rtl="1">
              <a:lnSpc>
                <a:spcPct val="150000"/>
              </a:lnSpc>
              <a:buFont typeface="Arial" charset="0"/>
              <a:buNone/>
            </a:pPr>
            <a:r>
              <a:rPr lang="ar-IQ" altLang="en-US" sz="2800" smtClean="0"/>
              <a:t>1- هناك معاهدات قنع إجراء تعديلها خلال فترة معينة وهذه هي حالة المنع المؤقت من التعديل .</a:t>
            </a:r>
            <a:endParaRPr lang="en-US" altLang="en-US" sz="2800" smtClean="0"/>
          </a:p>
          <a:p>
            <a:pPr marL="0" indent="0" algn="r" rtl="1">
              <a:lnSpc>
                <a:spcPct val="150000"/>
              </a:lnSpc>
              <a:buFont typeface="Arial" charset="0"/>
              <a:buNone/>
            </a:pPr>
            <a:r>
              <a:rPr lang="ar-IQ" altLang="en-US" sz="2800" smtClean="0"/>
              <a:t>2- وهناك معاهدات تتطلب إ&lt;ماع الاعضاء بالإضافة إلى اجهزة المنظمة لإمكان التعديل.</a:t>
            </a:r>
            <a:endParaRPr lang="en-US" altLang="en-US" sz="2800" smtClean="0"/>
          </a:p>
          <a:p>
            <a:pPr marL="0" indent="0" algn="r" rtl="1">
              <a:lnSpc>
                <a:spcPct val="150000"/>
              </a:lnSpc>
              <a:buFont typeface="Arial" charset="0"/>
              <a:buNone/>
            </a:pPr>
            <a:r>
              <a:rPr lang="ar-IQ" altLang="en-US" sz="2800" smtClean="0"/>
              <a:t>3- وهناك معاهدات تتطلب إجماع الدول الأعضاء على التعديل حتى يمكن تجنب اعتراض الدول.</a:t>
            </a:r>
            <a:endParaRPr lang="en-US" altLang="en-US" sz="2800" smtClean="0"/>
          </a:p>
          <a:p>
            <a:pPr marL="0" indent="0" algn="r" rtl="1">
              <a:lnSpc>
                <a:spcPct val="150000"/>
              </a:lnSpc>
              <a:buFont typeface="Arial" charset="0"/>
              <a:buNone/>
            </a:pPr>
            <a:r>
              <a:rPr lang="ar-IQ" altLang="en-US" sz="2800" smtClean="0"/>
              <a:t>4- التعديل بأغلبية خاصة: وهو ما تتضمنه معظم المعاهدات الدولية المنشأة للمنظمات.</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323850" y="333375"/>
            <a:ext cx="8516938" cy="6408738"/>
          </a:xfrm>
        </p:spPr>
        <p:txBody>
          <a:bodyPr/>
          <a:lstStyle/>
          <a:p>
            <a:pPr marL="0" indent="0" algn="just" rtl="1">
              <a:lnSpc>
                <a:spcPct val="150000"/>
              </a:lnSpc>
              <a:buFont typeface="Arial" charset="0"/>
              <a:buNone/>
            </a:pPr>
            <a:endParaRPr lang="ar-IQ" altLang="en-US" sz="2800" smtClean="0"/>
          </a:p>
          <a:p>
            <a:pPr marL="0" indent="0" algn="just" rtl="1">
              <a:lnSpc>
                <a:spcPct val="150000"/>
              </a:lnSpc>
              <a:buFont typeface="Arial" charset="0"/>
              <a:buNone/>
            </a:pPr>
            <a:r>
              <a:rPr lang="ar-IQ" altLang="en-US" sz="2800" smtClean="0"/>
              <a:t>غير أن المادة </a:t>
            </a:r>
            <a:r>
              <a:rPr lang="fa-IR" altLang="en-US" sz="2800" smtClean="0"/>
              <a:t>۱۰۸ </a:t>
            </a:r>
            <a:r>
              <a:rPr lang="ar-IQ" altLang="en-US" sz="2800" smtClean="0"/>
              <a:t>من ميثاق الأمم المتحدة علقت نفذ التعديل على موافقة أغلبية معينة إذ نصت على أنه " تسري التعديلات التي تدخل على هذا الميثاق على جميع أعضاء الأمم المتحدة إذا صدرت موافقة ثلث أعضاء الجمعية العامة وصدق عليه ثلثا أعضاء الأمم المتحدة ومن بينهم جميع أعضاء مجلس الأمن الدائمين وفقا للأوضاع الدستورية في كل دولة</a:t>
            </a:r>
            <a:endParaRPr lang="en-US" altLang="en-US" sz="2800" smtClean="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7419</TotalTime>
  <Words>182</Words>
  <Application>Microsoft Office PowerPoint</Application>
  <PresentationFormat>عرض على الشاشة (3:4)‏</PresentationFormat>
  <Paragraphs>12</Paragraphs>
  <Slides>3</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3</vt:i4>
      </vt:variant>
    </vt:vector>
  </HeadingPairs>
  <TitlesOfParts>
    <vt:vector size="6" baseType="lpstr">
      <vt:lpstr>Arial</vt:lpstr>
      <vt:lpstr>Calibri</vt:lpstr>
      <vt:lpstr>15_Office Theme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650</cp:revision>
  <dcterms:created xsi:type="dcterms:W3CDTF">2012-04-26T17:06:14Z</dcterms:created>
  <dcterms:modified xsi:type="dcterms:W3CDTF">2022-02-22T08:52:59Z</dcterms:modified>
</cp:coreProperties>
</file>