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notesMasterIdLst>
    <p:notesMasterId r:id="rId5"/>
  </p:notesMasterIdLst>
  <p:sldIdLst>
    <p:sldId id="364" r:id="rId2"/>
    <p:sldId id="367" r:id="rId3"/>
    <p:sldId id="368" r:id="rId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415"/>
    <a:srgbClr val="FF0000"/>
    <a:srgbClr val="0091EA"/>
    <a:srgbClr val="00B0F0"/>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25" autoAdjust="0"/>
    <p:restoredTop sz="94671" autoAdjust="0"/>
  </p:normalViewPr>
  <p:slideViewPr>
    <p:cSldViewPr>
      <p:cViewPr>
        <p:scale>
          <a:sx n="66" d="100"/>
          <a:sy n="66" d="100"/>
        </p:scale>
        <p:origin x="-678" y="324"/>
      </p:cViewPr>
      <p:guideLst>
        <p:guide orient="horz" pos="2160"/>
        <p:guide pos="2880"/>
      </p:guideLst>
    </p:cSldViewPr>
  </p:slideViewPr>
  <p:outlineViewPr>
    <p:cViewPr>
      <p:scale>
        <a:sx n="33" d="100"/>
        <a:sy n="33" d="100"/>
      </p:scale>
      <p:origin x="18" y="2415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32DF00B-4AB9-47C7-91C9-52BEE9BBC7A9}" type="datetimeFigureOut">
              <a:rPr lang="en-US"/>
              <a:pPr>
                <a:defRPr/>
              </a:pPr>
              <a:t>2/22/2022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831B722-B243-49A5-BFAB-936DC0F006FF}" type="slidenum">
              <a:rPr lang="en-US"/>
              <a:pPr>
                <a:defRPr/>
              </a:pPr>
              <a:t>‹#›</a:t>
            </a:fld>
            <a:endParaRPr lang="en-US"/>
          </a:p>
        </p:txBody>
      </p:sp>
    </p:spTree>
    <p:extLst>
      <p:ext uri="{BB962C8B-B14F-4D97-AF65-F5344CB8AC3E}">
        <p14:creationId xmlns:p14="http://schemas.microsoft.com/office/powerpoint/2010/main" val="26349027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085AD18-B66E-4FB4-8D4A-97279DA532F6}" type="datetimeFigureOut">
              <a:rPr lang="en-US"/>
              <a:pPr>
                <a:defRPr/>
              </a:pPr>
              <a:t>2/22/2022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BB18372-BC7B-4F8D-992C-4EA41A4A5C8B}" type="slidenum">
              <a:rPr lang="en-US"/>
              <a:pPr>
                <a:defRPr/>
              </a:pPr>
              <a:t>‹#›</a:t>
            </a:fld>
            <a:endParaRPr lang="en-US"/>
          </a:p>
        </p:txBody>
      </p:sp>
    </p:spTree>
    <p:extLst>
      <p:ext uri="{BB962C8B-B14F-4D97-AF65-F5344CB8AC3E}">
        <p14:creationId xmlns:p14="http://schemas.microsoft.com/office/powerpoint/2010/main" val="84851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5BE42F1-623F-486B-B51F-6085A87D8760}" type="datetimeFigureOut">
              <a:rPr lang="en-US"/>
              <a:pPr>
                <a:defRPr/>
              </a:pPr>
              <a:t>2/22/2022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97E55B7-4C69-425B-8B23-7C26FFA4F1D6}" type="slidenum">
              <a:rPr lang="en-US"/>
              <a:pPr>
                <a:defRPr/>
              </a:pPr>
              <a:t>‹#›</a:t>
            </a:fld>
            <a:endParaRPr lang="en-US"/>
          </a:p>
        </p:txBody>
      </p:sp>
    </p:spTree>
    <p:extLst>
      <p:ext uri="{BB962C8B-B14F-4D97-AF65-F5344CB8AC3E}">
        <p14:creationId xmlns:p14="http://schemas.microsoft.com/office/powerpoint/2010/main" val="755500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019C9DF-25B6-4AE6-BCB0-EC256CCAC949}" type="datetimeFigureOut">
              <a:rPr lang="en-US"/>
              <a:pPr>
                <a:defRPr/>
              </a:pPr>
              <a:t>2/22/2022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31B166-377C-4023-950D-3F08B9F862E6}" type="slidenum">
              <a:rPr lang="en-US"/>
              <a:pPr>
                <a:defRPr/>
              </a:pPr>
              <a:t>‹#›</a:t>
            </a:fld>
            <a:endParaRPr lang="en-US"/>
          </a:p>
        </p:txBody>
      </p:sp>
    </p:spTree>
    <p:extLst>
      <p:ext uri="{BB962C8B-B14F-4D97-AF65-F5344CB8AC3E}">
        <p14:creationId xmlns:p14="http://schemas.microsoft.com/office/powerpoint/2010/main" val="2540440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D865812-3CCA-49D3-A7B6-2005155D2B85}" type="datetimeFigureOut">
              <a:rPr lang="en-US"/>
              <a:pPr>
                <a:defRPr/>
              </a:pPr>
              <a:t>2/22/2022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190943D-6A78-41D7-A8CE-8E767EC7657F}" type="slidenum">
              <a:rPr lang="en-US"/>
              <a:pPr>
                <a:defRPr/>
              </a:pPr>
              <a:t>‹#›</a:t>
            </a:fld>
            <a:endParaRPr lang="en-US"/>
          </a:p>
        </p:txBody>
      </p:sp>
    </p:spTree>
    <p:extLst>
      <p:ext uri="{BB962C8B-B14F-4D97-AF65-F5344CB8AC3E}">
        <p14:creationId xmlns:p14="http://schemas.microsoft.com/office/powerpoint/2010/main" val="1417303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A1685B4-BF99-4FC1-8B82-1A4AA3B86658}" type="datetimeFigureOut">
              <a:rPr lang="en-US"/>
              <a:pPr>
                <a:defRPr/>
              </a:pPr>
              <a:t>2/22/2022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764CFB6-D19D-4B43-8B67-09072FD5646C}" type="slidenum">
              <a:rPr lang="en-US"/>
              <a:pPr>
                <a:defRPr/>
              </a:pPr>
              <a:t>‹#›</a:t>
            </a:fld>
            <a:endParaRPr lang="en-US"/>
          </a:p>
        </p:txBody>
      </p:sp>
    </p:spTree>
    <p:extLst>
      <p:ext uri="{BB962C8B-B14F-4D97-AF65-F5344CB8AC3E}">
        <p14:creationId xmlns:p14="http://schemas.microsoft.com/office/powerpoint/2010/main" val="1004867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AECF7C9-7240-4801-8E49-857AAE7FA3D7}" type="datetimeFigureOut">
              <a:rPr lang="en-US"/>
              <a:pPr>
                <a:defRPr/>
              </a:pPr>
              <a:t>2/22/2022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7759008-623B-4CC6-A498-F2EDCE02ADA3}" type="slidenum">
              <a:rPr lang="en-US"/>
              <a:pPr>
                <a:defRPr/>
              </a:pPr>
              <a:t>‹#›</a:t>
            </a:fld>
            <a:endParaRPr lang="en-US"/>
          </a:p>
        </p:txBody>
      </p:sp>
    </p:spTree>
    <p:extLst>
      <p:ext uri="{BB962C8B-B14F-4D97-AF65-F5344CB8AC3E}">
        <p14:creationId xmlns:p14="http://schemas.microsoft.com/office/powerpoint/2010/main" val="215011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D0D84B3-681D-4B1D-80B5-08938312A8A7}" type="datetimeFigureOut">
              <a:rPr lang="en-US"/>
              <a:pPr>
                <a:defRPr/>
              </a:pPr>
              <a:t>2/22/2022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924FF87-6166-4256-97F3-35CEDB0EB9F8}" type="slidenum">
              <a:rPr lang="en-US"/>
              <a:pPr>
                <a:defRPr/>
              </a:pPr>
              <a:t>‹#›</a:t>
            </a:fld>
            <a:endParaRPr lang="en-US"/>
          </a:p>
        </p:txBody>
      </p:sp>
    </p:spTree>
    <p:extLst>
      <p:ext uri="{BB962C8B-B14F-4D97-AF65-F5344CB8AC3E}">
        <p14:creationId xmlns:p14="http://schemas.microsoft.com/office/powerpoint/2010/main" val="1596150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984251E-6CE3-4A0B-9460-B1AD2B4EC677}" type="datetimeFigureOut">
              <a:rPr lang="en-US"/>
              <a:pPr>
                <a:defRPr/>
              </a:pPr>
              <a:t>2/22/2022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B31E174-2534-45D4-A073-6BD903A835E0}" type="slidenum">
              <a:rPr lang="en-US"/>
              <a:pPr>
                <a:defRPr/>
              </a:pPr>
              <a:t>‹#›</a:t>
            </a:fld>
            <a:endParaRPr lang="en-US"/>
          </a:p>
        </p:txBody>
      </p:sp>
    </p:spTree>
    <p:extLst>
      <p:ext uri="{BB962C8B-B14F-4D97-AF65-F5344CB8AC3E}">
        <p14:creationId xmlns:p14="http://schemas.microsoft.com/office/powerpoint/2010/main" val="2365074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F0FE6DC-3BCC-4940-A778-214EF49BCFA4}" type="datetimeFigureOut">
              <a:rPr lang="en-US"/>
              <a:pPr>
                <a:defRPr/>
              </a:pPr>
              <a:t>2/22/2022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83D2EF5-BECE-4CBA-8B7B-5017789D1135}" type="slidenum">
              <a:rPr lang="en-US"/>
              <a:pPr>
                <a:defRPr/>
              </a:pPr>
              <a:t>‹#›</a:t>
            </a:fld>
            <a:endParaRPr lang="en-US"/>
          </a:p>
        </p:txBody>
      </p:sp>
    </p:spTree>
    <p:extLst>
      <p:ext uri="{BB962C8B-B14F-4D97-AF65-F5344CB8AC3E}">
        <p14:creationId xmlns:p14="http://schemas.microsoft.com/office/powerpoint/2010/main" val="93055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14184D1-2D8E-4262-BEA9-7E32DE471965}" type="datetimeFigureOut">
              <a:rPr lang="en-US"/>
              <a:pPr>
                <a:defRPr/>
              </a:pPr>
              <a:t>2/22/2022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FFDBAAA-6138-4E08-ADD0-A74C320517D1}" type="slidenum">
              <a:rPr lang="en-US"/>
              <a:pPr>
                <a:defRPr/>
              </a:pPr>
              <a:t>‹#›</a:t>
            </a:fld>
            <a:endParaRPr lang="en-US"/>
          </a:p>
        </p:txBody>
      </p:sp>
    </p:spTree>
    <p:extLst>
      <p:ext uri="{BB962C8B-B14F-4D97-AF65-F5344CB8AC3E}">
        <p14:creationId xmlns:p14="http://schemas.microsoft.com/office/powerpoint/2010/main" val="1924413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7B5CF06-9BC3-44D2-8DEC-D8F6E1842EA9}" type="datetimeFigureOut">
              <a:rPr lang="en-US"/>
              <a:pPr>
                <a:defRPr/>
              </a:pPr>
              <a:t>2/22/2022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8EA08AC-3BE5-4D6D-8E26-91845776293D}" type="slidenum">
              <a:rPr lang="en-US"/>
              <a:pPr>
                <a:defRPr/>
              </a:pPr>
              <a:t>‹#›</a:t>
            </a:fld>
            <a:endParaRPr lang="en-US"/>
          </a:p>
        </p:txBody>
      </p:sp>
    </p:spTree>
    <p:extLst>
      <p:ext uri="{BB962C8B-B14F-4D97-AF65-F5344CB8AC3E}">
        <p14:creationId xmlns:p14="http://schemas.microsoft.com/office/powerpoint/2010/main" val="1924553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ar-SA"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ar-SA" smtClean="0"/>
              <a:t>Click to edit Master text styles</a:t>
            </a:r>
          </a:p>
          <a:p>
            <a:pPr lvl="1"/>
            <a:r>
              <a:rPr lang="en-US" altLang="ar-SA" smtClean="0"/>
              <a:t>Second level</a:t>
            </a:r>
          </a:p>
          <a:p>
            <a:pPr lvl="2"/>
            <a:r>
              <a:rPr lang="en-US" altLang="ar-SA" smtClean="0"/>
              <a:t>Third level</a:t>
            </a:r>
          </a:p>
          <a:p>
            <a:pPr lvl="3"/>
            <a:r>
              <a:rPr lang="en-US" altLang="ar-SA" smtClean="0"/>
              <a:t>Fourth level</a:t>
            </a:r>
          </a:p>
          <a:p>
            <a:pPr lvl="4"/>
            <a:r>
              <a:rPr lang="en-US" altLang="ar-SA"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cs typeface="+mn-cs"/>
              </a:defRPr>
            </a:lvl1pPr>
          </a:lstStyle>
          <a:p>
            <a:pPr>
              <a:defRPr/>
            </a:pPr>
            <a:fld id="{3A8365AD-6362-44FF-9584-44C777C2C062}" type="datetimeFigureOut">
              <a:rPr lang="en-US"/>
              <a:pPr>
                <a:defRPr/>
              </a:pPr>
              <a:t>2/22/2022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cs typeface="+mn-cs"/>
              </a:defRPr>
            </a:lvl1pPr>
          </a:lstStyle>
          <a:p>
            <a:pPr>
              <a:defRPr/>
            </a:pPr>
            <a:fld id="{91DBBAC4-1C78-412C-904F-D8C63AA8225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Espace réservé du contenu 2"/>
          <p:cNvSpPr>
            <a:spLocks noGrp="1"/>
          </p:cNvSpPr>
          <p:nvPr>
            <p:ph idx="1"/>
          </p:nvPr>
        </p:nvSpPr>
        <p:spPr>
          <a:xfrm>
            <a:off x="323850" y="333375"/>
            <a:ext cx="8516938" cy="6408738"/>
          </a:xfrm>
        </p:spPr>
        <p:txBody>
          <a:bodyPr/>
          <a:lstStyle/>
          <a:p>
            <a:pPr marL="0" indent="0" algn="ctr" rtl="1">
              <a:buFont typeface="Arial" charset="0"/>
              <a:buNone/>
            </a:pPr>
            <a:r>
              <a:rPr lang="ar-IQ" altLang="en-US" sz="2800" b="1" smtClean="0">
                <a:solidFill>
                  <a:srgbClr val="FF0000"/>
                </a:solidFill>
              </a:rPr>
              <a:t>المحاضرة التاسعة</a:t>
            </a:r>
          </a:p>
          <a:p>
            <a:pPr marL="0" indent="0" algn="ctr" rtl="1">
              <a:buFont typeface="Arial" charset="0"/>
              <a:buNone/>
            </a:pPr>
            <a:endParaRPr lang="en-US" altLang="en-US" sz="2800" b="1" smtClean="0">
              <a:solidFill>
                <a:srgbClr val="FF0000"/>
              </a:solidFill>
            </a:endParaRPr>
          </a:p>
          <a:p>
            <a:pPr marL="0" indent="0" algn="just" rtl="1">
              <a:buFont typeface="Arial" charset="0"/>
              <a:buNone/>
            </a:pPr>
            <a:r>
              <a:rPr lang="ar-IQ" altLang="en-US" sz="2800" smtClean="0"/>
              <a:t>أولا : المقصود بالشخصية القانونية الدولية ومدی تمتمع المنظمة بها</a:t>
            </a:r>
            <a:endParaRPr lang="en-US" altLang="en-US" sz="2800" smtClean="0"/>
          </a:p>
          <a:p>
            <a:pPr marL="0" indent="0" algn="just" rtl="1">
              <a:buFont typeface="Arial" charset="0"/>
              <a:buNone/>
            </a:pPr>
            <a:r>
              <a:rPr lang="ar-IQ" altLang="en-US" sz="2800" smtClean="0"/>
              <a:t>تقتضي دراسة موضوع الشخصية القانونية للمنظمات الدولية تحديد المقصود بهذا التعبير ابتداء.</a:t>
            </a:r>
            <a:endParaRPr lang="en-US" altLang="en-US" sz="2800" smtClean="0"/>
          </a:p>
          <a:p>
            <a:pPr marL="0" indent="0" algn="just" rtl="1">
              <a:buFont typeface="Arial" charset="0"/>
              <a:buNone/>
            </a:pPr>
            <a:r>
              <a:rPr lang="ar-IQ" altLang="en-US" sz="2800" smtClean="0"/>
              <a:t>وهنا نجد إن الفقه ينقسم الى مقهيين :</a:t>
            </a:r>
            <a:endParaRPr lang="en-US" altLang="en-US" sz="2800" smtClean="0"/>
          </a:p>
          <a:p>
            <a:pPr marL="0" indent="0" algn="just" rtl="1">
              <a:buFont typeface="Arial" charset="0"/>
              <a:buNone/>
            </a:pPr>
            <a:r>
              <a:rPr lang="ar-IQ" altLang="en-US" sz="2800" smtClean="0">
                <a:solidFill>
                  <a:srgbClr val="FF0000"/>
                </a:solidFill>
              </a:rPr>
              <a:t>(1) </a:t>
            </a:r>
            <a:r>
              <a:rPr lang="ar-IQ" altLang="en-US" sz="2800" smtClean="0"/>
              <a:t>فهناك من يعرف الشخصية بأنها القدرة على كشف الحقوق والالتزام بالواجبات الشخصية القانونية تعبير عن العلاقة التي تقوم بين وحدة معينة ونظام قانوني محدد .</a:t>
            </a:r>
            <a:endParaRPr lang="en-US" altLang="en-US" sz="2800" smtClean="0"/>
          </a:p>
          <a:p>
            <a:pPr marL="0" indent="0" algn="just" rtl="1">
              <a:buFont typeface="Arial" charset="0"/>
              <a:buNone/>
            </a:pPr>
            <a:r>
              <a:rPr lang="ar-IQ" altLang="en-US" sz="2800" smtClean="0">
                <a:solidFill>
                  <a:srgbClr val="FF0000"/>
                </a:solidFill>
              </a:rPr>
              <a:t>(</a:t>
            </a:r>
            <a:r>
              <a:rPr lang="fa-IR" altLang="en-US" sz="2800" smtClean="0">
                <a:solidFill>
                  <a:srgbClr val="FF0000"/>
                </a:solidFill>
              </a:rPr>
              <a:t>۲) </a:t>
            </a:r>
            <a:r>
              <a:rPr lang="ar-IQ" altLang="en-US" sz="2800" smtClean="0"/>
              <a:t>وتقابل هذا الرأي مدرسة أخرى لا تكتفي بالوصف السابق فحسب بل تضيف إليه وصفا آخر فتشترط إلى جانب هذه الأهلية القانونية أن تكون قادرة على إنشاء القواعد الدولية بالتراضي مع غيرها من الوحدات الممثلة.</a:t>
            </a:r>
            <a:endParaRPr lang="en-US" altLang="en-US" sz="2800" smtClean="0"/>
          </a:p>
        </p:txBody>
      </p:sp>
    </p:spTree>
  </p:cSld>
  <p:clrMapOvr>
    <a:masterClrMapping/>
  </p:clrMapOvr>
  <p:transition>
    <p:whee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Espace réservé du contenu 2"/>
          <p:cNvSpPr>
            <a:spLocks noGrp="1"/>
          </p:cNvSpPr>
          <p:nvPr>
            <p:ph idx="1"/>
          </p:nvPr>
        </p:nvSpPr>
        <p:spPr>
          <a:xfrm>
            <a:off x="323850" y="333375"/>
            <a:ext cx="8516938" cy="6408738"/>
          </a:xfrm>
        </p:spPr>
        <p:txBody>
          <a:bodyPr/>
          <a:lstStyle/>
          <a:p>
            <a:pPr marL="0" indent="0" algn="just" rtl="1">
              <a:buFont typeface="Arial" charset="0"/>
              <a:buNone/>
            </a:pPr>
            <a:r>
              <a:rPr lang="ar-IQ" altLang="en-US" sz="2800" smtClean="0"/>
              <a:t>ويقصد بالشخصية القانونية الدولية بعبارة أوضح في الأهلية لاكتساب الحقوق، وتحمل الالتزامات، والقيام بالتصرفات القانونية ورفع الدعاوى أمام القضاء.</a:t>
            </a:r>
            <a:endParaRPr lang="en-US" altLang="en-US" sz="2800" smtClean="0"/>
          </a:p>
          <a:p>
            <a:pPr marL="0" indent="0" algn="just" rtl="1">
              <a:buFont typeface="Arial" charset="0"/>
              <a:buNone/>
            </a:pPr>
            <a:r>
              <a:rPr lang="ar-IQ" altLang="en-US" sz="2800" smtClean="0"/>
              <a:t> </a:t>
            </a:r>
            <a:endParaRPr lang="en-US" altLang="en-US" sz="2800" smtClean="0"/>
          </a:p>
          <a:p>
            <a:pPr marL="0" indent="0" algn="just" rtl="1">
              <a:buFont typeface="Arial" charset="0"/>
              <a:buNone/>
            </a:pPr>
            <a:r>
              <a:rPr lang="ar-IQ" altLang="en-US" sz="2800" smtClean="0"/>
              <a:t>وإن ما يترتب على وجود المنظمة من حقوق ما هو إلا ثمرة الإرادة الجماعية للدول المنشئة لتلك المنظمة والممنوحة لها بموجب ميثاق المنظمة ودستورها ، هذا إلى جانب إن المنظمة الدولية تفتقر إلى الإقليم والشعب وهما ركنان ماديان مهمان لا تتحقق السياقة بدونهما.</a:t>
            </a:r>
          </a:p>
          <a:p>
            <a:pPr marL="0" indent="0" algn="just" rtl="1">
              <a:buFont typeface="Arial" charset="0"/>
              <a:buNone/>
            </a:pPr>
            <a:endParaRPr lang="en-US" altLang="en-US" sz="2800" smtClean="0"/>
          </a:p>
          <a:p>
            <a:pPr marL="0" indent="0" algn="just" rtl="1">
              <a:buFont typeface="Arial" charset="0"/>
              <a:buNone/>
            </a:pPr>
            <a:r>
              <a:rPr lang="ar-IQ" altLang="en-US" sz="2800" smtClean="0"/>
              <a:t>وعليه فإن ما يجب التسليم به هو إن التنظيم الدولي أصبح اليوم ظاهرة تعبر عن امتداد القانون الدولي إلى ميادين كانت تعد في الماضي خارجة عن اختصاصه، ولهذا فان اعتبار المنظمات الدولية من أشخاص القانون الدولي العام.</a:t>
            </a:r>
            <a:endParaRPr lang="en-US" altLang="en-US" sz="2800" smtClean="0"/>
          </a:p>
        </p:txBody>
      </p:sp>
    </p:spTree>
  </p:cSld>
  <p:clrMapOvr>
    <a:masterClrMapping/>
  </p:clrMapOvr>
  <p:transition>
    <p:whee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Espace réservé du contenu 2"/>
          <p:cNvSpPr>
            <a:spLocks noGrp="1"/>
          </p:cNvSpPr>
          <p:nvPr>
            <p:ph idx="1"/>
          </p:nvPr>
        </p:nvSpPr>
        <p:spPr>
          <a:xfrm>
            <a:off x="323850" y="188913"/>
            <a:ext cx="8516938" cy="6553200"/>
          </a:xfrm>
        </p:spPr>
        <p:txBody>
          <a:bodyPr/>
          <a:lstStyle/>
          <a:p>
            <a:pPr marL="0" indent="0" algn="just" rtl="1">
              <a:buFont typeface="Arial" pitchFamily="34" charset="0"/>
              <a:buNone/>
              <a:defRPr/>
            </a:pPr>
            <a:r>
              <a:rPr lang="ar-IQ" sz="2800" dirty="0"/>
              <a:t>هذا ويثير الاعتراف بالشخصية القانونية للمنظمة الدولية مسألة ما إذا عن كان هذا الاعتراف قاصراً في أثره على الدول الأعضاء في المنظمة أم يتعداه إلى الغير</a:t>
            </a:r>
            <a:r>
              <a:rPr lang="ar-IQ" sz="2800" dirty="0" smtClean="0"/>
              <a:t>.</a:t>
            </a:r>
          </a:p>
          <a:p>
            <a:pPr marL="0" indent="0" algn="just" rtl="1">
              <a:buFont typeface="Arial" pitchFamily="34" charset="0"/>
              <a:buNone/>
              <a:defRPr/>
            </a:pPr>
            <a:endParaRPr lang="en-US" sz="1000" dirty="0"/>
          </a:p>
          <a:p>
            <a:pPr marL="0" indent="0" algn="just" rtl="1">
              <a:buFont typeface="Arial" pitchFamily="34" charset="0"/>
              <a:buNone/>
              <a:defRPr/>
            </a:pPr>
            <a:r>
              <a:rPr lang="ar-IQ" sz="2800" dirty="0"/>
              <a:t>والأصل أن الاعتراف بالشخصية القانونية للمنظمات الدولية لا </a:t>
            </a:r>
            <a:r>
              <a:rPr lang="ar-IQ" sz="2800" dirty="0" err="1"/>
              <a:t>تتعدی</a:t>
            </a:r>
            <a:r>
              <a:rPr lang="ar-IQ" sz="2800" dirty="0"/>
              <a:t> إثارة الدول الأعضاء شأنها في ذلك شأن المعاهدة الجماعية التي لا تلزم إلا أطرافها</a:t>
            </a:r>
            <a:r>
              <a:rPr lang="ar-IQ" sz="2800" dirty="0" smtClean="0"/>
              <a:t>.</a:t>
            </a:r>
            <a:endParaRPr lang="en-US" sz="2800" dirty="0" smtClean="0"/>
          </a:p>
          <a:p>
            <a:pPr marL="0" indent="0" algn="just" rtl="1">
              <a:buFont typeface="Arial" pitchFamily="34" charset="0"/>
              <a:buNone/>
              <a:defRPr/>
            </a:pPr>
            <a:endParaRPr lang="en-US" sz="1050" dirty="0"/>
          </a:p>
          <a:p>
            <a:pPr marL="0" indent="0" algn="just" rtl="1">
              <a:buFont typeface="Arial" pitchFamily="34" charset="0"/>
              <a:buNone/>
              <a:defRPr/>
            </a:pPr>
            <a:r>
              <a:rPr lang="ar-IQ" sz="2800" dirty="0" smtClean="0"/>
              <a:t>ذلك </a:t>
            </a:r>
            <a:r>
              <a:rPr lang="ar-IQ" sz="2800" dirty="0"/>
              <a:t>أن منح الشخصية الدولية يتضمن </a:t>
            </a:r>
            <a:r>
              <a:rPr lang="ar-IQ" sz="2800" dirty="0" err="1"/>
              <a:t>أعطاء</a:t>
            </a:r>
            <a:r>
              <a:rPr lang="ar-IQ" sz="2800" dirty="0"/>
              <a:t> المنظمة الدولية صلاحيات واسعة . فإذا لم يلد هذا المعيار ، وبكلمة ألق إذا لم تحدد هذه الوظائف أو الاختصاصات ، أباحت المنظمة لنفسها ، تحت ستار هذه الشخصية ، صلاحيات لا يبيحها فعلا ميثاقها . وتكمن خطورة المعيار الوظيفي الذي تبنته الحكمة في اعتماد الصلاحيات ( الضمنية ) في ميثاق المنظمة . ويرينا تاريخ الأمم المتحدة إن أكثر من خالفة لميثاق المنظمة قد ارتكبت باسم الصلاحيات ( الضمنية ) للجمعية العامة . ولعل ابرز مثال على ذلك تشكيل الجمعية ما يسمى بقوات حفظ السلام . </a:t>
            </a:r>
            <a:endParaRPr lang="en-US" sz="2800" dirty="0"/>
          </a:p>
          <a:p>
            <a:pPr marL="0" indent="0" algn="just" rtl="1">
              <a:buFont typeface="Arial" pitchFamily="34" charset="0"/>
              <a:buNone/>
              <a:defRPr/>
            </a:pPr>
            <a:r>
              <a:rPr lang="en-US" sz="2800" dirty="0"/>
              <a:t> </a:t>
            </a:r>
          </a:p>
        </p:txBody>
      </p:sp>
    </p:spTree>
  </p:cSld>
  <p:clrMapOvr>
    <a:masterClrMapping/>
  </p:clrMapOvr>
  <p:transition>
    <p:wheel/>
  </p:transition>
  <p:timing>
    <p:tnLst>
      <p:par>
        <p:cTn id="1" dur="indefinite" restart="never" nodeType="tmRoot"/>
      </p:par>
    </p:tnLst>
  </p:timing>
</p:sld>
</file>

<file path=ppt/theme/theme1.xml><?xml version="1.0" encoding="utf-8"?>
<a:theme xmlns:a="http://schemas.openxmlformats.org/drawingml/2006/main" name="15_Office Theme">
  <a:themeElements>
    <a:clrScheme name="Custom0">
      <a:dk1>
        <a:sysClr val="windowText" lastClr="000000"/>
      </a:dk1>
      <a:lt1>
        <a:sysClr val="window" lastClr="FFFFFF"/>
      </a:lt1>
      <a:dk2>
        <a:srgbClr val="6D787D"/>
      </a:dk2>
      <a:lt2>
        <a:srgbClr val="EEECE1"/>
      </a:lt2>
      <a:accent1>
        <a:srgbClr val="666666"/>
      </a:accent1>
      <a:accent2>
        <a:srgbClr val="9B9B9B"/>
      </a:accent2>
      <a:accent3>
        <a:srgbClr val="C0C0C0"/>
      </a:accent3>
      <a:accent4>
        <a:srgbClr val="FF0505"/>
      </a:accent4>
      <a:accent5>
        <a:srgbClr val="FFFFFF"/>
      </a:accent5>
      <a:accent6>
        <a:srgbClr val="BDC7CB"/>
      </a:accent6>
      <a:hlink>
        <a:srgbClr val="7F7F7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7419</TotalTime>
  <Words>265</Words>
  <Application>Microsoft Office PowerPoint</Application>
  <PresentationFormat>عرض على الشاشة (3:4)‏</PresentationFormat>
  <Paragraphs>18</Paragraphs>
  <Slides>3</Slides>
  <Notes>0</Notes>
  <HiddenSlides>0</HiddenSlides>
  <MMClips>0</MMClips>
  <ScaleCrop>false</ScaleCrop>
  <HeadingPairs>
    <vt:vector size="6" baseType="variant">
      <vt:variant>
        <vt:lpstr>الخطوط المستخدمة</vt:lpstr>
      </vt:variant>
      <vt:variant>
        <vt:i4>2</vt:i4>
      </vt:variant>
      <vt:variant>
        <vt:lpstr>نسق</vt:lpstr>
      </vt:variant>
      <vt:variant>
        <vt:i4>1</vt:i4>
      </vt:variant>
      <vt:variant>
        <vt:lpstr>عناوين الشرائح</vt:lpstr>
      </vt:variant>
      <vt:variant>
        <vt:i4>3</vt:i4>
      </vt:variant>
    </vt:vector>
  </HeadingPairs>
  <TitlesOfParts>
    <vt:vector size="6" baseType="lpstr">
      <vt:lpstr>Arial</vt:lpstr>
      <vt:lpstr>Calibri</vt:lpstr>
      <vt:lpstr>15_Office Theme</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safaa</cp:lastModifiedBy>
  <cp:revision>651</cp:revision>
  <dcterms:created xsi:type="dcterms:W3CDTF">2012-04-26T17:06:14Z</dcterms:created>
  <dcterms:modified xsi:type="dcterms:W3CDTF">2022-02-22T08:52:04Z</dcterms:modified>
</cp:coreProperties>
</file>