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4956" r:id="rId1"/>
  </p:sldMasterIdLst>
  <p:notesMasterIdLst>
    <p:notesMasterId r:id="rId6"/>
  </p:notesMasterIdLst>
  <p:sldIdLst>
    <p:sldId id="256" r:id="rId2"/>
    <p:sldId id="257" r:id="rId3"/>
    <p:sldId id="294" r:id="rId4"/>
    <p:sldId id="297" r:id="rId5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0441" autoAdjust="0"/>
    <p:restoredTop sz="86415" autoAdjust="0"/>
  </p:normalViewPr>
  <p:slideViewPr>
    <p:cSldViewPr>
      <p:cViewPr>
        <p:scale>
          <a:sx n="50" d="100"/>
          <a:sy n="50" d="100"/>
        </p:scale>
        <p:origin x="-1138" y="-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01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634B214B-5324-4E3F-AAA9-4AF0C035F17C}" type="datetimeFigureOut">
              <a:rPr lang="ar-IQ" smtClean="0"/>
              <a:pPr/>
              <a:t>16/07/1443</a:t>
            </a:fld>
            <a:endParaRPr lang="ar-IQ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IQ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84101CD1-3F74-41B4-A5E7-682678AE8264}" type="slidenum">
              <a:rPr lang="ar-IQ" smtClean="0"/>
              <a:pPr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xmlns="" val="40392682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IQ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101CD1-3F74-41B4-A5E7-682678AE8264}" type="slidenum">
              <a:rPr lang="ar-IQ" smtClean="0"/>
              <a:pPr/>
              <a:t>1</a:t>
            </a:fld>
            <a:endParaRPr lang="ar-IQ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IQ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101CD1-3F74-41B4-A5E7-682678AE8264}" type="slidenum">
              <a:rPr lang="ar-IQ" smtClean="0"/>
              <a:pPr/>
              <a:t>3</a:t>
            </a:fld>
            <a:endParaRPr lang="ar-IQ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B8ABB09-4A1D-463E-8065-109CC2B7EFAA}" type="datetimeFigureOut">
              <a:rPr lang="ar-SA" smtClean="0"/>
              <a:pPr/>
              <a:t>16/07/1443</a:t>
            </a:fld>
            <a:endParaRPr lang="ar-SA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ar-SA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16/07/1443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16/07/1443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16/07/1443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16/07/1443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16/07/1443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16/07/1443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16/07/1443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16/07/1443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16/07/1443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B8ABB09-4A1D-463E-8065-109CC2B7EFAA}" type="datetimeFigureOut">
              <a:rPr lang="ar-SA" smtClean="0"/>
              <a:pPr/>
              <a:t>16/07/1443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B8ABB09-4A1D-463E-8065-109CC2B7EFAA}" type="datetimeFigureOut">
              <a:rPr lang="ar-SA" smtClean="0"/>
              <a:pPr/>
              <a:t>16/07/1443</a:t>
            </a:fld>
            <a:endParaRPr lang="ar-SA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ar-S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957" r:id="rId1"/>
    <p:sldLayoutId id="2147484958" r:id="rId2"/>
    <p:sldLayoutId id="2147484959" r:id="rId3"/>
    <p:sldLayoutId id="2147484960" r:id="rId4"/>
    <p:sldLayoutId id="2147484961" r:id="rId5"/>
    <p:sldLayoutId id="2147484962" r:id="rId6"/>
    <p:sldLayoutId id="2147484963" r:id="rId7"/>
    <p:sldLayoutId id="2147484964" r:id="rId8"/>
    <p:sldLayoutId id="2147484965" r:id="rId9"/>
    <p:sldLayoutId id="2147484966" r:id="rId10"/>
    <p:sldLayoutId id="2147484967" r:id="rId11"/>
  </p:sldLayoutIdLst>
  <p:txStyles>
    <p:titleStyle>
      <a:lvl1pPr algn="l" rtl="1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r" rtl="1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r" rtl="1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r" rtl="1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2">
                <a:tint val="48000"/>
                <a:satMod val="300000"/>
              </a:schemeClr>
            </a:gs>
            <a:gs pos="12000">
              <a:schemeClr val="bg2">
                <a:tint val="48000"/>
                <a:satMod val="300000"/>
              </a:schemeClr>
            </a:gs>
            <a:gs pos="20000">
              <a:schemeClr val="bg2">
                <a:tint val="49000"/>
                <a:satMod val="300000"/>
              </a:schemeClr>
            </a:gs>
            <a:gs pos="100000">
              <a:schemeClr val="bg2">
                <a:shade val="30000"/>
              </a:schemeClr>
            </a:gs>
          </a:gsLst>
          <a:path path="circle">
            <a:fillToRect l="10000" t="-25000" r="10000" b="125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3568" y="980728"/>
            <a:ext cx="7920880" cy="3744416"/>
          </a:xfrm>
        </p:spPr>
        <p:txBody>
          <a:bodyPr>
            <a:normAutofit fontScale="90000"/>
          </a:bodyPr>
          <a:lstStyle/>
          <a:p>
            <a:pPr algn="ctr"/>
            <a:r>
              <a:rPr lang="ar-IQ" sz="3200" b="1" dirty="0" smtClean="0">
                <a:solidFill>
                  <a:schemeClr val="bg2"/>
                </a:solidFill>
              </a:rPr>
              <a:t/>
            </a:r>
            <a:br>
              <a:rPr lang="ar-IQ" sz="3200" b="1" dirty="0" smtClean="0">
                <a:solidFill>
                  <a:schemeClr val="bg2"/>
                </a:solidFill>
              </a:rPr>
            </a:br>
            <a:r>
              <a:rPr lang="ar-IQ" sz="3200" dirty="0" smtClean="0">
                <a:solidFill>
                  <a:schemeClr val="bg2"/>
                </a:solidFill>
              </a:rPr>
              <a:t/>
            </a:r>
            <a:br>
              <a:rPr lang="ar-IQ" sz="3200" dirty="0" smtClean="0">
                <a:solidFill>
                  <a:schemeClr val="bg2"/>
                </a:solidFill>
              </a:rPr>
            </a:br>
            <a:r>
              <a:rPr lang="ar-IQ" sz="3200" dirty="0" smtClean="0">
                <a:solidFill>
                  <a:schemeClr val="bg2"/>
                </a:solidFill>
              </a:rPr>
              <a:t/>
            </a:r>
            <a:br>
              <a:rPr lang="ar-IQ" sz="3200" dirty="0" smtClean="0">
                <a:solidFill>
                  <a:schemeClr val="bg2"/>
                </a:solidFill>
              </a:rPr>
            </a:br>
            <a:r>
              <a:rPr lang="ar-IQ" sz="3200" dirty="0" smtClean="0">
                <a:solidFill>
                  <a:schemeClr val="bg2"/>
                </a:solidFill>
              </a:rPr>
              <a:t/>
            </a:r>
            <a:br>
              <a:rPr lang="ar-IQ" sz="3200" dirty="0" smtClean="0">
                <a:solidFill>
                  <a:schemeClr val="bg2"/>
                </a:solidFill>
              </a:rPr>
            </a:br>
            <a:r>
              <a:rPr lang="ar-IQ" sz="3200" dirty="0" smtClean="0">
                <a:solidFill>
                  <a:schemeClr val="bg2"/>
                </a:solidFill>
              </a:rPr>
              <a:t/>
            </a:r>
            <a:br>
              <a:rPr lang="ar-IQ" sz="3200" dirty="0" smtClean="0">
                <a:solidFill>
                  <a:schemeClr val="bg2"/>
                </a:solidFill>
              </a:rPr>
            </a:br>
            <a:r>
              <a:rPr lang="ar-IQ" sz="3200" b="1" dirty="0" smtClean="0">
                <a:solidFill>
                  <a:srgbClr val="C00000"/>
                </a:solidFill>
              </a:rPr>
              <a:t/>
            </a:r>
            <a:br>
              <a:rPr lang="ar-IQ" sz="3200" b="1" dirty="0" smtClean="0">
                <a:solidFill>
                  <a:srgbClr val="C00000"/>
                </a:solidFill>
              </a:rPr>
            </a:br>
            <a:r>
              <a:rPr lang="ar-IQ" sz="3200" b="1" dirty="0" smtClean="0">
                <a:solidFill>
                  <a:srgbClr val="C00000"/>
                </a:solidFill>
              </a:rPr>
              <a:t/>
            </a:r>
            <a:br>
              <a:rPr lang="ar-IQ" sz="3200" b="1" dirty="0" smtClean="0">
                <a:solidFill>
                  <a:srgbClr val="C00000"/>
                </a:solidFill>
              </a:rPr>
            </a:br>
            <a:r>
              <a:rPr lang="en-US" dirty="0" smtClean="0"/>
              <a:t/>
            </a:r>
            <a:br>
              <a:rPr lang="en-US" dirty="0" smtClean="0"/>
            </a:br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323528" y="692696"/>
            <a:ext cx="8458200" cy="4824536"/>
          </a:xfrm>
        </p:spPr>
        <p:txBody>
          <a:bodyPr>
            <a:noAutofit/>
          </a:bodyPr>
          <a:lstStyle/>
          <a:p>
            <a:pPr algn="ctr"/>
            <a:endParaRPr lang="ar-IQ" b="1" dirty="0" smtClean="0">
              <a:solidFill>
                <a:schemeClr val="tx1"/>
              </a:solidFill>
              <a:cs typeface="+mj-cs"/>
            </a:endParaRPr>
          </a:p>
          <a:p>
            <a:pPr algn="ctr"/>
            <a:r>
              <a:rPr lang="ar-IQ" sz="3200" b="1" smtClean="0">
                <a:solidFill>
                  <a:schemeClr val="tx1"/>
                </a:solidFill>
              </a:rPr>
              <a:t>المحاضرة </a:t>
            </a:r>
            <a:r>
              <a:rPr lang="ar-IQ" sz="3200" b="1" smtClean="0">
                <a:solidFill>
                  <a:schemeClr val="tx1"/>
                </a:solidFill>
              </a:rPr>
              <a:t>الثامنة</a:t>
            </a:r>
            <a:r>
              <a:rPr lang="en-US" sz="3200" b="1" dirty="0" smtClean="0">
                <a:solidFill>
                  <a:schemeClr val="tx1"/>
                </a:solidFill>
              </a:rPr>
              <a:t/>
            </a:r>
            <a:br>
              <a:rPr lang="en-US" sz="3200" b="1" dirty="0" smtClean="0">
                <a:solidFill>
                  <a:schemeClr val="tx1"/>
                </a:solidFill>
              </a:rPr>
            </a:br>
            <a:r>
              <a:rPr lang="ar-IQ" sz="3200" b="1" dirty="0" smtClean="0">
                <a:solidFill>
                  <a:schemeClr val="tx1"/>
                </a:solidFill>
              </a:rPr>
              <a:t>مادة القانون الدولي الانساني</a:t>
            </a:r>
          </a:p>
          <a:p>
            <a:pPr algn="ctr"/>
            <a:r>
              <a:rPr lang="ar-IQ" sz="3200" b="1" dirty="0" smtClean="0">
                <a:solidFill>
                  <a:schemeClr val="tx1"/>
                </a:solidFill>
                <a:cs typeface="+mj-cs"/>
              </a:rPr>
              <a:t>المرحلة الثالثة </a:t>
            </a:r>
          </a:p>
          <a:p>
            <a:pPr algn="ctr"/>
            <a:r>
              <a:rPr lang="ar-IQ" sz="3200" b="1" dirty="0" smtClean="0">
                <a:solidFill>
                  <a:schemeClr val="tx1"/>
                </a:solidFill>
                <a:cs typeface="+mj-cs"/>
              </a:rPr>
              <a:t> </a:t>
            </a:r>
            <a:r>
              <a:rPr lang="ar-IQ" b="1" dirty="0" smtClean="0">
                <a:solidFill>
                  <a:schemeClr val="tx1"/>
                </a:solidFill>
              </a:rPr>
              <a:t>المدرس</a:t>
            </a:r>
          </a:p>
          <a:p>
            <a:pPr algn="ctr"/>
            <a:r>
              <a:rPr lang="ar-IQ" b="1" dirty="0" smtClean="0">
                <a:solidFill>
                  <a:schemeClr val="tx1"/>
                </a:solidFill>
              </a:rPr>
              <a:t> فادية حافظ جاسم</a:t>
            </a:r>
          </a:p>
          <a:p>
            <a:pPr algn="ctr"/>
            <a:r>
              <a:rPr lang="ar-IQ" b="1" dirty="0" smtClean="0">
                <a:solidFill>
                  <a:schemeClr val="tx1"/>
                </a:solidFill>
              </a:rPr>
              <a:t>كلية الحقوق / جامعة النهرين  </a:t>
            </a:r>
            <a:endParaRPr lang="ar-IQ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971600" y="836712"/>
            <a:ext cx="7067128" cy="5030019"/>
          </a:xfrm>
        </p:spPr>
        <p:txBody>
          <a:bodyPr>
            <a:normAutofit/>
          </a:bodyPr>
          <a:lstStyle/>
          <a:p>
            <a:pPr lvl="1" algn="ctr"/>
            <a:endParaRPr lang="ar-IQ" sz="3200" b="1" dirty="0" smtClean="0">
              <a:solidFill>
                <a:srgbClr val="FF0000"/>
              </a:solidFill>
            </a:endParaRPr>
          </a:p>
          <a:p>
            <a:pPr lvl="1" algn="ctr"/>
            <a:r>
              <a:rPr lang="ar-IQ" sz="3200" b="1" dirty="0" smtClean="0">
                <a:solidFill>
                  <a:srgbClr val="FF0000"/>
                </a:solidFill>
              </a:rPr>
              <a:t>أشخاص القانون الدولي الانساني </a:t>
            </a:r>
          </a:p>
          <a:p>
            <a:pPr lvl="1" algn="ctr"/>
            <a:endParaRPr lang="ar-IQ" sz="3200" b="1" dirty="0" smtClean="0">
              <a:solidFill>
                <a:srgbClr val="FF0000"/>
              </a:solidFill>
            </a:endParaRPr>
          </a:p>
          <a:p>
            <a:pPr lvl="1">
              <a:buNone/>
            </a:pPr>
            <a:r>
              <a:rPr lang="ar-IQ" sz="3200" b="1" dirty="0" smtClean="0">
                <a:solidFill>
                  <a:srgbClr val="0070C0"/>
                </a:solidFill>
              </a:rPr>
              <a:t>أولاً :- الدول </a:t>
            </a:r>
          </a:p>
          <a:p>
            <a:pPr marL="624078" indent="-514350">
              <a:buNone/>
            </a:pPr>
            <a:r>
              <a:rPr lang="ar-IQ" sz="3200" b="1" dirty="0" smtClean="0">
                <a:solidFill>
                  <a:srgbClr val="0070C0"/>
                </a:solidFill>
              </a:rPr>
              <a:t>  ثانياً :- المنظمات الدولية </a:t>
            </a:r>
          </a:p>
          <a:p>
            <a:pPr marL="624078" indent="-514350">
              <a:buNone/>
            </a:pPr>
            <a:r>
              <a:rPr lang="ar-IQ" sz="3200" b="1" dirty="0" smtClean="0">
                <a:solidFill>
                  <a:srgbClr val="0070C0"/>
                </a:solidFill>
              </a:rPr>
              <a:t>  ثالثاً :- الافراد </a:t>
            </a:r>
          </a:p>
          <a:p>
            <a:pPr>
              <a:buNone/>
            </a:pPr>
            <a:endParaRPr lang="ar-IQ" sz="2800" b="1" dirty="0" smtClean="0">
              <a:solidFill>
                <a:srgbClr val="0070C0"/>
              </a:solidFill>
            </a:endParaRPr>
          </a:p>
          <a:p>
            <a:pPr lvl="1"/>
            <a:endParaRPr lang="ar-IQ" sz="2800" b="1" dirty="0" smtClean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683568" y="1916832"/>
            <a:ext cx="8075240" cy="3600400"/>
          </a:xfrm>
        </p:spPr>
        <p:txBody>
          <a:bodyPr>
            <a:normAutofit/>
          </a:bodyPr>
          <a:lstStyle/>
          <a:p>
            <a:pPr lvl="1" algn="ctr"/>
            <a:r>
              <a:rPr lang="ar-IQ" sz="3200" b="1" dirty="0" smtClean="0">
                <a:solidFill>
                  <a:srgbClr val="FF0000"/>
                </a:solidFill>
              </a:rPr>
              <a:t>أشخاص القانون الدولي الانساني </a:t>
            </a:r>
          </a:p>
          <a:p>
            <a:pPr marL="365760" lvl="1" indent="-256032">
              <a:spcBef>
                <a:spcPts val="400"/>
              </a:spcBef>
              <a:buSzPct val="68000"/>
              <a:buNone/>
            </a:pPr>
            <a:r>
              <a:rPr lang="ar-IQ" sz="3200" b="1" dirty="0" smtClean="0">
                <a:solidFill>
                  <a:srgbClr val="0070C0"/>
                </a:solidFill>
              </a:rPr>
              <a:t>   أولاً - الدول : تنقسم الى :- </a:t>
            </a:r>
            <a:endParaRPr lang="ar-IQ" sz="3200" b="1" dirty="0" smtClean="0">
              <a:solidFill>
                <a:srgbClr val="FF0000"/>
              </a:solidFill>
            </a:endParaRPr>
          </a:p>
          <a:p>
            <a:pPr lvl="1"/>
            <a:r>
              <a:rPr lang="ar-IQ" sz="2800" b="1" dirty="0" smtClean="0"/>
              <a:t>أ- الشعب </a:t>
            </a:r>
          </a:p>
          <a:p>
            <a:pPr lvl="1"/>
            <a:r>
              <a:rPr lang="ar-IQ" sz="2800" b="1" dirty="0" smtClean="0"/>
              <a:t>ب:- الاقليم ويقسم الى ثلاثة اقسام :-</a:t>
            </a:r>
          </a:p>
          <a:p>
            <a:pPr lvl="1"/>
            <a:r>
              <a:rPr lang="ar-IQ" sz="2800" b="1" dirty="0" smtClean="0"/>
              <a:t>البري </a:t>
            </a:r>
          </a:p>
          <a:p>
            <a:pPr lvl="1"/>
            <a:r>
              <a:rPr lang="ar-IQ" sz="2800" b="1" dirty="0" smtClean="0"/>
              <a:t>البحري </a:t>
            </a:r>
          </a:p>
          <a:p>
            <a:pPr lvl="1"/>
            <a:r>
              <a:rPr lang="ar-IQ" sz="2800" b="1" dirty="0" smtClean="0"/>
              <a:t>الجوي</a:t>
            </a:r>
          </a:p>
          <a:p>
            <a:pPr>
              <a:buNone/>
            </a:pPr>
            <a:endParaRPr lang="ar-IQ" sz="2800" b="1" dirty="0" smtClean="0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 dirty="0"/>
          </a:p>
        </p:txBody>
      </p:sp>
    </p:spTree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2050" name="Picture 2" descr="C:\Users\فادية الدباغ\Desktop\ملف بور بوينت\downloa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260648"/>
            <a:ext cx="8352928" cy="46085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872</TotalTime>
  <Words>45</Words>
  <Application>Microsoft Office PowerPoint</Application>
  <PresentationFormat>On-screen Show (4:3)</PresentationFormat>
  <Paragraphs>22</Paragraphs>
  <Slides>4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Concourse</vt:lpstr>
      <vt:lpstr>        </vt:lpstr>
      <vt:lpstr>Slide 2</vt:lpstr>
      <vt:lpstr>Slide 3</vt:lpstr>
      <vt:lpstr>Slide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عنوان المحاضرة القانون الدولي الانساني واليآت تطبيقه في النزاعات المسلحة </dc:title>
  <dc:creator>الاءء</dc:creator>
  <cp:lastModifiedBy>فادية الدباغ</cp:lastModifiedBy>
  <cp:revision>110</cp:revision>
  <dcterms:created xsi:type="dcterms:W3CDTF">2017-11-23T10:04:52Z</dcterms:created>
  <dcterms:modified xsi:type="dcterms:W3CDTF">2022-02-17T11:03:35Z</dcterms:modified>
</cp:coreProperties>
</file>