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13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20EDB95-C1D3-416E-8BCF-EDADE3824308}" type="datetimeFigureOut">
              <a:rPr lang="ar-IQ" smtClean="0"/>
              <a:t>09/05/1442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8DDA03-88EA-415A-BA22-89850270B9F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795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DA03-88EA-415A-BA22-89850270B9FC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9754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09/05/1442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588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09/05/1442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7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09/05/1442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109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09/05/1442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113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09/05/1442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625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09/05/1442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55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09/05/1442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555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09/05/1442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196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09/05/1442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680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09/05/1442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712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09/05/1442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397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37E21-0E9D-4B10-8BEF-402A94CD75DD}" type="datetimeFigureOut">
              <a:rPr lang="ar-IQ" smtClean="0"/>
              <a:t>09/05/1442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79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476672"/>
            <a:ext cx="6264696" cy="100811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 smtClean="0">
                <a:ea typeface="Calibri"/>
                <a:cs typeface="+mn-cs"/>
              </a:rPr>
              <a:t>النظام القانوني للشخصية المعنوية </a:t>
            </a:r>
            <a:endParaRPr lang="en-US" sz="2800" b="1" dirty="0">
              <a:ea typeface="Calibri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352928" cy="5112568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spcAft>
                <a:spcPts val="1000"/>
              </a:spcAft>
            </a:pPr>
            <a:r>
              <a:rPr lang="ar-IQ" sz="6400" b="1" dirty="0" smtClean="0">
                <a:solidFill>
                  <a:schemeClr val="tx1"/>
                </a:solidFill>
                <a:ea typeface="Calibri"/>
                <a:cs typeface="Simplified Arabic"/>
              </a:rPr>
              <a:t>سنتكلم في هذه المحاضرة عن المواضيع الاتية :-</a:t>
            </a:r>
          </a:p>
          <a:p>
            <a:pPr algn="just">
              <a:lnSpc>
                <a:spcPct val="170000"/>
              </a:lnSpc>
              <a:spcAft>
                <a:spcPts val="1000"/>
              </a:spcAft>
            </a:pPr>
            <a:r>
              <a:rPr lang="ar-IQ" sz="6400" b="1" dirty="0">
                <a:solidFill>
                  <a:schemeClr val="tx1"/>
                </a:solidFill>
                <a:ea typeface="Calibri"/>
                <a:cs typeface="Simplified Arabic"/>
              </a:rPr>
              <a:t>اولا : النتائج المترتبة على الاعتراف بالشخصية المعنوية </a:t>
            </a:r>
            <a:r>
              <a:rPr lang="ar-IQ" sz="6400" b="1" dirty="0" smtClean="0">
                <a:solidFill>
                  <a:schemeClr val="tx1"/>
                </a:solidFill>
                <a:ea typeface="Calibri"/>
                <a:cs typeface="Simplified Arabic"/>
              </a:rPr>
              <a:t>وتتضمن :-</a:t>
            </a:r>
            <a:endParaRPr lang="ar-IQ" sz="6400" b="1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ar-IQ" sz="6400" dirty="0" smtClean="0">
                <a:solidFill>
                  <a:schemeClr val="tx1"/>
                </a:solidFill>
                <a:ea typeface="Calibri"/>
                <a:cs typeface="Simplified Arabic"/>
              </a:rPr>
              <a:t>1: نتائج مشتركة (للشخصية المعنوية) بين اشخاص القانون العام واشخاص القانون الخاص .</a:t>
            </a:r>
            <a:endParaRPr lang="ar-IQ" sz="6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ar-IQ" sz="6400" dirty="0" smtClean="0">
                <a:solidFill>
                  <a:schemeClr val="tx1"/>
                </a:solidFill>
                <a:ea typeface="Calibri"/>
                <a:cs typeface="Simplified Arabic"/>
              </a:rPr>
              <a:t>2 </a:t>
            </a:r>
            <a:r>
              <a:rPr lang="ar-IQ" sz="6400" dirty="0" smtClean="0">
                <a:solidFill>
                  <a:schemeClr val="tx1"/>
                </a:solidFill>
                <a:ea typeface="Calibri"/>
                <a:cs typeface="Simplified Arabic"/>
              </a:rPr>
              <a:t>: </a:t>
            </a:r>
            <a:r>
              <a:rPr lang="ar-IQ" sz="6400" dirty="0" smtClean="0">
                <a:solidFill>
                  <a:schemeClr val="tx1"/>
                </a:solidFill>
                <a:ea typeface="Calibri"/>
                <a:cs typeface="Simplified Arabic"/>
              </a:rPr>
              <a:t>نتائج خاصة بالاشخاص المعنوية العامة . </a:t>
            </a:r>
          </a:p>
          <a:p>
            <a:pPr algn="r">
              <a:lnSpc>
                <a:spcPct val="170000"/>
              </a:lnSpc>
              <a:spcAft>
                <a:spcPts val="1000"/>
              </a:spcAft>
            </a:pPr>
            <a:r>
              <a:rPr lang="ar-IQ" sz="6400" b="1" dirty="0" smtClean="0">
                <a:solidFill>
                  <a:schemeClr val="tx1"/>
                </a:solidFill>
                <a:ea typeface="Calibri"/>
                <a:cs typeface="Simplified Arabic"/>
              </a:rPr>
              <a:t>ثانيا : نهاية الشخصية المعنوية .</a:t>
            </a:r>
          </a:p>
          <a:p>
            <a:pPr algn="r">
              <a:lnSpc>
                <a:spcPct val="170000"/>
              </a:lnSpc>
              <a:spcAft>
                <a:spcPts val="1000"/>
              </a:spcAft>
            </a:pPr>
            <a:r>
              <a:rPr lang="ar-IQ" sz="6400" b="1" dirty="0" smtClean="0">
                <a:solidFill>
                  <a:schemeClr val="tx1"/>
                </a:solidFill>
                <a:ea typeface="Calibri"/>
                <a:cs typeface="Simplified Arabic"/>
              </a:rPr>
              <a:t>ثالثا : الاشخاص المعنوية الاقليمية والاشخاص المعنوية المرفقية,, وتتضمن :-</a:t>
            </a:r>
          </a:p>
          <a:p>
            <a:pPr algn="r">
              <a:lnSpc>
                <a:spcPct val="120000"/>
              </a:lnSpc>
              <a:spcAft>
                <a:spcPts val="1000"/>
              </a:spcAft>
            </a:pPr>
            <a:r>
              <a:rPr lang="ar-IQ" sz="6400" dirty="0" smtClean="0">
                <a:solidFill>
                  <a:schemeClr val="tx1"/>
                </a:solidFill>
                <a:ea typeface="Calibri"/>
                <a:cs typeface="Simplified Arabic"/>
              </a:rPr>
              <a:t>1- الاشخاص الادارية الاقليمية .</a:t>
            </a:r>
          </a:p>
          <a:p>
            <a:pPr algn="r">
              <a:lnSpc>
                <a:spcPct val="120000"/>
              </a:lnSpc>
              <a:spcAft>
                <a:spcPts val="1000"/>
              </a:spcAft>
            </a:pPr>
            <a:r>
              <a:rPr lang="ar-IQ" sz="6400" dirty="0" smtClean="0">
                <a:solidFill>
                  <a:schemeClr val="tx1"/>
                </a:solidFill>
                <a:ea typeface="Calibri"/>
                <a:cs typeface="Simplified Arabic"/>
              </a:rPr>
              <a:t>2- الاشخاص الادارية المرفقية (المؤسسات العامة)</a:t>
            </a:r>
          </a:p>
          <a:p>
            <a:pPr algn="r">
              <a:lnSpc>
                <a:spcPct val="120000"/>
              </a:lnSpc>
              <a:spcAft>
                <a:spcPts val="1000"/>
              </a:spcAft>
            </a:pPr>
            <a:r>
              <a:rPr lang="ar-IQ" sz="6400" dirty="0" smtClean="0">
                <a:solidFill>
                  <a:schemeClr val="tx1"/>
                </a:solidFill>
                <a:ea typeface="Calibri"/>
                <a:cs typeface="Simplified Arabic"/>
              </a:rPr>
              <a:t>3- النقابات المهنية .</a:t>
            </a:r>
          </a:p>
          <a:p>
            <a:pPr algn="just">
              <a:lnSpc>
                <a:spcPct val="170000"/>
              </a:lnSpc>
              <a:spcAft>
                <a:spcPts val="1000"/>
              </a:spcAft>
            </a:pPr>
            <a:r>
              <a:rPr lang="ar-IQ" sz="5100" b="1" smtClean="0">
                <a:solidFill>
                  <a:schemeClr val="tx1"/>
                </a:solidFill>
                <a:ea typeface="Calibri"/>
                <a:cs typeface="Simplified Arabic"/>
              </a:rPr>
              <a:t> </a:t>
            </a:r>
          </a:p>
          <a:p>
            <a:pPr algn="just">
              <a:lnSpc>
                <a:spcPct val="170000"/>
              </a:lnSpc>
              <a:spcAft>
                <a:spcPts val="1000"/>
              </a:spcAft>
            </a:pPr>
            <a:r>
              <a:rPr lang="ar-IQ" sz="5600" b="1" smtClean="0">
                <a:solidFill>
                  <a:schemeClr val="tx1"/>
                </a:solidFill>
                <a:ea typeface="Calibri"/>
                <a:cs typeface="Simplified Arabic"/>
              </a:rPr>
              <a:t>من</a:t>
            </a:r>
            <a:r>
              <a:rPr lang="ar-IQ" sz="5600" b="1" smtClean="0">
                <a:solidFill>
                  <a:prstClr val="black"/>
                </a:solidFill>
                <a:ea typeface="Calibri"/>
                <a:cs typeface="Simplified Arabic"/>
              </a:rPr>
              <a:t> </a:t>
            </a:r>
            <a:r>
              <a:rPr lang="ar-IQ" sz="5600" b="1" dirty="0">
                <a:solidFill>
                  <a:prstClr val="black"/>
                </a:solidFill>
                <a:ea typeface="Calibri"/>
                <a:cs typeface="Simplified Arabic"/>
              </a:rPr>
              <a:t>ص </a:t>
            </a:r>
            <a:r>
              <a:rPr lang="ar-IQ" sz="5600" b="1" dirty="0" smtClean="0">
                <a:solidFill>
                  <a:prstClr val="black"/>
                </a:solidFill>
                <a:ea typeface="Calibri"/>
                <a:cs typeface="Simplified Arabic"/>
              </a:rPr>
              <a:t>91 </a:t>
            </a:r>
            <a:r>
              <a:rPr lang="ar-IQ" sz="5600" b="1" dirty="0">
                <a:solidFill>
                  <a:prstClr val="black"/>
                </a:solidFill>
                <a:ea typeface="Calibri"/>
                <a:cs typeface="Simplified Arabic"/>
              </a:rPr>
              <a:t>الى ص </a:t>
            </a:r>
            <a:r>
              <a:rPr lang="ar-IQ" sz="5600" b="1" dirty="0" smtClean="0">
                <a:solidFill>
                  <a:prstClr val="black"/>
                </a:solidFill>
                <a:ea typeface="Calibri"/>
                <a:cs typeface="Simplified Arabic"/>
              </a:rPr>
              <a:t>102  .</a:t>
            </a:r>
            <a:endParaRPr lang="ar-IQ" sz="5600" b="1" dirty="0">
              <a:solidFill>
                <a:prstClr val="black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500" b="1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500" b="1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500" b="1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500" b="1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n-US" sz="1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/>
            <a:endParaRPr lang="ar-IQ" sz="1400" dirty="0"/>
          </a:p>
        </p:txBody>
      </p:sp>
    </p:spTree>
    <p:extLst>
      <p:ext uri="{BB962C8B-B14F-4D97-AF65-F5344CB8AC3E}">
        <p14:creationId xmlns:p14="http://schemas.microsoft.com/office/powerpoint/2010/main" val="1824369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89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النظام القانوني للشخصية المعنوية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الـتـعـريـف بـظـاهــرة الـفـسـاد</dc:title>
  <dc:creator>DR.Ahmed Saker 2O11</dc:creator>
  <cp:lastModifiedBy>DR.Ahmed Saker 2O11</cp:lastModifiedBy>
  <cp:revision>23</cp:revision>
  <dcterms:created xsi:type="dcterms:W3CDTF">2019-03-10T17:06:17Z</dcterms:created>
  <dcterms:modified xsi:type="dcterms:W3CDTF">2020-12-23T18:11:23Z</dcterms:modified>
</cp:coreProperties>
</file>