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179C-434E-49CE-8D08-37A63D680951}" type="datetimeFigureOut">
              <a:rPr lang="ar-IQ" smtClean="0"/>
              <a:t>01/08/1441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EB79-4FDC-4533-927C-8D45057A20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924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179C-434E-49CE-8D08-37A63D680951}" type="datetimeFigureOut">
              <a:rPr lang="ar-IQ" smtClean="0"/>
              <a:t>01/08/1441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EB79-4FDC-4533-927C-8D45057A20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0255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179C-434E-49CE-8D08-37A63D680951}" type="datetimeFigureOut">
              <a:rPr lang="ar-IQ" smtClean="0"/>
              <a:t>01/08/1441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EB79-4FDC-4533-927C-8D45057A20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0688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179C-434E-49CE-8D08-37A63D680951}" type="datetimeFigureOut">
              <a:rPr lang="ar-IQ" smtClean="0"/>
              <a:t>01/08/1441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EB79-4FDC-4533-927C-8D45057A20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6949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179C-434E-49CE-8D08-37A63D680951}" type="datetimeFigureOut">
              <a:rPr lang="ar-IQ" smtClean="0"/>
              <a:t>01/08/1441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EB79-4FDC-4533-927C-8D45057A20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4286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179C-434E-49CE-8D08-37A63D680951}" type="datetimeFigureOut">
              <a:rPr lang="ar-IQ" smtClean="0"/>
              <a:t>01/08/1441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EB79-4FDC-4533-927C-8D45057A20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4989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179C-434E-49CE-8D08-37A63D680951}" type="datetimeFigureOut">
              <a:rPr lang="ar-IQ" smtClean="0"/>
              <a:t>01/08/1441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EB79-4FDC-4533-927C-8D45057A20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338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179C-434E-49CE-8D08-37A63D680951}" type="datetimeFigureOut">
              <a:rPr lang="ar-IQ" smtClean="0"/>
              <a:t>01/08/1441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EB79-4FDC-4533-927C-8D45057A20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8694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179C-434E-49CE-8D08-37A63D680951}" type="datetimeFigureOut">
              <a:rPr lang="ar-IQ" smtClean="0"/>
              <a:t>01/08/1441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EB79-4FDC-4533-927C-8D45057A20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63938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179C-434E-49CE-8D08-37A63D680951}" type="datetimeFigureOut">
              <a:rPr lang="ar-IQ" smtClean="0"/>
              <a:t>01/08/1441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EB79-4FDC-4533-927C-8D45057A20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3443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179C-434E-49CE-8D08-37A63D680951}" type="datetimeFigureOut">
              <a:rPr lang="ar-IQ" smtClean="0"/>
              <a:t>01/08/1441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EB79-4FDC-4533-927C-8D45057A20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8292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A179C-434E-49CE-8D08-37A63D680951}" type="datetimeFigureOut">
              <a:rPr lang="ar-IQ" smtClean="0"/>
              <a:t>01/08/1441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FEB79-4FDC-4533-927C-8D45057A20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5457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394" y="1122363"/>
            <a:ext cx="9962606" cy="1019946"/>
          </a:xfrm>
          <a:solidFill>
            <a:schemeClr val="accent1"/>
          </a:solidFill>
        </p:spPr>
        <p:txBody>
          <a:bodyPr/>
          <a:lstStyle/>
          <a:p>
            <a:r>
              <a:rPr lang="ar-IQ" dirty="0" smtClean="0"/>
              <a:t>تقسيم الالتزامات في القانون الروماني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38251"/>
            <a:ext cx="9144000" cy="2919549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4" name="Rounded Rectangle 3"/>
          <p:cNvSpPr/>
          <p:nvPr/>
        </p:nvSpPr>
        <p:spPr>
          <a:xfrm>
            <a:off x="9614262" y="2338251"/>
            <a:ext cx="1053737" cy="73152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بحسب مصادرها</a:t>
            </a:r>
            <a:endParaRPr lang="ar-IQ" dirty="0"/>
          </a:p>
        </p:txBody>
      </p:sp>
      <p:sp>
        <p:nvSpPr>
          <p:cNvPr id="5" name="Rectangle 4"/>
          <p:cNvSpPr/>
          <p:nvPr/>
        </p:nvSpPr>
        <p:spPr>
          <a:xfrm>
            <a:off x="7223761" y="2338251"/>
            <a:ext cx="1802672" cy="73152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من حيث وحدة او تعدد اطراف الالتزام</a:t>
            </a:r>
            <a:endParaRPr lang="ar-IQ" dirty="0"/>
          </a:p>
        </p:txBody>
      </p:sp>
      <p:sp>
        <p:nvSpPr>
          <p:cNvPr id="6" name="Rectangle 5"/>
          <p:cNvSpPr/>
          <p:nvPr/>
        </p:nvSpPr>
        <p:spPr>
          <a:xfrm>
            <a:off x="4802776" y="2338251"/>
            <a:ext cx="2094414" cy="73152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من حيث موضوعها</a:t>
            </a:r>
            <a:endParaRPr lang="ar-IQ" dirty="0"/>
          </a:p>
        </p:txBody>
      </p:sp>
      <p:sp>
        <p:nvSpPr>
          <p:cNvPr id="7" name="Down Arrow 6"/>
          <p:cNvSpPr/>
          <p:nvPr/>
        </p:nvSpPr>
        <p:spPr>
          <a:xfrm>
            <a:off x="9823269" y="3069771"/>
            <a:ext cx="844730" cy="47026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" name="Rounded Rectangle 7"/>
          <p:cNvSpPr/>
          <p:nvPr/>
        </p:nvSpPr>
        <p:spPr>
          <a:xfrm>
            <a:off x="9444445" y="3735976"/>
            <a:ext cx="1550126" cy="190717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1- التزامات ناشئة عن العقد</a:t>
            </a:r>
          </a:p>
          <a:p>
            <a:pPr algn="ctr" rtl="1"/>
            <a:r>
              <a:rPr lang="ar-IQ" dirty="0" smtClean="0"/>
              <a:t>2- التزامات ناشئة عن الجريمة</a:t>
            </a:r>
            <a:endParaRPr lang="ar-IQ" dirty="0"/>
          </a:p>
        </p:txBody>
      </p:sp>
      <p:sp>
        <p:nvSpPr>
          <p:cNvPr id="9" name="Down Arrow 8"/>
          <p:cNvSpPr/>
          <p:nvPr/>
        </p:nvSpPr>
        <p:spPr>
          <a:xfrm>
            <a:off x="7668988" y="3128554"/>
            <a:ext cx="704303" cy="679269"/>
          </a:xfrm>
          <a:prstGeom prst="downArrow">
            <a:avLst>
              <a:gd name="adj1" fmla="val 50000"/>
              <a:gd name="adj2" fmla="val 5192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0" name="Rounded Rectangle 9"/>
          <p:cNvSpPr/>
          <p:nvPr/>
        </p:nvSpPr>
        <p:spPr>
          <a:xfrm>
            <a:off x="7223761" y="3866605"/>
            <a:ext cx="1802671" cy="177654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dirty="0" smtClean="0"/>
              <a:t>1- التزامات بسيطة</a:t>
            </a:r>
          </a:p>
          <a:p>
            <a:pPr algn="ctr" rtl="1"/>
            <a:r>
              <a:rPr lang="ar-IQ" dirty="0" smtClean="0"/>
              <a:t>2- التزامات مشتركة</a:t>
            </a:r>
          </a:p>
          <a:p>
            <a:pPr algn="ctr" rtl="1"/>
            <a:r>
              <a:rPr lang="ar-IQ" dirty="0" smtClean="0"/>
              <a:t>3- التزامات تضامنية</a:t>
            </a:r>
            <a:endParaRPr lang="ar-IQ" dirty="0"/>
          </a:p>
        </p:txBody>
      </p:sp>
      <p:sp>
        <p:nvSpPr>
          <p:cNvPr id="11" name="Down Arrow 10"/>
          <p:cNvSpPr/>
          <p:nvPr/>
        </p:nvSpPr>
        <p:spPr>
          <a:xfrm>
            <a:off x="5613763" y="3128554"/>
            <a:ext cx="627018" cy="56823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" name="Rounded Rectangle 11"/>
          <p:cNvSpPr/>
          <p:nvPr/>
        </p:nvSpPr>
        <p:spPr>
          <a:xfrm>
            <a:off x="4872446" y="3735977"/>
            <a:ext cx="2168434" cy="190717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 algn="ctr" rtl="1">
              <a:buFont typeface="+mj-lt"/>
              <a:buAutoNum type="arabicPeriod"/>
            </a:pPr>
            <a:r>
              <a:rPr lang="ar-IQ" dirty="0" smtClean="0"/>
              <a:t>التزات معينة وغير معينة</a:t>
            </a:r>
          </a:p>
          <a:p>
            <a:pPr marL="342900" indent="-342900" algn="ctr" rtl="1">
              <a:buFont typeface="+mj-lt"/>
              <a:buAutoNum type="arabicPeriod"/>
            </a:pPr>
            <a:r>
              <a:rPr lang="ar-IQ" dirty="0" smtClean="0"/>
              <a:t>التزامات تخييرية وبدلية</a:t>
            </a:r>
          </a:p>
          <a:p>
            <a:pPr marL="342900" indent="-342900" algn="ctr" rtl="1">
              <a:buFont typeface="+mj-lt"/>
              <a:buAutoNum type="arabicPeriod"/>
            </a:pPr>
            <a:r>
              <a:rPr lang="ar-IQ" dirty="0" smtClean="0"/>
              <a:t>التزامات قابلة للانقسام وغير قابلة للانقسام</a:t>
            </a:r>
            <a:endParaRPr lang="ar-IQ" dirty="0"/>
          </a:p>
        </p:txBody>
      </p:sp>
      <p:sp>
        <p:nvSpPr>
          <p:cNvPr id="13" name="Rectangle 12"/>
          <p:cNvSpPr/>
          <p:nvPr/>
        </p:nvSpPr>
        <p:spPr>
          <a:xfrm>
            <a:off x="2847703" y="2338251"/>
            <a:ext cx="1528354" cy="73152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dirty="0" smtClean="0"/>
              <a:t>من حيث اثارها</a:t>
            </a:r>
            <a:endParaRPr lang="ar-IQ" dirty="0"/>
          </a:p>
        </p:txBody>
      </p:sp>
      <p:sp>
        <p:nvSpPr>
          <p:cNvPr id="14" name="Rectangle 13"/>
          <p:cNvSpPr/>
          <p:nvPr/>
        </p:nvSpPr>
        <p:spPr>
          <a:xfrm>
            <a:off x="705394" y="2338251"/>
            <a:ext cx="1933301" cy="79030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من حيث الجزاء</a:t>
            </a:r>
            <a:endParaRPr lang="ar-IQ" dirty="0"/>
          </a:p>
        </p:txBody>
      </p:sp>
      <p:sp>
        <p:nvSpPr>
          <p:cNvPr id="15" name="Down Arrow 14"/>
          <p:cNvSpPr/>
          <p:nvPr/>
        </p:nvSpPr>
        <p:spPr>
          <a:xfrm>
            <a:off x="3435531" y="3128554"/>
            <a:ext cx="352696" cy="60742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" name="Rounded Rectangle 15"/>
          <p:cNvSpPr/>
          <p:nvPr/>
        </p:nvSpPr>
        <p:spPr>
          <a:xfrm>
            <a:off x="2638696" y="3735977"/>
            <a:ext cx="1985554" cy="190717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1- التزامات ملزمة لطرفين</a:t>
            </a:r>
          </a:p>
          <a:p>
            <a:pPr algn="ctr"/>
            <a:r>
              <a:rPr lang="ar-IQ" dirty="0" smtClean="0"/>
              <a:t>2- التزامات ملزمة لطرف واحد</a:t>
            </a:r>
            <a:endParaRPr lang="ar-IQ" dirty="0"/>
          </a:p>
        </p:txBody>
      </p:sp>
      <p:sp>
        <p:nvSpPr>
          <p:cNvPr id="17" name="Down Arrow 16"/>
          <p:cNvSpPr/>
          <p:nvPr/>
        </p:nvSpPr>
        <p:spPr>
          <a:xfrm>
            <a:off x="1097281" y="3128554"/>
            <a:ext cx="679266" cy="73805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8" name="Rounded Rectangle 17"/>
          <p:cNvSpPr/>
          <p:nvPr/>
        </p:nvSpPr>
        <p:spPr>
          <a:xfrm>
            <a:off x="313509" y="3866606"/>
            <a:ext cx="2011681" cy="177654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1- التزام مدني</a:t>
            </a:r>
          </a:p>
          <a:p>
            <a:pPr algn="ctr"/>
            <a:r>
              <a:rPr lang="ar-IQ" dirty="0" smtClean="0"/>
              <a:t>2- التزام طبيعي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62386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pPr algn="ctr"/>
            <a:r>
              <a:rPr lang="ar-IQ" dirty="0" smtClean="0"/>
              <a:t>الالتزامات من حيث مصادرها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601" y="1913005"/>
            <a:ext cx="10515600" cy="4351338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9601200" y="1854926"/>
            <a:ext cx="1752600" cy="114953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العقد</a:t>
            </a:r>
            <a:endParaRPr lang="ar-IQ" dirty="0"/>
          </a:p>
        </p:txBody>
      </p:sp>
      <p:sp>
        <p:nvSpPr>
          <p:cNvPr id="5" name="Rectangle 4"/>
          <p:cNvSpPr/>
          <p:nvPr/>
        </p:nvSpPr>
        <p:spPr>
          <a:xfrm>
            <a:off x="6570616" y="1854925"/>
            <a:ext cx="2011680" cy="118872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شبه العقد</a:t>
            </a:r>
            <a:endParaRPr lang="ar-IQ" dirty="0"/>
          </a:p>
        </p:txBody>
      </p:sp>
      <p:sp>
        <p:nvSpPr>
          <p:cNvPr id="6" name="Rectangle 5"/>
          <p:cNvSpPr/>
          <p:nvPr/>
        </p:nvSpPr>
        <p:spPr>
          <a:xfrm>
            <a:off x="3853542" y="1854925"/>
            <a:ext cx="1698171" cy="114953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الجريمة </a:t>
            </a:r>
            <a:endParaRPr lang="ar-IQ" dirty="0"/>
          </a:p>
        </p:txBody>
      </p:sp>
      <p:sp>
        <p:nvSpPr>
          <p:cNvPr id="7" name="Rectangle 6"/>
          <p:cNvSpPr/>
          <p:nvPr/>
        </p:nvSpPr>
        <p:spPr>
          <a:xfrm>
            <a:off x="878476" y="1854926"/>
            <a:ext cx="2086793" cy="114953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شبه لبجريمة</a:t>
            </a:r>
            <a:endParaRPr lang="ar-IQ" dirty="0"/>
          </a:p>
        </p:txBody>
      </p:sp>
      <p:sp>
        <p:nvSpPr>
          <p:cNvPr id="8" name="Down Arrow 7"/>
          <p:cNvSpPr/>
          <p:nvPr/>
        </p:nvSpPr>
        <p:spPr>
          <a:xfrm>
            <a:off x="10175966" y="3062536"/>
            <a:ext cx="445225" cy="157477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Oval 8"/>
          <p:cNvSpPr/>
          <p:nvPr/>
        </p:nvSpPr>
        <p:spPr>
          <a:xfrm>
            <a:off x="9601200" y="4715689"/>
            <a:ext cx="1528354" cy="1548653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ارتباط الايجاب مع القبول</a:t>
            </a:r>
            <a:endParaRPr lang="ar-IQ" dirty="0"/>
          </a:p>
        </p:txBody>
      </p:sp>
      <p:sp>
        <p:nvSpPr>
          <p:cNvPr id="10" name="Down Arrow 9"/>
          <p:cNvSpPr/>
          <p:nvPr/>
        </p:nvSpPr>
        <p:spPr>
          <a:xfrm>
            <a:off x="7406640" y="3095897"/>
            <a:ext cx="444137" cy="154141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1" name="Oval 10"/>
          <p:cNvSpPr/>
          <p:nvPr/>
        </p:nvSpPr>
        <p:spPr>
          <a:xfrm>
            <a:off x="6585312" y="4637314"/>
            <a:ext cx="1825534" cy="1548653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التزامات لاتنشا عن التراضي</a:t>
            </a:r>
            <a:endParaRPr lang="ar-IQ" dirty="0"/>
          </a:p>
        </p:txBody>
      </p:sp>
      <p:sp>
        <p:nvSpPr>
          <p:cNvPr id="12" name="Down Arrow 11"/>
          <p:cNvSpPr/>
          <p:nvPr/>
        </p:nvSpPr>
        <p:spPr>
          <a:xfrm>
            <a:off x="4495255" y="3043641"/>
            <a:ext cx="391886" cy="167204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" name="Down Arrow 12"/>
          <p:cNvSpPr/>
          <p:nvPr/>
        </p:nvSpPr>
        <p:spPr>
          <a:xfrm>
            <a:off x="1776549" y="3043646"/>
            <a:ext cx="483325" cy="16720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" name="Oval 13"/>
          <p:cNvSpPr/>
          <p:nvPr/>
        </p:nvSpPr>
        <p:spPr>
          <a:xfrm>
            <a:off x="3709850" y="4715690"/>
            <a:ext cx="1685109" cy="154865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فعل غير مشروعيصيب الغير بضرر</a:t>
            </a:r>
            <a:endParaRPr lang="ar-IQ" dirty="0"/>
          </a:p>
        </p:txBody>
      </p:sp>
      <p:sp>
        <p:nvSpPr>
          <p:cNvPr id="15" name="Oval 14"/>
          <p:cNvSpPr/>
          <p:nvPr/>
        </p:nvSpPr>
        <p:spPr>
          <a:xfrm>
            <a:off x="1249135" y="4715689"/>
            <a:ext cx="1481000" cy="1548651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تقوم على اساس الخطا غير المقصود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18282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ar-IQ" dirty="0" smtClean="0"/>
              <a:t>تقسيمات العقود في القانون الروماني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Rounded Rectangle 3"/>
          <p:cNvSpPr/>
          <p:nvPr/>
        </p:nvSpPr>
        <p:spPr>
          <a:xfrm>
            <a:off x="7304314" y="1825625"/>
            <a:ext cx="4049486" cy="150222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تقسيمات العقود من حيث مصادرها</a:t>
            </a:r>
            <a:endParaRPr lang="ar-IQ" dirty="0"/>
          </a:p>
        </p:txBody>
      </p:sp>
      <p:sp>
        <p:nvSpPr>
          <p:cNvPr id="5" name="Rectangle 4"/>
          <p:cNvSpPr/>
          <p:nvPr/>
        </p:nvSpPr>
        <p:spPr>
          <a:xfrm>
            <a:off x="838200" y="1841863"/>
            <a:ext cx="3942806" cy="148599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تقسيمات العقود من حيث اثارها</a:t>
            </a:r>
            <a:endParaRPr lang="ar-IQ" dirty="0"/>
          </a:p>
        </p:txBody>
      </p:sp>
      <p:sp>
        <p:nvSpPr>
          <p:cNvPr id="6" name="Down Arrow 5"/>
          <p:cNvSpPr/>
          <p:nvPr/>
        </p:nvSpPr>
        <p:spPr>
          <a:xfrm>
            <a:off x="8934994" y="3327853"/>
            <a:ext cx="666206" cy="60406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Down Arrow 6"/>
          <p:cNvSpPr/>
          <p:nvPr/>
        </p:nvSpPr>
        <p:spPr>
          <a:xfrm>
            <a:off x="2455817" y="3327853"/>
            <a:ext cx="613954" cy="60406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Rectangle 8"/>
          <p:cNvSpPr/>
          <p:nvPr/>
        </p:nvSpPr>
        <p:spPr>
          <a:xfrm>
            <a:off x="7304314" y="3931920"/>
            <a:ext cx="4049486" cy="206393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dirty="0" smtClean="0"/>
              <a:t>1- العقد العيني:- ويستند بالدرجة الاساس الى تسليم المال</a:t>
            </a:r>
          </a:p>
          <a:p>
            <a:pPr algn="ctr" rtl="1"/>
            <a:r>
              <a:rPr lang="ar-IQ" dirty="0" smtClean="0"/>
              <a:t>2- العقد اللفظي:- والذي ينعقد بالفاظ رسمية</a:t>
            </a:r>
          </a:p>
          <a:p>
            <a:pPr algn="ctr" rtl="1"/>
            <a:r>
              <a:rPr lang="ar-IQ" dirty="0" smtClean="0"/>
              <a:t>3- العقد الكتابي:- والذي يستلزم الكتابة لانعقاده</a:t>
            </a:r>
          </a:p>
          <a:p>
            <a:pPr algn="ctr" rtl="1"/>
            <a:r>
              <a:rPr lang="ar-IQ" dirty="0" smtClean="0"/>
              <a:t>4- العقد الرضائي:- والذي ينعقد بمجرد التراضي</a:t>
            </a:r>
            <a:endParaRPr lang="ar-IQ" dirty="0"/>
          </a:p>
        </p:txBody>
      </p:sp>
      <p:sp>
        <p:nvSpPr>
          <p:cNvPr id="10" name="Rectangle 9"/>
          <p:cNvSpPr/>
          <p:nvPr/>
        </p:nvSpPr>
        <p:spPr>
          <a:xfrm>
            <a:off x="838200" y="3931920"/>
            <a:ext cx="4047309" cy="206393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dirty="0" smtClean="0"/>
              <a:t>1- العقود الملزمة لجانبين:- كالبيع والايجار</a:t>
            </a:r>
          </a:p>
          <a:p>
            <a:pPr algn="ctr" rtl="1"/>
            <a:r>
              <a:rPr lang="ar-IQ" dirty="0" smtClean="0"/>
              <a:t>2- العقود الملزمة لجانب واحد:- عقد القرض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00985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pPr algn="ctr" rtl="1"/>
            <a:r>
              <a:rPr lang="ar-IQ" dirty="0" smtClean="0"/>
              <a:t>((شبه العقد))</a:t>
            </a:r>
            <a:br>
              <a:rPr lang="ar-IQ" dirty="0" smtClean="0"/>
            </a:br>
            <a:r>
              <a:rPr lang="ar-IQ" sz="3600" dirty="0" smtClean="0"/>
              <a:t>ويتميز بان الالتزامات التي يوجدها لاتنشأ عن التراضي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6779623" y="1825625"/>
            <a:ext cx="4574177" cy="85226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المجموعة الاولى</a:t>
            </a:r>
            <a:endParaRPr lang="ar-IQ" dirty="0"/>
          </a:p>
        </p:txBody>
      </p:sp>
      <p:sp>
        <p:nvSpPr>
          <p:cNvPr id="5" name="Rectangle 4"/>
          <p:cNvSpPr/>
          <p:nvPr/>
        </p:nvSpPr>
        <p:spPr>
          <a:xfrm>
            <a:off x="838200" y="1825625"/>
            <a:ext cx="4373879" cy="85226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المجموعة الثانية</a:t>
            </a:r>
            <a:endParaRPr lang="ar-IQ" dirty="0"/>
          </a:p>
        </p:txBody>
      </p:sp>
      <p:sp>
        <p:nvSpPr>
          <p:cNvPr id="6" name="Down Arrow 5"/>
          <p:cNvSpPr/>
          <p:nvPr/>
        </p:nvSpPr>
        <p:spPr>
          <a:xfrm>
            <a:off x="8569234" y="2677886"/>
            <a:ext cx="822960" cy="86214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Down Arrow 6"/>
          <p:cNvSpPr/>
          <p:nvPr/>
        </p:nvSpPr>
        <p:spPr>
          <a:xfrm>
            <a:off x="2541812" y="2701859"/>
            <a:ext cx="966652" cy="7707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" name="Rounded Rectangle 7"/>
          <p:cNvSpPr/>
          <p:nvPr/>
        </p:nvSpPr>
        <p:spPr>
          <a:xfrm>
            <a:off x="6779622" y="3540034"/>
            <a:ext cx="4574177" cy="161979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وتضم الالتزامات الناشئة عن الوصايا  والقوامة والالتزامات بين الملاك على الشيوع</a:t>
            </a:r>
            <a:endParaRPr lang="ar-IQ" dirty="0"/>
          </a:p>
        </p:txBody>
      </p:sp>
      <p:sp>
        <p:nvSpPr>
          <p:cNvPr id="9" name="Rounded Rectangle 8"/>
          <p:cNvSpPr/>
          <p:nvPr/>
        </p:nvSpPr>
        <p:spPr>
          <a:xfrm>
            <a:off x="838199" y="3540035"/>
            <a:ext cx="4373879" cy="161979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وهي التزامات الوارث قبل الموصى لهم وحالات الاثراء دون سبب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28873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pPr algn="ctr"/>
            <a:r>
              <a:rPr lang="ar-IQ" dirty="0" smtClean="0"/>
              <a:t>الالتزامات التي تنشأ عن الجريمة</a:t>
            </a:r>
            <a:br>
              <a:rPr lang="ar-IQ" dirty="0" smtClean="0"/>
            </a:br>
            <a:r>
              <a:rPr lang="ar-IQ" dirty="0" smtClean="0"/>
              <a:t>الجريمة هي:- فعل غير مشروع يقوم به شخص اضرارا بالغير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8350429" y="2847703"/>
            <a:ext cx="3032761" cy="195942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جريمة الاعتداء</a:t>
            </a:r>
          </a:p>
          <a:p>
            <a:pPr algn="ctr"/>
            <a:r>
              <a:rPr lang="ar-IQ" dirty="0" smtClean="0"/>
              <a:t>وهي جريمة تقع على الاشخاص</a:t>
            </a:r>
            <a:endParaRPr lang="ar-IQ" dirty="0"/>
          </a:p>
        </p:txBody>
      </p:sp>
      <p:sp>
        <p:nvSpPr>
          <p:cNvPr id="5" name="Rectangle 4"/>
          <p:cNvSpPr/>
          <p:nvPr/>
        </p:nvSpPr>
        <p:spPr>
          <a:xfrm>
            <a:off x="4715691" y="2847703"/>
            <a:ext cx="2939143" cy="195942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جريمة السرقة</a:t>
            </a:r>
          </a:p>
          <a:p>
            <a:pPr algn="ctr"/>
            <a:r>
              <a:rPr lang="ar-IQ" dirty="0" smtClean="0"/>
              <a:t> وهي جريمة تقع على الاموال</a:t>
            </a:r>
            <a:endParaRPr lang="ar-IQ" dirty="0"/>
          </a:p>
        </p:txBody>
      </p:sp>
      <p:sp>
        <p:nvSpPr>
          <p:cNvPr id="6" name="Rectangle 5"/>
          <p:cNvSpPr/>
          <p:nvPr/>
        </p:nvSpPr>
        <p:spPr>
          <a:xfrm>
            <a:off x="808810" y="2847703"/>
            <a:ext cx="2874916" cy="195942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جريمة الاضرار بمال الغير</a:t>
            </a:r>
            <a:endParaRPr lang="ar-IQ" dirty="0"/>
          </a:p>
        </p:txBody>
      </p:sp>
      <p:sp>
        <p:nvSpPr>
          <p:cNvPr id="7" name="Rectangle 6"/>
          <p:cNvSpPr/>
          <p:nvPr/>
        </p:nvSpPr>
        <p:spPr>
          <a:xfrm>
            <a:off x="3540034" y="1815737"/>
            <a:ext cx="4258492" cy="50945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انواع الجرائم في القانون الروماني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09079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pPr algn="ctr"/>
            <a:r>
              <a:rPr lang="ar-IQ" dirty="0" smtClean="0"/>
              <a:t>شبه الجريمة</a:t>
            </a:r>
            <a:br>
              <a:rPr lang="ar-IQ" dirty="0" smtClean="0"/>
            </a:br>
            <a:r>
              <a:rPr lang="ar-IQ" dirty="0" smtClean="0"/>
              <a:t>وهي التي تقوم على اساس الخطأ غير المقصود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9287691" y="1841864"/>
            <a:ext cx="1815738" cy="33310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حالة اصدار القاضي حكما خاطئا بقصد سيء او اهمال</a:t>
            </a:r>
            <a:endParaRPr lang="ar-IQ" dirty="0"/>
          </a:p>
        </p:txBody>
      </p:sp>
      <p:sp>
        <p:nvSpPr>
          <p:cNvPr id="5" name="Rectangle 4"/>
          <p:cNvSpPr/>
          <p:nvPr/>
        </p:nvSpPr>
        <p:spPr>
          <a:xfrm>
            <a:off x="5852161" y="1802673"/>
            <a:ext cx="1711234" cy="337021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حالة القاء مواد على شخص مار في الطريق</a:t>
            </a:r>
            <a:endParaRPr lang="ar-IQ" dirty="0"/>
          </a:p>
        </p:txBody>
      </p:sp>
      <p:sp>
        <p:nvSpPr>
          <p:cNvPr id="6" name="Rectangle 5"/>
          <p:cNvSpPr/>
          <p:nvPr/>
        </p:nvSpPr>
        <p:spPr>
          <a:xfrm>
            <a:off x="3213463" y="1841864"/>
            <a:ext cx="1593668" cy="333102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الاثار الناتجة عن المواد المعلقة وسقوطه على المارة</a:t>
            </a:r>
            <a:endParaRPr lang="ar-IQ" dirty="0"/>
          </a:p>
        </p:txBody>
      </p:sp>
      <p:sp>
        <p:nvSpPr>
          <p:cNvPr id="7" name="Rectangle 6"/>
          <p:cNvSpPr/>
          <p:nvPr/>
        </p:nvSpPr>
        <p:spPr>
          <a:xfrm>
            <a:off x="890450" y="1894114"/>
            <a:ext cx="1669869" cy="32787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مسؤولية المتبوع على اعمال تابعيه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93547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253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تقسيم الالتزامات في القانون الروماني</vt:lpstr>
      <vt:lpstr>الالتزامات من حيث مصادرها</vt:lpstr>
      <vt:lpstr>تقسيمات العقود في القانون الروماني </vt:lpstr>
      <vt:lpstr>((شبه العقد)) ويتميز بان الالتزامات التي يوجدها لاتنشأ عن التراضي</vt:lpstr>
      <vt:lpstr>الالتزامات التي تنشأ عن الجريمة الجريمة هي:- فعل غير مشروع يقوم به شخص اضرارا بالغير</vt:lpstr>
      <vt:lpstr>شبه الجريمة وهي التي تقوم على اساس الخطأ غير المقصود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تقسيم الالتزامات في القانون الروماني</dc:title>
  <dc:creator>pc</dc:creator>
  <cp:lastModifiedBy>pc</cp:lastModifiedBy>
  <cp:revision>16</cp:revision>
  <dcterms:created xsi:type="dcterms:W3CDTF">2020-03-25T07:06:29Z</dcterms:created>
  <dcterms:modified xsi:type="dcterms:W3CDTF">2020-03-25T09:59:48Z</dcterms:modified>
</cp:coreProperties>
</file>