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3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IQ"/>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C4A06ED9-2BDA-4E0B-B759-7CC8C19778A8}" type="datetimeFigureOut">
              <a:rPr lang="ar-IQ" smtClean="0"/>
              <a:t>17/08/1441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BBAB094-F763-421C-B8C1-A1F4DB3A53A6}" type="slidenum">
              <a:rPr lang="ar-IQ" smtClean="0"/>
              <a:t>‹#›</a:t>
            </a:fld>
            <a:endParaRPr lang="ar-IQ"/>
          </a:p>
        </p:txBody>
      </p:sp>
    </p:spTree>
    <p:extLst>
      <p:ext uri="{BB962C8B-B14F-4D97-AF65-F5344CB8AC3E}">
        <p14:creationId xmlns:p14="http://schemas.microsoft.com/office/powerpoint/2010/main" val="3406244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C4A06ED9-2BDA-4E0B-B759-7CC8C19778A8}" type="datetimeFigureOut">
              <a:rPr lang="ar-IQ" smtClean="0"/>
              <a:t>17/08/1441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BBAB094-F763-421C-B8C1-A1F4DB3A53A6}" type="slidenum">
              <a:rPr lang="ar-IQ" smtClean="0"/>
              <a:t>‹#›</a:t>
            </a:fld>
            <a:endParaRPr lang="ar-IQ"/>
          </a:p>
        </p:txBody>
      </p:sp>
    </p:spTree>
    <p:extLst>
      <p:ext uri="{BB962C8B-B14F-4D97-AF65-F5344CB8AC3E}">
        <p14:creationId xmlns:p14="http://schemas.microsoft.com/office/powerpoint/2010/main" val="2082157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C4A06ED9-2BDA-4E0B-B759-7CC8C19778A8}" type="datetimeFigureOut">
              <a:rPr lang="ar-IQ" smtClean="0"/>
              <a:t>17/08/1441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BBAB094-F763-421C-B8C1-A1F4DB3A53A6}" type="slidenum">
              <a:rPr lang="ar-IQ" smtClean="0"/>
              <a:t>‹#›</a:t>
            </a:fld>
            <a:endParaRPr lang="ar-IQ"/>
          </a:p>
        </p:txBody>
      </p:sp>
    </p:spTree>
    <p:extLst>
      <p:ext uri="{BB962C8B-B14F-4D97-AF65-F5344CB8AC3E}">
        <p14:creationId xmlns:p14="http://schemas.microsoft.com/office/powerpoint/2010/main" val="1358945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C4A06ED9-2BDA-4E0B-B759-7CC8C19778A8}" type="datetimeFigureOut">
              <a:rPr lang="ar-IQ" smtClean="0"/>
              <a:t>17/08/1441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BBAB094-F763-421C-B8C1-A1F4DB3A53A6}" type="slidenum">
              <a:rPr lang="ar-IQ" smtClean="0"/>
              <a:t>‹#›</a:t>
            </a:fld>
            <a:endParaRPr lang="ar-IQ"/>
          </a:p>
        </p:txBody>
      </p:sp>
    </p:spTree>
    <p:extLst>
      <p:ext uri="{BB962C8B-B14F-4D97-AF65-F5344CB8AC3E}">
        <p14:creationId xmlns:p14="http://schemas.microsoft.com/office/powerpoint/2010/main" val="1916691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IQ"/>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A06ED9-2BDA-4E0B-B759-7CC8C19778A8}" type="datetimeFigureOut">
              <a:rPr lang="ar-IQ" smtClean="0"/>
              <a:t>17/08/1441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BBAB094-F763-421C-B8C1-A1F4DB3A53A6}" type="slidenum">
              <a:rPr lang="ar-IQ" smtClean="0"/>
              <a:t>‹#›</a:t>
            </a:fld>
            <a:endParaRPr lang="ar-IQ"/>
          </a:p>
        </p:txBody>
      </p:sp>
    </p:spTree>
    <p:extLst>
      <p:ext uri="{BB962C8B-B14F-4D97-AF65-F5344CB8AC3E}">
        <p14:creationId xmlns:p14="http://schemas.microsoft.com/office/powerpoint/2010/main" val="3502107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C4A06ED9-2BDA-4E0B-B759-7CC8C19778A8}" type="datetimeFigureOut">
              <a:rPr lang="ar-IQ" smtClean="0"/>
              <a:t>17/08/1441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BBAB094-F763-421C-B8C1-A1F4DB3A53A6}" type="slidenum">
              <a:rPr lang="ar-IQ" smtClean="0"/>
              <a:t>‹#›</a:t>
            </a:fld>
            <a:endParaRPr lang="ar-IQ"/>
          </a:p>
        </p:txBody>
      </p:sp>
    </p:spTree>
    <p:extLst>
      <p:ext uri="{BB962C8B-B14F-4D97-AF65-F5344CB8AC3E}">
        <p14:creationId xmlns:p14="http://schemas.microsoft.com/office/powerpoint/2010/main" val="3119915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IQ"/>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C4A06ED9-2BDA-4E0B-B759-7CC8C19778A8}" type="datetimeFigureOut">
              <a:rPr lang="ar-IQ" smtClean="0"/>
              <a:t>17/08/1441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8BBAB094-F763-421C-B8C1-A1F4DB3A53A6}" type="slidenum">
              <a:rPr lang="ar-IQ" smtClean="0"/>
              <a:t>‹#›</a:t>
            </a:fld>
            <a:endParaRPr lang="ar-IQ"/>
          </a:p>
        </p:txBody>
      </p:sp>
    </p:spTree>
    <p:extLst>
      <p:ext uri="{BB962C8B-B14F-4D97-AF65-F5344CB8AC3E}">
        <p14:creationId xmlns:p14="http://schemas.microsoft.com/office/powerpoint/2010/main" val="98130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C4A06ED9-2BDA-4E0B-B759-7CC8C19778A8}" type="datetimeFigureOut">
              <a:rPr lang="ar-IQ" smtClean="0"/>
              <a:t>17/08/1441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8BBAB094-F763-421C-B8C1-A1F4DB3A53A6}" type="slidenum">
              <a:rPr lang="ar-IQ" smtClean="0"/>
              <a:t>‹#›</a:t>
            </a:fld>
            <a:endParaRPr lang="ar-IQ"/>
          </a:p>
        </p:txBody>
      </p:sp>
    </p:spTree>
    <p:extLst>
      <p:ext uri="{BB962C8B-B14F-4D97-AF65-F5344CB8AC3E}">
        <p14:creationId xmlns:p14="http://schemas.microsoft.com/office/powerpoint/2010/main" val="3665238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06ED9-2BDA-4E0B-B759-7CC8C19778A8}" type="datetimeFigureOut">
              <a:rPr lang="ar-IQ" smtClean="0"/>
              <a:t>17/08/1441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8BBAB094-F763-421C-B8C1-A1F4DB3A53A6}" type="slidenum">
              <a:rPr lang="ar-IQ" smtClean="0"/>
              <a:t>‹#›</a:t>
            </a:fld>
            <a:endParaRPr lang="ar-IQ"/>
          </a:p>
        </p:txBody>
      </p:sp>
    </p:spTree>
    <p:extLst>
      <p:ext uri="{BB962C8B-B14F-4D97-AF65-F5344CB8AC3E}">
        <p14:creationId xmlns:p14="http://schemas.microsoft.com/office/powerpoint/2010/main" val="1721829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A06ED9-2BDA-4E0B-B759-7CC8C19778A8}" type="datetimeFigureOut">
              <a:rPr lang="ar-IQ" smtClean="0"/>
              <a:t>17/08/1441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BBAB094-F763-421C-B8C1-A1F4DB3A53A6}" type="slidenum">
              <a:rPr lang="ar-IQ" smtClean="0"/>
              <a:t>‹#›</a:t>
            </a:fld>
            <a:endParaRPr lang="ar-IQ"/>
          </a:p>
        </p:txBody>
      </p:sp>
    </p:spTree>
    <p:extLst>
      <p:ext uri="{BB962C8B-B14F-4D97-AF65-F5344CB8AC3E}">
        <p14:creationId xmlns:p14="http://schemas.microsoft.com/office/powerpoint/2010/main" val="2247483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A06ED9-2BDA-4E0B-B759-7CC8C19778A8}" type="datetimeFigureOut">
              <a:rPr lang="ar-IQ" smtClean="0"/>
              <a:t>17/08/1441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BBAB094-F763-421C-B8C1-A1F4DB3A53A6}" type="slidenum">
              <a:rPr lang="ar-IQ" smtClean="0"/>
              <a:t>‹#›</a:t>
            </a:fld>
            <a:endParaRPr lang="ar-IQ"/>
          </a:p>
        </p:txBody>
      </p:sp>
    </p:spTree>
    <p:extLst>
      <p:ext uri="{BB962C8B-B14F-4D97-AF65-F5344CB8AC3E}">
        <p14:creationId xmlns:p14="http://schemas.microsoft.com/office/powerpoint/2010/main" val="3885748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A06ED9-2BDA-4E0B-B759-7CC8C19778A8}" type="datetimeFigureOut">
              <a:rPr lang="ar-IQ" smtClean="0"/>
              <a:t>17/08/1441</a:t>
            </a:fld>
            <a:endParaRPr lang="ar-IQ"/>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BAB094-F763-421C-B8C1-A1F4DB3A53A6}" type="slidenum">
              <a:rPr lang="ar-IQ" smtClean="0"/>
              <a:t>‹#›</a:t>
            </a:fld>
            <a:endParaRPr lang="ar-IQ"/>
          </a:p>
        </p:txBody>
      </p:sp>
    </p:spTree>
    <p:extLst>
      <p:ext uri="{BB962C8B-B14F-4D97-AF65-F5344CB8AC3E}">
        <p14:creationId xmlns:p14="http://schemas.microsoft.com/office/powerpoint/2010/main" val="176867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9817"/>
            <a:ext cx="9144000" cy="875212"/>
          </a:xfrm>
        </p:spPr>
        <p:txBody>
          <a:bodyPr>
            <a:normAutofit fontScale="90000"/>
          </a:bodyPr>
          <a:lstStyle/>
          <a:p>
            <a:r>
              <a:rPr lang="ar-IQ" dirty="0" smtClean="0"/>
              <a:t>حق الارتفاق</a:t>
            </a:r>
            <a:endParaRPr lang="ar-IQ" dirty="0"/>
          </a:p>
        </p:txBody>
      </p:sp>
      <p:sp>
        <p:nvSpPr>
          <p:cNvPr id="3" name="Subtitle 2"/>
          <p:cNvSpPr>
            <a:spLocks noGrp="1"/>
          </p:cNvSpPr>
          <p:nvPr>
            <p:ph type="subTitle" idx="1"/>
          </p:nvPr>
        </p:nvSpPr>
        <p:spPr>
          <a:xfrm>
            <a:off x="326571" y="1162593"/>
            <a:ext cx="11573691" cy="5094515"/>
          </a:xfrm>
        </p:spPr>
        <p:txBody>
          <a:bodyPr/>
          <a:lstStyle/>
          <a:p>
            <a:pPr algn="just" rtl="1"/>
            <a:r>
              <a:rPr lang="ar-IQ" dirty="0" smtClean="0"/>
              <a:t>اولا:- تعريفه</a:t>
            </a:r>
          </a:p>
          <a:p>
            <a:pPr algn="just" rtl="1"/>
            <a:r>
              <a:rPr lang="ar-IQ" b="1" dirty="0" smtClean="0"/>
              <a:t>الارتفاق:- حق يحد من منفعة عقارلفائدة عقار غيره يملكه مالك اخر</a:t>
            </a:r>
          </a:p>
          <a:p>
            <a:pPr marL="457200" indent="-457200" algn="just" rtl="1">
              <a:buFont typeface="+mj-lt"/>
              <a:buAutoNum type="arabicPeriod"/>
            </a:pPr>
            <a:r>
              <a:rPr lang="ar-IQ" dirty="0" smtClean="0"/>
              <a:t>حق الارتفاق لايتقرر الا على عقار</a:t>
            </a:r>
          </a:p>
          <a:p>
            <a:pPr marL="457200" indent="-457200" algn="just" rtl="1">
              <a:buFont typeface="+mj-lt"/>
              <a:buAutoNum type="arabicPeriod"/>
            </a:pPr>
            <a:r>
              <a:rPr lang="ar-IQ" dirty="0" smtClean="0"/>
              <a:t>يجب ان يكون العقار مما يجوز التعامل فيه</a:t>
            </a:r>
          </a:p>
          <a:p>
            <a:pPr algn="just" rtl="1"/>
            <a:r>
              <a:rPr lang="ar-IQ" dirty="0" smtClean="0"/>
              <a:t>خصائصه</a:t>
            </a:r>
          </a:p>
          <a:p>
            <a:pPr marL="457200" indent="-457200" algn="just" rtl="1">
              <a:buFont typeface="+mj-lt"/>
              <a:buAutoNum type="arabicPeriod"/>
            </a:pPr>
            <a:r>
              <a:rPr lang="ar-IQ" b="1" dirty="0" smtClean="0"/>
              <a:t>حجة على الكافة</a:t>
            </a:r>
            <a:r>
              <a:rPr lang="ar-IQ" dirty="0" smtClean="0"/>
              <a:t>:-كونه حق عيني ويحتج به امام الكافة</a:t>
            </a:r>
          </a:p>
          <a:p>
            <a:pPr marL="457200" indent="-457200" algn="just" rtl="1">
              <a:buFont typeface="+mj-lt"/>
              <a:buAutoNum type="arabicPeriod"/>
            </a:pPr>
            <a:r>
              <a:rPr lang="ar-IQ" b="1" dirty="0" smtClean="0"/>
              <a:t>حق تابع</a:t>
            </a:r>
            <a:r>
              <a:rPr lang="ar-IQ" dirty="0" smtClean="0"/>
              <a:t>:-كونه لاينفصل عن العقار فهو يتبع العقار الخادم او المخدوم ولا ينفصل عنه وينتقل معه</a:t>
            </a:r>
          </a:p>
          <a:p>
            <a:pPr marL="457200" indent="-457200" algn="just" rtl="1">
              <a:buFont typeface="+mj-lt"/>
              <a:buAutoNum type="arabicPeriod"/>
            </a:pPr>
            <a:r>
              <a:rPr lang="ar-IQ" b="1" dirty="0" smtClean="0"/>
              <a:t>حق دائم</a:t>
            </a:r>
            <a:r>
              <a:rPr lang="ar-IQ" dirty="0" smtClean="0"/>
              <a:t>:-صفة الدوام تاتي من كونه حق تابع فمادام ضروريا للانتفاع بعقار فان مثله حق دائم</a:t>
            </a:r>
          </a:p>
          <a:p>
            <a:pPr marL="457200" indent="-457200" algn="just" rtl="1">
              <a:buFont typeface="+mj-lt"/>
              <a:buAutoNum type="arabicPeriod"/>
            </a:pPr>
            <a:r>
              <a:rPr lang="ar-IQ" b="1" dirty="0" smtClean="0"/>
              <a:t>حق غير قابل للتجزئة:- </a:t>
            </a:r>
            <a:r>
              <a:rPr lang="ar-IQ" dirty="0" smtClean="0"/>
              <a:t>حق غير قابل للتجزئة من حيث انشائه او من حيث زواله</a:t>
            </a:r>
            <a:endParaRPr lang="ar-IQ"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0546364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807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38" y="13380"/>
            <a:ext cx="10515600" cy="1325563"/>
          </a:xfrm>
          <a:solidFill>
            <a:schemeClr val="accent2"/>
          </a:solidFill>
        </p:spPr>
        <p:txBody>
          <a:bodyPr/>
          <a:lstStyle/>
          <a:p>
            <a:pPr algn="ctr"/>
            <a:r>
              <a:rPr lang="ar-IQ" dirty="0" smtClean="0"/>
              <a:t>انواع حقوق الارتفاق</a:t>
            </a:r>
            <a:endParaRPr lang="ar-IQ" dirty="0"/>
          </a:p>
        </p:txBody>
      </p:sp>
      <p:sp>
        <p:nvSpPr>
          <p:cNvPr id="3" name="Content Placeholder 2"/>
          <p:cNvSpPr>
            <a:spLocks noGrp="1"/>
          </p:cNvSpPr>
          <p:nvPr>
            <p:ph idx="1"/>
          </p:nvPr>
        </p:nvSpPr>
        <p:spPr>
          <a:xfrm>
            <a:off x="838200" y="1371600"/>
            <a:ext cx="10515600" cy="4805363"/>
          </a:xfrm>
        </p:spPr>
        <p:txBody>
          <a:bodyPr/>
          <a:lstStyle/>
          <a:p>
            <a:endParaRPr lang="ar-IQ" dirty="0"/>
          </a:p>
        </p:txBody>
      </p:sp>
      <p:sp>
        <p:nvSpPr>
          <p:cNvPr id="4" name="Down Arrow Callout 3"/>
          <p:cNvSpPr/>
          <p:nvPr/>
        </p:nvSpPr>
        <p:spPr>
          <a:xfrm>
            <a:off x="8569234" y="1410789"/>
            <a:ext cx="2784566" cy="1149531"/>
          </a:xfrm>
          <a:prstGeom prst="downArrowCallou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الارتفاقات الظاهرة والخفية</a:t>
            </a:r>
            <a:endParaRPr lang="ar-IQ" dirty="0"/>
          </a:p>
        </p:txBody>
      </p:sp>
      <p:sp>
        <p:nvSpPr>
          <p:cNvPr id="5" name="Down Arrow Callout 4"/>
          <p:cNvSpPr/>
          <p:nvPr/>
        </p:nvSpPr>
        <p:spPr>
          <a:xfrm>
            <a:off x="4371702" y="1292271"/>
            <a:ext cx="3448595" cy="1227909"/>
          </a:xfrm>
          <a:prstGeom prst="downArrowCallou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الارتفاقات الايجابية والسلبية</a:t>
            </a:r>
            <a:endParaRPr lang="ar-IQ" dirty="0"/>
          </a:p>
        </p:txBody>
      </p:sp>
      <p:sp>
        <p:nvSpPr>
          <p:cNvPr id="6" name="Down Arrow Callout 5"/>
          <p:cNvSpPr/>
          <p:nvPr/>
        </p:nvSpPr>
        <p:spPr>
          <a:xfrm>
            <a:off x="838200" y="1371600"/>
            <a:ext cx="2662646" cy="1188720"/>
          </a:xfrm>
          <a:prstGeom prst="downArrowCallou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الارتفاقات المستمرة وغير المستمرة</a:t>
            </a:r>
            <a:endParaRPr lang="ar-IQ" dirty="0"/>
          </a:p>
        </p:txBody>
      </p:sp>
      <p:sp>
        <p:nvSpPr>
          <p:cNvPr id="7" name="Rectangle 6"/>
          <p:cNvSpPr/>
          <p:nvPr/>
        </p:nvSpPr>
        <p:spPr>
          <a:xfrm>
            <a:off x="8569234" y="2619103"/>
            <a:ext cx="2625635" cy="357745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IQ" dirty="0" smtClean="0"/>
              <a:t>الارتفاقات الظاهرة:- وهي التي تنبيء عن وجودها علامات خارجية او اعمال ظاهرة كالطرق والممرات ومن هذه الارتفاقات حق المجرى والمسيل</a:t>
            </a:r>
          </a:p>
          <a:p>
            <a:pPr algn="ctr" rtl="1"/>
            <a:r>
              <a:rPr lang="ar-IQ" dirty="0" smtClean="0"/>
              <a:t>الارتفاقات الخفية:- وهي التي لايوجد مايدل عليهامن مظاهر خارجية كارتفاق خاص بعدم البناء</a:t>
            </a:r>
            <a:endParaRPr lang="ar-IQ" dirty="0"/>
          </a:p>
        </p:txBody>
      </p:sp>
      <p:sp>
        <p:nvSpPr>
          <p:cNvPr id="8" name="Rectangle 7"/>
          <p:cNvSpPr/>
          <p:nvPr/>
        </p:nvSpPr>
        <p:spPr>
          <a:xfrm>
            <a:off x="4310741" y="2644628"/>
            <a:ext cx="3448595" cy="350681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الارتفاق الايجابي:- في حالة تخويل صاحب العقار المرتفق الحق بالقيام باعمال ايجابيةعلى العقار المرتفق به كالمرور والمجرى</a:t>
            </a:r>
          </a:p>
          <a:p>
            <a:pPr algn="ctr"/>
            <a:r>
              <a:rPr lang="ar-IQ" dirty="0" smtClean="0"/>
              <a:t>الارتفاق السلبي:0 الزام صاحب العقار المرتفق به بالامتناع عن القيام ببعض الاعمال كالارتفاق بعدم البناء</a:t>
            </a:r>
            <a:endParaRPr lang="ar-IQ" dirty="0"/>
          </a:p>
        </p:txBody>
      </p:sp>
      <p:sp>
        <p:nvSpPr>
          <p:cNvPr id="9" name="Rectangle 8"/>
          <p:cNvSpPr/>
          <p:nvPr/>
        </p:nvSpPr>
        <p:spPr>
          <a:xfrm>
            <a:off x="838200" y="2619103"/>
            <a:ext cx="2662646" cy="355786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IQ" dirty="0" smtClean="0"/>
              <a:t>الارتفاق المستمر :- هو الذي يكون استعماله متواصلا دون تدخل حالي ومستمر من قبل الانسان</a:t>
            </a:r>
          </a:p>
          <a:p>
            <a:pPr algn="ctr" rtl="1"/>
            <a:r>
              <a:rPr lang="ar-IQ" dirty="0" smtClean="0"/>
              <a:t>الارتفاق غير المستمر:-فهو الذي يلزم لاستعماله التدخل الحالي لفعل الانسان كالارتفاق الخاص بالمرور</a:t>
            </a:r>
            <a:endParaRPr lang="ar-IQ" dirty="0"/>
          </a:p>
        </p:txBody>
      </p:sp>
    </p:spTree>
    <p:extLst>
      <p:ext uri="{BB962C8B-B14F-4D97-AF65-F5344CB8AC3E}">
        <p14:creationId xmlns:p14="http://schemas.microsoft.com/office/powerpoint/2010/main" val="1365416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pPr algn="ctr"/>
            <a:r>
              <a:rPr lang="ar-IQ" dirty="0" smtClean="0"/>
              <a:t>اسباب كسب حق الارتفاق</a:t>
            </a:r>
            <a:endParaRPr lang="ar-IQ" dirty="0"/>
          </a:p>
        </p:txBody>
      </p:sp>
      <p:sp>
        <p:nvSpPr>
          <p:cNvPr id="3" name="Content Placeholder 2"/>
          <p:cNvSpPr>
            <a:spLocks noGrp="1"/>
          </p:cNvSpPr>
          <p:nvPr>
            <p:ph idx="1"/>
          </p:nvPr>
        </p:nvSpPr>
        <p:spPr/>
        <p:txBody>
          <a:bodyPr/>
          <a:lstStyle/>
          <a:p>
            <a:endParaRPr lang="ar-IQ" dirty="0"/>
          </a:p>
        </p:txBody>
      </p:sp>
      <p:sp>
        <p:nvSpPr>
          <p:cNvPr id="4" name="Down Arrow Callout 3"/>
          <p:cNvSpPr/>
          <p:nvPr/>
        </p:nvSpPr>
        <p:spPr>
          <a:xfrm>
            <a:off x="9141824" y="1815737"/>
            <a:ext cx="2211976" cy="1097280"/>
          </a:xfrm>
          <a:prstGeom prst="downArrowCallout">
            <a:avLst>
              <a:gd name="adj1" fmla="val 25000"/>
              <a:gd name="adj2" fmla="val 25000"/>
              <a:gd name="adj3" fmla="val 25000"/>
              <a:gd name="adj4" fmla="val 6050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العقد والوصية</a:t>
            </a:r>
            <a:endParaRPr lang="ar-IQ" dirty="0"/>
          </a:p>
        </p:txBody>
      </p:sp>
      <p:sp>
        <p:nvSpPr>
          <p:cNvPr id="5" name="Down Arrow Callout 4"/>
          <p:cNvSpPr/>
          <p:nvPr/>
        </p:nvSpPr>
        <p:spPr>
          <a:xfrm>
            <a:off x="6701246" y="1825625"/>
            <a:ext cx="2074817" cy="852261"/>
          </a:xfrm>
          <a:prstGeom prst="down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الميراث</a:t>
            </a:r>
            <a:endParaRPr lang="ar-IQ" dirty="0"/>
          </a:p>
        </p:txBody>
      </p:sp>
      <p:sp>
        <p:nvSpPr>
          <p:cNvPr id="6" name="Down Arrow Callout 5"/>
          <p:cNvSpPr/>
          <p:nvPr/>
        </p:nvSpPr>
        <p:spPr>
          <a:xfrm>
            <a:off x="4206240" y="1815737"/>
            <a:ext cx="1802674" cy="1267097"/>
          </a:xfrm>
          <a:prstGeom prst="down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التقادم</a:t>
            </a:r>
            <a:endParaRPr lang="ar-IQ" dirty="0"/>
          </a:p>
        </p:txBody>
      </p:sp>
      <p:sp>
        <p:nvSpPr>
          <p:cNvPr id="7" name="Down Arrow Callout 6"/>
          <p:cNvSpPr/>
          <p:nvPr/>
        </p:nvSpPr>
        <p:spPr>
          <a:xfrm>
            <a:off x="873034" y="1841863"/>
            <a:ext cx="2784565" cy="927463"/>
          </a:xfrm>
          <a:prstGeom prst="down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تخصيص المالك الاصلي</a:t>
            </a:r>
            <a:endParaRPr lang="ar-IQ" dirty="0"/>
          </a:p>
        </p:txBody>
      </p:sp>
      <p:sp>
        <p:nvSpPr>
          <p:cNvPr id="8" name="Rectangle 7"/>
          <p:cNvSpPr/>
          <p:nvPr/>
        </p:nvSpPr>
        <p:spPr>
          <a:xfrm>
            <a:off x="9141824" y="2991394"/>
            <a:ext cx="2211976" cy="31855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يمكن ترتيب حق ارتفاق ببدل او بدون بدل((ويخضع التصرف القانوني لاحكام القواعد العامة ومن ضمنها التسجيل في التسجيل العقاري))</a:t>
            </a:r>
            <a:endParaRPr lang="ar-IQ" dirty="0"/>
          </a:p>
        </p:txBody>
      </p:sp>
      <p:sp>
        <p:nvSpPr>
          <p:cNvPr id="9" name="Rectangle 8"/>
          <p:cNvSpPr/>
          <p:nvPr/>
        </p:nvSpPr>
        <p:spPr>
          <a:xfrm>
            <a:off x="6701246" y="2769325"/>
            <a:ext cx="2074817" cy="34076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اذا مات صاحب حق الارتفاق انتقل الحق الى ورثته</a:t>
            </a:r>
            <a:endParaRPr lang="ar-IQ" dirty="0"/>
          </a:p>
        </p:txBody>
      </p:sp>
      <p:sp>
        <p:nvSpPr>
          <p:cNvPr id="10" name="Rectangle 9"/>
          <p:cNvSpPr/>
          <p:nvPr/>
        </p:nvSpPr>
        <p:spPr>
          <a:xfrm>
            <a:off x="4206240" y="3135086"/>
            <a:ext cx="1802674" cy="304187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IQ" dirty="0" smtClean="0"/>
              <a:t>يحتج بالتقادم فيما يتعلق بالارتفاقات الظاهرة لمدة 15 سنه كاملة وتكون مدة التقادم 5 سنوات اذا اقترنت بحسن نية وسبب صحيح</a:t>
            </a:r>
            <a:endParaRPr lang="ar-IQ" dirty="0"/>
          </a:p>
        </p:txBody>
      </p:sp>
      <p:sp>
        <p:nvSpPr>
          <p:cNvPr id="11" name="Rectangle 10"/>
          <p:cNvSpPr/>
          <p:nvPr/>
        </p:nvSpPr>
        <p:spPr>
          <a:xfrm>
            <a:off x="838200" y="2913017"/>
            <a:ext cx="2819399" cy="32639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هي خلق حالة واقعية بين عقارين يكون من شانهما انشاء حق ارتفاق لو كان هذان العقاران مملوكين لشخصين مختلفين فاذا انصلت ملكية العقارين واصبح كل عقار لمالك مختلف تكون حق ارتفاق من دون ضرورة لوجود سند لانشائه او مرور زمان لكسبه</a:t>
            </a:r>
            <a:endParaRPr lang="ar-IQ" dirty="0"/>
          </a:p>
        </p:txBody>
      </p:sp>
    </p:spTree>
    <p:extLst>
      <p:ext uri="{BB962C8B-B14F-4D97-AF65-F5344CB8AC3E}">
        <p14:creationId xmlns:p14="http://schemas.microsoft.com/office/powerpoint/2010/main" val="1052489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ar-IQ" dirty="0" smtClean="0"/>
              <a:t>حقوق والتزامات مالك العقار المرتفق</a:t>
            </a:r>
            <a:endParaRPr lang="ar-IQ" dirty="0"/>
          </a:p>
        </p:txBody>
      </p:sp>
      <p:sp>
        <p:nvSpPr>
          <p:cNvPr id="3" name="Content Placeholder 2"/>
          <p:cNvSpPr>
            <a:spLocks noGrp="1"/>
          </p:cNvSpPr>
          <p:nvPr>
            <p:ph idx="1"/>
          </p:nvPr>
        </p:nvSpPr>
        <p:spPr>
          <a:xfrm>
            <a:off x="838200" y="1841863"/>
            <a:ext cx="10515600" cy="4351338"/>
          </a:xfrm>
        </p:spPr>
        <p:txBody>
          <a:bodyPr/>
          <a:lstStyle/>
          <a:p>
            <a:endParaRPr lang="ar-IQ" dirty="0"/>
          </a:p>
        </p:txBody>
      </p:sp>
      <p:sp>
        <p:nvSpPr>
          <p:cNvPr id="4" name="Down Arrow Callout 3"/>
          <p:cNvSpPr/>
          <p:nvPr/>
        </p:nvSpPr>
        <p:spPr>
          <a:xfrm>
            <a:off x="7550328" y="1841863"/>
            <a:ext cx="3803471" cy="1319348"/>
          </a:xfrm>
          <a:prstGeom prst="down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الاعمال الضرورية لاستعمال حق الارتفاق</a:t>
            </a:r>
            <a:endParaRPr lang="ar-IQ" dirty="0"/>
          </a:p>
        </p:txBody>
      </p:sp>
      <p:sp>
        <p:nvSpPr>
          <p:cNvPr id="5" name="Down Arrow Callout 4"/>
          <p:cNvSpPr/>
          <p:nvPr/>
        </p:nvSpPr>
        <p:spPr>
          <a:xfrm>
            <a:off x="856704" y="1766276"/>
            <a:ext cx="4256314" cy="1619794"/>
          </a:xfrm>
          <a:prstGeom prst="down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النفقات</a:t>
            </a:r>
            <a:endParaRPr lang="ar-IQ" dirty="0"/>
          </a:p>
        </p:txBody>
      </p:sp>
      <p:sp>
        <p:nvSpPr>
          <p:cNvPr id="6" name="Rectangle 5"/>
          <p:cNvSpPr/>
          <p:nvPr/>
        </p:nvSpPr>
        <p:spPr>
          <a:xfrm>
            <a:off x="7550330" y="3312387"/>
            <a:ext cx="3803469" cy="288081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لصاحب العقار المرتفق ان يجري ماهو ضروري من الاعمال لاستعمال حقه في الارتفاق</a:t>
            </a:r>
          </a:p>
          <a:p>
            <a:pPr marL="285750" indent="-285750" algn="ctr" rtl="1">
              <a:buFont typeface="Arial" panose="020B0604020202020204" pitchFamily="34" charset="0"/>
              <a:buChar char="•"/>
            </a:pPr>
            <a:r>
              <a:rPr lang="ar-IQ" dirty="0"/>
              <a:t> </a:t>
            </a:r>
            <a:r>
              <a:rPr lang="ar-IQ" dirty="0" smtClean="0"/>
              <a:t>يجب ان تكون هذه الاعمال ضرورية لاستعمال الحق</a:t>
            </a:r>
          </a:p>
          <a:p>
            <a:pPr marL="285750" indent="-285750" algn="ctr" rtl="1">
              <a:buFont typeface="Arial" panose="020B0604020202020204" pitchFamily="34" charset="0"/>
              <a:buChar char="•"/>
            </a:pPr>
            <a:r>
              <a:rPr lang="ar-IQ" dirty="0" smtClean="0"/>
              <a:t>مالك العقار يتقيد بقيدين الاول هو ان يكون الاستعمال باقل ضرر ممكن والثاني عدم جواز ترتيب عبيء زائد عن المقرر بموجب حق الارتفاق</a:t>
            </a:r>
            <a:endParaRPr lang="ar-IQ" dirty="0"/>
          </a:p>
        </p:txBody>
      </p:sp>
      <p:sp>
        <p:nvSpPr>
          <p:cNvPr id="7" name="Rectangle 6"/>
          <p:cNvSpPr/>
          <p:nvPr/>
        </p:nvSpPr>
        <p:spPr>
          <a:xfrm>
            <a:off x="838200" y="3461657"/>
            <a:ext cx="4256314" cy="273154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تقع على مالك العقار المرتفق جميع النفقات اللازمة لاستعمال حقه والمحافظة عليه كقاعدة عامة مالم يوجد اتفاق بخلاف ذلك</a:t>
            </a:r>
          </a:p>
          <a:p>
            <a:pPr marL="285750" indent="-285750" algn="ctr">
              <a:buFont typeface="Arial" panose="020B0604020202020204" pitchFamily="34" charset="0"/>
              <a:buChar char="•"/>
            </a:pPr>
            <a:r>
              <a:rPr lang="ar-IQ" dirty="0" smtClean="0"/>
              <a:t>اذا انفق مالك العقار المرتفق اموالا في اعمال نافعة لمالك العقار المرتفق به ايضا فتوزع هذه النفقات على الطرفين كل بنسبة مايعود عليه من فائدة</a:t>
            </a:r>
            <a:endParaRPr lang="ar-IQ" dirty="0"/>
          </a:p>
        </p:txBody>
      </p:sp>
    </p:spTree>
    <p:extLst>
      <p:ext uri="{BB962C8B-B14F-4D97-AF65-F5344CB8AC3E}">
        <p14:creationId xmlns:p14="http://schemas.microsoft.com/office/powerpoint/2010/main" val="490576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p:spPr>
        <p:txBody>
          <a:bodyPr/>
          <a:lstStyle/>
          <a:p>
            <a:pPr algn="ctr"/>
            <a:r>
              <a:rPr lang="ar-IQ" dirty="0" smtClean="0"/>
              <a:t>حقوق والتزامات مالك العقار المرتفق به</a:t>
            </a:r>
            <a:endParaRPr lang="ar-IQ" dirty="0"/>
          </a:p>
        </p:txBody>
      </p:sp>
      <p:sp>
        <p:nvSpPr>
          <p:cNvPr id="3" name="Content Placeholder 2"/>
          <p:cNvSpPr>
            <a:spLocks noGrp="1"/>
          </p:cNvSpPr>
          <p:nvPr>
            <p:ph idx="1"/>
          </p:nvPr>
        </p:nvSpPr>
        <p:spPr>
          <a:xfrm>
            <a:off x="1626326" y="1825625"/>
            <a:ext cx="10515600" cy="5136878"/>
          </a:xfrm>
        </p:spPr>
        <p:txBody>
          <a:bodyPr/>
          <a:lstStyle/>
          <a:p>
            <a:endParaRPr lang="ar-IQ" dirty="0"/>
          </a:p>
        </p:txBody>
      </p:sp>
      <p:sp>
        <p:nvSpPr>
          <p:cNvPr id="4" name="Down Arrow Callout 3"/>
          <p:cNvSpPr/>
          <p:nvPr/>
        </p:nvSpPr>
        <p:spPr>
          <a:xfrm>
            <a:off x="9640388" y="1815737"/>
            <a:ext cx="2501537" cy="1201783"/>
          </a:xfrm>
          <a:prstGeom prst="down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الامتناع عن اعاقة استعمال حق الارتفاق</a:t>
            </a:r>
            <a:endParaRPr lang="ar-IQ" dirty="0"/>
          </a:p>
        </p:txBody>
      </p:sp>
      <p:sp>
        <p:nvSpPr>
          <p:cNvPr id="5" name="Down Arrow Callout 4"/>
          <p:cNvSpPr/>
          <p:nvPr/>
        </p:nvSpPr>
        <p:spPr>
          <a:xfrm>
            <a:off x="5878285" y="1835512"/>
            <a:ext cx="1645920" cy="1244146"/>
          </a:xfrm>
          <a:prstGeom prst="down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الامتناع عن تغيير موضع حق الارتفاق</a:t>
            </a:r>
            <a:endParaRPr lang="ar-IQ" dirty="0"/>
          </a:p>
        </p:txBody>
      </p:sp>
      <p:sp>
        <p:nvSpPr>
          <p:cNvPr id="6" name="Down Arrow Callout 5"/>
          <p:cNvSpPr/>
          <p:nvPr/>
        </p:nvSpPr>
        <p:spPr>
          <a:xfrm>
            <a:off x="838200" y="1825625"/>
            <a:ext cx="3511731" cy="1087392"/>
          </a:xfrm>
          <a:prstGeom prst="down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زوال حق الارتفاق بسبب تجزئة العقار</a:t>
            </a:r>
            <a:endParaRPr lang="ar-IQ" dirty="0"/>
          </a:p>
        </p:txBody>
      </p:sp>
      <p:sp>
        <p:nvSpPr>
          <p:cNvPr id="7" name="Rectangle 6"/>
          <p:cNvSpPr/>
          <p:nvPr/>
        </p:nvSpPr>
        <p:spPr>
          <a:xfrm>
            <a:off x="9640388" y="3027408"/>
            <a:ext cx="2501537" cy="37130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يقع على مالك العقار اتلمرتفق بهالتزاما سلبيا مؤداه الامتناع عن اي عمل من شانه ان يؤدي الى الانتقاصمن استعمال حق الارتفاق او يعرقل الاستفادة منه</a:t>
            </a:r>
            <a:endParaRPr lang="ar-IQ" dirty="0"/>
          </a:p>
        </p:txBody>
      </p:sp>
      <p:sp>
        <p:nvSpPr>
          <p:cNvPr id="8" name="Rectangle 7"/>
          <p:cNvSpPr/>
          <p:nvPr/>
        </p:nvSpPr>
        <p:spPr>
          <a:xfrm>
            <a:off x="5617028" y="3079658"/>
            <a:ext cx="2168435" cy="377834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ليس لصاحب العقار المرتفق به ان يغير او يطلب تغيير الوضع القائم.الا اذا اصبح الارتفاق مانعا من احداث تحسينات في العقار المرتفق به</a:t>
            </a:r>
            <a:endParaRPr lang="ar-IQ" dirty="0"/>
          </a:p>
        </p:txBody>
      </p:sp>
      <p:sp>
        <p:nvSpPr>
          <p:cNvPr id="9" name="Rectangle 8"/>
          <p:cNvSpPr/>
          <p:nvPr/>
        </p:nvSpPr>
        <p:spPr>
          <a:xfrm>
            <a:off x="838200" y="2913017"/>
            <a:ext cx="3511731" cy="39449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ctr" rtl="1">
              <a:buFont typeface="Arial" panose="020B0604020202020204" pitchFamily="34" charset="0"/>
              <a:buChar char="•"/>
            </a:pPr>
            <a:r>
              <a:rPr lang="ar-IQ" dirty="0" smtClean="0"/>
              <a:t>يبقى حق الارتفاق ولو تجزا العقار المرتفق به على ان لايزيد ذلك من عبيء العقار المرتفق به</a:t>
            </a:r>
          </a:p>
          <a:p>
            <a:pPr marL="285750" indent="-285750" algn="ctr" rtl="1">
              <a:buFont typeface="Arial" panose="020B0604020202020204" pitchFamily="34" charset="0"/>
              <a:buChar char="•"/>
            </a:pPr>
            <a:r>
              <a:rPr lang="ar-IQ" dirty="0" smtClean="0"/>
              <a:t>لصاحب الارض المرتفق بها طلب ازالة حق الارتفاق اذا اصبحت بعض اجزاء الارض المرتفقه لا تستفاد من الارتفاق</a:t>
            </a:r>
          </a:p>
          <a:p>
            <a:pPr marL="285750" indent="-285750" algn="ctr" rtl="1">
              <a:buFont typeface="Arial" panose="020B0604020202020204" pitchFamily="34" charset="0"/>
              <a:buChar char="•"/>
            </a:pPr>
            <a:r>
              <a:rPr lang="ar-IQ" dirty="0" smtClean="0"/>
              <a:t>كما ان تجزئة العقار المرتفق به لايؤثر على حق الارتفاق ويظل باقيا على كل جزء منه الا اذا ظهر بان بعض الاجزاءمن العقار المرتفق به لم تكن مستعملة في الواقع ولايمكن ان يستعمل عليها</a:t>
            </a:r>
            <a:endParaRPr lang="ar-IQ" dirty="0"/>
          </a:p>
        </p:txBody>
      </p:sp>
    </p:spTree>
    <p:extLst>
      <p:ext uri="{BB962C8B-B14F-4D97-AF65-F5344CB8AC3E}">
        <p14:creationId xmlns:p14="http://schemas.microsoft.com/office/powerpoint/2010/main" val="1222640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7" y="431635"/>
            <a:ext cx="10515600" cy="1325563"/>
          </a:xfrm>
          <a:solidFill>
            <a:srgbClr val="FF0000"/>
          </a:solidFill>
        </p:spPr>
        <p:txBody>
          <a:bodyPr/>
          <a:lstStyle/>
          <a:p>
            <a:pPr algn="ctr"/>
            <a:r>
              <a:rPr lang="ar-IQ" dirty="0" smtClean="0"/>
              <a:t>انقضاء حق الارتفاق</a:t>
            </a:r>
            <a:endParaRPr lang="ar-IQ" dirty="0"/>
          </a:p>
        </p:txBody>
      </p:sp>
      <p:sp>
        <p:nvSpPr>
          <p:cNvPr id="3" name="Content Placeholder 2"/>
          <p:cNvSpPr>
            <a:spLocks noGrp="1"/>
          </p:cNvSpPr>
          <p:nvPr>
            <p:ph idx="1"/>
          </p:nvPr>
        </p:nvSpPr>
        <p:spPr>
          <a:xfrm>
            <a:off x="130629" y="1825625"/>
            <a:ext cx="12004765" cy="4351338"/>
          </a:xfrm>
        </p:spPr>
        <p:txBody>
          <a:bodyPr/>
          <a:lstStyle/>
          <a:p>
            <a:endParaRPr lang="ar-IQ" dirty="0"/>
          </a:p>
        </p:txBody>
      </p:sp>
      <p:sp>
        <p:nvSpPr>
          <p:cNvPr id="4" name="Down Arrow Callout 3"/>
          <p:cNvSpPr/>
          <p:nvPr/>
        </p:nvSpPr>
        <p:spPr>
          <a:xfrm>
            <a:off x="11051176" y="1841863"/>
            <a:ext cx="1097281" cy="1188720"/>
          </a:xfrm>
          <a:prstGeom prst="downArrow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انقضاء الاجل</a:t>
            </a:r>
            <a:endParaRPr lang="ar-IQ" dirty="0"/>
          </a:p>
        </p:txBody>
      </p:sp>
      <p:sp>
        <p:nvSpPr>
          <p:cNvPr id="5" name="Down Arrow Callout 4"/>
          <p:cNvSpPr/>
          <p:nvPr/>
        </p:nvSpPr>
        <p:spPr>
          <a:xfrm>
            <a:off x="9503229" y="1851751"/>
            <a:ext cx="1410788" cy="826135"/>
          </a:xfrm>
          <a:prstGeom prst="downArrow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هلاك احد العقارين</a:t>
            </a:r>
            <a:endParaRPr lang="ar-IQ" dirty="0"/>
          </a:p>
        </p:txBody>
      </p:sp>
      <p:sp>
        <p:nvSpPr>
          <p:cNvPr id="6" name="Down Arrow Callout 5"/>
          <p:cNvSpPr/>
          <p:nvPr/>
        </p:nvSpPr>
        <p:spPr>
          <a:xfrm>
            <a:off x="8033659" y="1838687"/>
            <a:ext cx="1293223" cy="852261"/>
          </a:xfrm>
          <a:prstGeom prst="downArrow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اتحاد الذمة</a:t>
            </a:r>
            <a:endParaRPr lang="ar-IQ" dirty="0"/>
          </a:p>
        </p:txBody>
      </p:sp>
      <p:sp>
        <p:nvSpPr>
          <p:cNvPr id="7" name="Down Arrow Callout 6"/>
          <p:cNvSpPr/>
          <p:nvPr/>
        </p:nvSpPr>
        <p:spPr>
          <a:xfrm>
            <a:off x="6350731" y="1856694"/>
            <a:ext cx="1417319" cy="1141232"/>
          </a:xfrm>
          <a:prstGeom prst="downArrow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عدم الاستعمال مدة التقادم</a:t>
            </a:r>
            <a:endParaRPr lang="ar-IQ" dirty="0"/>
          </a:p>
        </p:txBody>
      </p:sp>
      <p:sp>
        <p:nvSpPr>
          <p:cNvPr id="8" name="Down Arrow Callout 7"/>
          <p:cNvSpPr/>
          <p:nvPr/>
        </p:nvSpPr>
        <p:spPr>
          <a:xfrm>
            <a:off x="5048808" y="1838687"/>
            <a:ext cx="1005840" cy="1172301"/>
          </a:xfrm>
          <a:prstGeom prst="downArrow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استحالة الاستعمال</a:t>
            </a:r>
            <a:endParaRPr lang="ar-IQ" dirty="0"/>
          </a:p>
        </p:txBody>
      </p:sp>
      <p:sp>
        <p:nvSpPr>
          <p:cNvPr id="9" name="Down Arrow Callout 8"/>
          <p:cNvSpPr/>
          <p:nvPr/>
        </p:nvSpPr>
        <p:spPr>
          <a:xfrm>
            <a:off x="3094826" y="1851751"/>
            <a:ext cx="1502228" cy="1319348"/>
          </a:xfrm>
          <a:prstGeom prst="downArrow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زوال فائدة حق الارتفاق</a:t>
            </a:r>
            <a:endParaRPr lang="ar-IQ" dirty="0"/>
          </a:p>
        </p:txBody>
      </p:sp>
      <p:sp>
        <p:nvSpPr>
          <p:cNvPr id="10" name="Down Arrow Callout 9"/>
          <p:cNvSpPr/>
          <p:nvPr/>
        </p:nvSpPr>
        <p:spPr>
          <a:xfrm>
            <a:off x="1532720" y="1871435"/>
            <a:ext cx="1362892" cy="1188719"/>
          </a:xfrm>
          <a:prstGeom prst="downArrow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تجزئة احد العقارين</a:t>
            </a:r>
            <a:endParaRPr lang="ar-IQ" dirty="0"/>
          </a:p>
        </p:txBody>
      </p:sp>
      <p:sp>
        <p:nvSpPr>
          <p:cNvPr id="11" name="Rectangle 10"/>
          <p:cNvSpPr/>
          <p:nvPr/>
        </p:nvSpPr>
        <p:spPr>
          <a:xfrm>
            <a:off x="10933611" y="3030582"/>
            <a:ext cx="1214846" cy="155448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اذ يجوز توقيته بمدة معينه ينقضي بانقضائها</a:t>
            </a:r>
            <a:endParaRPr lang="ar-IQ" dirty="0"/>
          </a:p>
        </p:txBody>
      </p:sp>
      <p:sp>
        <p:nvSpPr>
          <p:cNvPr id="12" name="Rectangle 11"/>
          <p:cNvSpPr/>
          <p:nvPr/>
        </p:nvSpPr>
        <p:spPr>
          <a:xfrm>
            <a:off x="9457509" y="3037114"/>
            <a:ext cx="1306286" cy="15479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بالهلاك الكلي القانوني او المادي</a:t>
            </a:r>
            <a:endParaRPr lang="ar-IQ" dirty="0"/>
          </a:p>
        </p:txBody>
      </p:sp>
      <p:sp>
        <p:nvSpPr>
          <p:cNvPr id="13" name="Rectangle 12"/>
          <p:cNvSpPr/>
          <p:nvPr/>
        </p:nvSpPr>
        <p:spPr>
          <a:xfrm>
            <a:off x="7895406" y="3059894"/>
            <a:ext cx="1404258" cy="253092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اذا اصبح العقاران مملوكين لشخص واحد انقضى حق الارتفاق لانه لايمكن ان يكون لشخص حق ارتفاق على عقار يملكه</a:t>
            </a:r>
            <a:endParaRPr lang="ar-IQ" dirty="0"/>
          </a:p>
        </p:txBody>
      </p:sp>
      <p:sp>
        <p:nvSpPr>
          <p:cNvPr id="14" name="Rectangle 13"/>
          <p:cNvSpPr/>
          <p:nvPr/>
        </p:nvSpPr>
        <p:spPr>
          <a:xfrm>
            <a:off x="6342565" y="3099004"/>
            <a:ext cx="1352008" cy="148605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ينقضي حق الارتفاق لعدم الاستعمال المدة المقررة قانونا وهي 15 سنة</a:t>
            </a:r>
            <a:endParaRPr lang="ar-IQ" dirty="0"/>
          </a:p>
        </p:txBody>
      </p:sp>
      <p:sp>
        <p:nvSpPr>
          <p:cNvPr id="15" name="Rectangle 14"/>
          <p:cNvSpPr/>
          <p:nvPr/>
        </p:nvSpPr>
        <p:spPr>
          <a:xfrm>
            <a:off x="4733115" y="3037114"/>
            <a:ext cx="1371600" cy="15479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في حالة وان اصبح استعماله مستحيلا بسبب تغيير حدث في احد العقارين</a:t>
            </a:r>
            <a:endParaRPr lang="ar-IQ" dirty="0"/>
          </a:p>
        </p:txBody>
      </p:sp>
      <p:sp>
        <p:nvSpPr>
          <p:cNvPr id="16" name="Rectangle 15"/>
          <p:cNvSpPr/>
          <p:nvPr/>
        </p:nvSpPr>
        <p:spPr>
          <a:xfrm>
            <a:off x="2991400" y="3197226"/>
            <a:ext cx="1540882" cy="259699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يمكن لصاحب العقار المرتفق به ان يتحلل من الارتفاق كله او بعضه اذا فقد الارتفاق كل منفعة للعقار المرتفق او كانت فائدته محدودة</a:t>
            </a:r>
            <a:endParaRPr lang="ar-IQ" dirty="0"/>
          </a:p>
        </p:txBody>
      </p:sp>
      <p:sp>
        <p:nvSpPr>
          <p:cNvPr id="17" name="Rectangle 16"/>
          <p:cNvSpPr/>
          <p:nvPr/>
        </p:nvSpPr>
        <p:spPr>
          <a:xfrm>
            <a:off x="1522362" y="3059894"/>
            <a:ext cx="1227908" cy="152516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في حال تجزئة العقار المرتفق او المرتفق به في حالات معينة</a:t>
            </a:r>
            <a:endParaRPr lang="ar-IQ" dirty="0"/>
          </a:p>
        </p:txBody>
      </p:sp>
      <p:sp>
        <p:nvSpPr>
          <p:cNvPr id="18" name="Down Arrow Callout 17"/>
          <p:cNvSpPr/>
          <p:nvPr/>
        </p:nvSpPr>
        <p:spPr>
          <a:xfrm>
            <a:off x="104503" y="1817415"/>
            <a:ext cx="1162608" cy="1180511"/>
          </a:xfrm>
          <a:prstGeom prst="downArrow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التنازل</a:t>
            </a:r>
            <a:endParaRPr lang="ar-IQ" dirty="0"/>
          </a:p>
        </p:txBody>
      </p:sp>
      <p:sp>
        <p:nvSpPr>
          <p:cNvPr id="19" name="Rectangle 18"/>
          <p:cNvSpPr/>
          <p:nvPr/>
        </p:nvSpPr>
        <p:spPr>
          <a:xfrm>
            <a:off x="174413" y="3124654"/>
            <a:ext cx="1227384" cy="230949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يجوز لمالك العقار المرتفق ان يتنازل عن حق الارتفاق لمالك العقار المرتفق به  بعوض او بدونه</a:t>
            </a:r>
            <a:endParaRPr lang="ar-IQ" dirty="0"/>
          </a:p>
        </p:txBody>
      </p:sp>
    </p:spTree>
    <p:extLst>
      <p:ext uri="{BB962C8B-B14F-4D97-AF65-F5344CB8AC3E}">
        <p14:creationId xmlns:p14="http://schemas.microsoft.com/office/powerpoint/2010/main" val="851881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TotalTime>
  <Words>679</Words>
  <Application>Microsoft Office PowerPoint</Application>
  <PresentationFormat>Widescreen</PresentationFormat>
  <Paragraphs>63</Paragraphs>
  <Slides>6</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حق الارتفاق</vt:lpstr>
      <vt:lpstr>انواع حقوق الارتفاق</vt:lpstr>
      <vt:lpstr>اسباب كسب حق الارتفاق</vt:lpstr>
      <vt:lpstr>حقوق والتزامات مالك العقار المرتفق</vt:lpstr>
      <vt:lpstr>حقوق والتزامات مالك العقار المرتفق به</vt:lpstr>
      <vt:lpstr>انقضاء حق الارتفاق</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حق الارتفاق</dc:title>
  <dc:creator>pc</dc:creator>
  <cp:lastModifiedBy>pc</cp:lastModifiedBy>
  <cp:revision>30</cp:revision>
  <dcterms:created xsi:type="dcterms:W3CDTF">2020-04-04T14:31:35Z</dcterms:created>
  <dcterms:modified xsi:type="dcterms:W3CDTF">2020-04-10T18:58:19Z</dcterms:modified>
</cp:coreProperties>
</file>