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960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483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19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088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044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355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596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293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363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64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246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B522-C048-46BF-8AC4-C1D282AE66B9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5759-409D-4F88-A041-68D0C4C9E1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600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3988" y="91440"/>
            <a:ext cx="4976949" cy="979714"/>
          </a:xfrm>
        </p:spPr>
        <p:txBody>
          <a:bodyPr>
            <a:normAutofit/>
          </a:bodyPr>
          <a:lstStyle/>
          <a:p>
            <a:r>
              <a:rPr lang="ar-IQ" dirty="0" smtClean="0"/>
              <a:t>حيازة المنقول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634" y="1120094"/>
            <a:ext cx="10874828" cy="5163139"/>
          </a:xfrm>
        </p:spPr>
        <p:txBody>
          <a:bodyPr/>
          <a:lstStyle/>
          <a:p>
            <a:pPr algn="just" rtl="1"/>
            <a:r>
              <a:rPr lang="ar-IQ" dirty="0" smtClean="0"/>
              <a:t>1- تقر القوانين الحديثة بانه من حاز منقولا وهو حسن النية ويستند الى سبب صحيح عد مالكا له</a:t>
            </a:r>
          </a:p>
          <a:p>
            <a:pPr algn="just" rtl="1"/>
            <a:r>
              <a:rPr lang="ar-IQ" dirty="0" smtClean="0"/>
              <a:t>2- قاعدة الحيازة في المنقول قاعدة مهمة ورئيسية اخذ بها القانون المدني العراقي</a:t>
            </a:r>
          </a:p>
          <a:p>
            <a:pPr algn="just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864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اساس القاعدة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10515600" cy="438735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8242663" y="1789611"/>
            <a:ext cx="2116183" cy="836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كسب الملكية عن طريق الاستيلاء الا انه استيلاء من نوع خاص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4650377" y="1789611"/>
            <a:ext cx="2011680" cy="836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التقادم المكسب الا انه تقادم فوري يتم حال ابتدائه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 flipH="1">
            <a:off x="994955" y="1789612"/>
            <a:ext cx="2231570" cy="1018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هي عبارة عن قرينة قانونية على الملكية</a:t>
            </a:r>
            <a:r>
              <a:rPr lang="en-US" dirty="0" smtClean="0"/>
              <a:t>  </a:t>
            </a:r>
            <a:r>
              <a:rPr lang="ar-IQ" dirty="0" smtClean="0"/>
              <a:t>انشاها المشرع لمصلحة الحائز حسن النية</a:t>
            </a:r>
            <a:endParaRPr lang="ar-IQ" dirty="0"/>
          </a:p>
        </p:txBody>
      </p:sp>
      <p:sp>
        <p:nvSpPr>
          <p:cNvPr id="7" name="Down Arrow 6"/>
          <p:cNvSpPr/>
          <p:nvPr/>
        </p:nvSpPr>
        <p:spPr>
          <a:xfrm>
            <a:off x="2103120" y="2873829"/>
            <a:ext cx="313509" cy="731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1541417" y="3618411"/>
            <a:ext cx="1332411" cy="1345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اخذ بها القضاء الفرنسي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746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الحكمة من الحيازة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الغرض من هذه القاعدة هي توطيد الثقة والائتمان فب المعاملات </a:t>
            </a:r>
          </a:p>
          <a:p>
            <a:pPr algn="r" rtl="1"/>
            <a:r>
              <a:rPr lang="ar-IQ" dirty="0" smtClean="0"/>
              <a:t>كي يتكرس مبدا ((بانه حائز المنقول هو مالكه الحقيقي))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99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نطاق تطبيق قاعدة الحيازة في المنقول سند للملكية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163" y="1841863"/>
            <a:ext cx="10565674" cy="4348163"/>
          </a:xfrm>
        </p:spPr>
        <p:txBody>
          <a:bodyPr/>
          <a:lstStyle/>
          <a:p>
            <a:r>
              <a:rPr lang="ar-IQ" dirty="0" smtClean="0"/>
              <a:t>لالا</a:t>
            </a:r>
            <a:r>
              <a:rPr lang="en-US" dirty="0" smtClean="0"/>
              <a:t>b 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7628709" y="1841863"/>
            <a:ext cx="2468880" cy="953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المنقولات المادية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1031965" y="1841863"/>
            <a:ext cx="2495006" cy="953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السندات لحاملها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8543109" y="3213463"/>
            <a:ext cx="2810691" cy="83602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المنقولات المعنوية</a:t>
            </a:r>
            <a:endParaRPr lang="ar-IQ" dirty="0"/>
          </a:p>
        </p:txBody>
      </p:sp>
      <p:sp>
        <p:nvSpPr>
          <p:cNvPr id="7" name="Left Arrow 6"/>
          <p:cNvSpPr/>
          <p:nvPr/>
        </p:nvSpPr>
        <p:spPr>
          <a:xfrm>
            <a:off x="6818812" y="3540034"/>
            <a:ext cx="1698172" cy="2426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Oval 8"/>
          <p:cNvSpPr/>
          <p:nvPr/>
        </p:nvSpPr>
        <p:spPr>
          <a:xfrm>
            <a:off x="5667104" y="3409406"/>
            <a:ext cx="1151707" cy="6400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لاتسري</a:t>
            </a:r>
            <a:endParaRPr lang="ar-IQ" dirty="0"/>
          </a:p>
        </p:txBody>
      </p:sp>
      <p:sp>
        <p:nvSpPr>
          <p:cNvPr id="10" name="Left Arrow 9"/>
          <p:cNvSpPr/>
          <p:nvPr/>
        </p:nvSpPr>
        <p:spPr>
          <a:xfrm>
            <a:off x="6648994" y="2259874"/>
            <a:ext cx="979715" cy="2612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Right Arrow 10"/>
          <p:cNvSpPr/>
          <p:nvPr/>
        </p:nvSpPr>
        <p:spPr>
          <a:xfrm flipV="1">
            <a:off x="3526971" y="2259874"/>
            <a:ext cx="1815738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IQ" dirty="0"/>
          </a:p>
        </p:txBody>
      </p:sp>
      <p:sp>
        <p:nvSpPr>
          <p:cNvPr id="14" name="Oval 13"/>
          <p:cNvSpPr/>
          <p:nvPr/>
        </p:nvSpPr>
        <p:spPr>
          <a:xfrm>
            <a:off x="5342709" y="1972491"/>
            <a:ext cx="1306285" cy="679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تسري</a:t>
            </a:r>
            <a:endParaRPr lang="ar-IQ" dirty="0"/>
          </a:p>
        </p:txBody>
      </p:sp>
      <p:sp>
        <p:nvSpPr>
          <p:cNvPr id="15" name="Rectangle 14"/>
          <p:cNvSpPr/>
          <p:nvPr/>
        </p:nvSpPr>
        <p:spPr>
          <a:xfrm>
            <a:off x="8543109" y="4167051"/>
            <a:ext cx="2810691" cy="71845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المنقولات المخصصة للنفع العام</a:t>
            </a:r>
            <a:endParaRPr lang="ar-IQ" dirty="0"/>
          </a:p>
        </p:txBody>
      </p:sp>
      <p:sp>
        <p:nvSpPr>
          <p:cNvPr id="16" name="Left Arrow 15"/>
          <p:cNvSpPr/>
          <p:nvPr/>
        </p:nvSpPr>
        <p:spPr>
          <a:xfrm>
            <a:off x="6831874" y="4362993"/>
            <a:ext cx="1711235" cy="255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Oval 16"/>
          <p:cNvSpPr/>
          <p:nvPr/>
        </p:nvSpPr>
        <p:spPr>
          <a:xfrm>
            <a:off x="5667105" y="4187597"/>
            <a:ext cx="1151706" cy="59340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لاتسري</a:t>
            </a:r>
            <a:endParaRPr lang="ar-IQ" dirty="0"/>
          </a:p>
        </p:txBody>
      </p:sp>
      <p:sp>
        <p:nvSpPr>
          <p:cNvPr id="18" name="Rectangle 17"/>
          <p:cNvSpPr/>
          <p:nvPr/>
        </p:nvSpPr>
        <p:spPr>
          <a:xfrm>
            <a:off x="8530046" y="4885509"/>
            <a:ext cx="2823754" cy="60089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المجموعات القانونية</a:t>
            </a:r>
            <a:endParaRPr lang="ar-IQ" dirty="0"/>
          </a:p>
        </p:txBody>
      </p:sp>
      <p:sp>
        <p:nvSpPr>
          <p:cNvPr id="19" name="Left Arrow 18"/>
          <p:cNvSpPr/>
          <p:nvPr/>
        </p:nvSpPr>
        <p:spPr>
          <a:xfrm>
            <a:off x="6844936" y="4976949"/>
            <a:ext cx="1541418" cy="373241"/>
          </a:xfrm>
          <a:prstGeom prst="leftArrow">
            <a:avLst>
              <a:gd name="adj1" fmla="val 360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Oval 19"/>
          <p:cNvSpPr/>
          <p:nvPr/>
        </p:nvSpPr>
        <p:spPr>
          <a:xfrm>
            <a:off x="5667104" y="4885510"/>
            <a:ext cx="1151707" cy="69981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لا تسري</a:t>
            </a:r>
            <a:endParaRPr lang="ar-IQ" dirty="0"/>
          </a:p>
        </p:txBody>
      </p:sp>
      <p:sp>
        <p:nvSpPr>
          <p:cNvPr id="21" name="Rectangle 20"/>
          <p:cNvSpPr/>
          <p:nvPr/>
        </p:nvSpPr>
        <p:spPr>
          <a:xfrm>
            <a:off x="8503921" y="5486401"/>
            <a:ext cx="2849880" cy="57476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المنقولات التي اصبحت عقارات بالتخصيص</a:t>
            </a:r>
            <a:endParaRPr lang="ar-IQ" dirty="0"/>
          </a:p>
        </p:txBody>
      </p:sp>
      <p:sp>
        <p:nvSpPr>
          <p:cNvPr id="22" name="Left Arrow 21"/>
          <p:cNvSpPr/>
          <p:nvPr/>
        </p:nvSpPr>
        <p:spPr>
          <a:xfrm>
            <a:off x="6818811" y="5812971"/>
            <a:ext cx="1698172" cy="235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Oval 22"/>
          <p:cNvSpPr/>
          <p:nvPr/>
        </p:nvSpPr>
        <p:spPr>
          <a:xfrm>
            <a:off x="5667104" y="5689827"/>
            <a:ext cx="1151708" cy="65137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لاتسري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861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 rtl="1"/>
            <a:r>
              <a:rPr lang="ar-IQ" sz="3600" dirty="0" smtClean="0"/>
              <a:t>الاستثناءات الواردة على تطبيق قاعدة ((الحيازة في المنقول سند الملكية)) فيما يتعلق بالمنقولات المادية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Oval 3"/>
          <p:cNvSpPr/>
          <p:nvPr/>
        </p:nvSpPr>
        <p:spPr>
          <a:xfrm>
            <a:off x="7903029" y="1841863"/>
            <a:ext cx="2442754" cy="331796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المنقولات التي يشترط القانون للتصرفات الواردة عليها شكلية معينة كالسفن والطائرات</a:t>
            </a:r>
            <a:endParaRPr lang="ar-IQ" dirty="0"/>
          </a:p>
        </p:txBody>
      </p:sp>
      <p:sp>
        <p:nvSpPr>
          <p:cNvPr id="5" name="Oval 4"/>
          <p:cNvSpPr/>
          <p:nvPr/>
        </p:nvSpPr>
        <p:spPr>
          <a:xfrm>
            <a:off x="1267097" y="1841863"/>
            <a:ext cx="2233749" cy="331796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المنقوت التي يتلقاها الحائز باعتبارها تابعه لعقار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578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/>
            <a:r>
              <a:rPr lang="ar-IQ" dirty="0" smtClean="0"/>
              <a:t>شروط تطبيق القاعدة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989"/>
            <a:ext cx="10515600" cy="4351338"/>
          </a:xfrm>
        </p:spPr>
        <p:txBody>
          <a:bodyPr/>
          <a:lstStyle/>
          <a:p>
            <a:r>
              <a:rPr lang="ar-IQ" dirty="0" smtClean="0"/>
              <a:t>حححح</a:t>
            </a:r>
            <a:endParaRPr lang="ar-IQ" dirty="0"/>
          </a:p>
        </p:txBody>
      </p:sp>
      <p:sp>
        <p:nvSpPr>
          <p:cNvPr id="4" name="Rounded Rectangle 3"/>
          <p:cNvSpPr/>
          <p:nvPr/>
        </p:nvSpPr>
        <p:spPr>
          <a:xfrm>
            <a:off x="8961120" y="1841863"/>
            <a:ext cx="2392680" cy="109728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الحيازة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5101045" y="1841863"/>
            <a:ext cx="2442754" cy="116259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حسن النية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 flipH="1">
            <a:off x="838200" y="1841863"/>
            <a:ext cx="2845525" cy="11887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السبب الصحيح</a:t>
            </a:r>
            <a:endParaRPr lang="ar-IQ" dirty="0"/>
          </a:p>
        </p:txBody>
      </p:sp>
      <p:sp>
        <p:nvSpPr>
          <p:cNvPr id="7" name="Down Arrow 6"/>
          <p:cNvSpPr/>
          <p:nvPr/>
        </p:nvSpPr>
        <p:spPr>
          <a:xfrm>
            <a:off x="10149840" y="2952207"/>
            <a:ext cx="326571" cy="82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326880" y="3775166"/>
            <a:ext cx="1750423" cy="206393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حيازة قانونية حقيقية خالية من العيوب</a:t>
            </a:r>
            <a:endParaRPr lang="ar-IQ" dirty="0"/>
          </a:p>
        </p:txBody>
      </p:sp>
      <p:sp>
        <p:nvSpPr>
          <p:cNvPr id="9" name="Down Arrow 8"/>
          <p:cNvSpPr/>
          <p:nvPr/>
        </p:nvSpPr>
        <p:spPr>
          <a:xfrm>
            <a:off x="6087291" y="3030583"/>
            <a:ext cx="365760" cy="1045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Oval 9"/>
          <p:cNvSpPr/>
          <p:nvPr/>
        </p:nvSpPr>
        <p:spPr>
          <a:xfrm>
            <a:off x="5303519" y="4101737"/>
            <a:ext cx="1776549" cy="173735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وقت الحيازة  وهو مفترض حتى يقوم الدليل على العكس</a:t>
            </a:r>
            <a:endParaRPr lang="ar-IQ" dirty="0"/>
          </a:p>
        </p:txBody>
      </p:sp>
      <p:sp>
        <p:nvSpPr>
          <p:cNvPr id="11" name="Down Arrow 10"/>
          <p:cNvSpPr/>
          <p:nvPr/>
        </p:nvSpPr>
        <p:spPr>
          <a:xfrm>
            <a:off x="2011680" y="3030583"/>
            <a:ext cx="496389" cy="12279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Oval 11"/>
          <p:cNvSpPr/>
          <p:nvPr/>
        </p:nvSpPr>
        <p:spPr>
          <a:xfrm>
            <a:off x="1260565" y="4258491"/>
            <a:ext cx="1998617" cy="155448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نفس مفهوم السبب الصحيح في التقادم الخمسي مع بعض الاختلافات البسيطة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1995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حيازة المنقول</vt:lpstr>
      <vt:lpstr>اساس القاعدة</vt:lpstr>
      <vt:lpstr>الحكمة من الحيازة</vt:lpstr>
      <vt:lpstr>نطاق تطبيق قاعدة الحيازة في المنقول سند للملكية</vt:lpstr>
      <vt:lpstr>الاستثناءات الواردة على تطبيق قاعدة ((الحيازة في المنقول سند الملكية)) فيما يتعلق بالمنقولات المادية</vt:lpstr>
      <vt:lpstr>شروط تطبيق القاعدة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حيازة المنقول</dc:title>
  <dc:creator>pc</dc:creator>
  <cp:lastModifiedBy>pc</cp:lastModifiedBy>
  <cp:revision>15</cp:revision>
  <dcterms:created xsi:type="dcterms:W3CDTF">2020-03-23T16:03:08Z</dcterms:created>
  <dcterms:modified xsi:type="dcterms:W3CDTF">2020-03-24T07:51:16Z</dcterms:modified>
</cp:coreProperties>
</file>