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Lst>
  <p:sldSz cx="9144000" cy="6858000" type="screen4x3"/>
  <p:notesSz cx="6735763" cy="9869488"/>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412"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635A36D4-D31A-4E2E-8D3C-4BEFCF6EFEA2}" type="datetimeFigureOut">
              <a:rPr lang="ar-IQ" smtClean="0"/>
              <a:pPr/>
              <a:t>01/02/1443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7F6A04B-0536-41F6-9DCD-208B5426DCCC}"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35A36D4-D31A-4E2E-8D3C-4BEFCF6EFEA2}" type="datetimeFigureOut">
              <a:rPr lang="ar-IQ" smtClean="0"/>
              <a:pPr/>
              <a:t>01/02/1443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7F6A04B-0536-41F6-9DCD-208B5426DCCC}"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35A36D4-D31A-4E2E-8D3C-4BEFCF6EFEA2}" type="datetimeFigureOut">
              <a:rPr lang="ar-IQ" smtClean="0"/>
              <a:pPr/>
              <a:t>01/02/1443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7F6A04B-0536-41F6-9DCD-208B5426DCCC}"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35A36D4-D31A-4E2E-8D3C-4BEFCF6EFEA2}" type="datetimeFigureOut">
              <a:rPr lang="ar-IQ" smtClean="0"/>
              <a:pPr/>
              <a:t>01/02/1443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7F6A04B-0536-41F6-9DCD-208B5426DCCC}"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35A36D4-D31A-4E2E-8D3C-4BEFCF6EFEA2}" type="datetimeFigureOut">
              <a:rPr lang="ar-IQ" smtClean="0"/>
              <a:pPr/>
              <a:t>01/02/1443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7F6A04B-0536-41F6-9DCD-208B5426DCCC}"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635A36D4-D31A-4E2E-8D3C-4BEFCF6EFEA2}" type="datetimeFigureOut">
              <a:rPr lang="ar-IQ" smtClean="0"/>
              <a:pPr/>
              <a:t>01/02/1443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7F6A04B-0536-41F6-9DCD-208B5426DCCC}"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635A36D4-D31A-4E2E-8D3C-4BEFCF6EFEA2}" type="datetimeFigureOut">
              <a:rPr lang="ar-IQ" smtClean="0"/>
              <a:pPr/>
              <a:t>01/02/1443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7F6A04B-0536-41F6-9DCD-208B5426DCCC}"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635A36D4-D31A-4E2E-8D3C-4BEFCF6EFEA2}" type="datetimeFigureOut">
              <a:rPr lang="ar-IQ" smtClean="0"/>
              <a:pPr/>
              <a:t>01/02/1443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D7F6A04B-0536-41F6-9DCD-208B5426DCCC}"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35A36D4-D31A-4E2E-8D3C-4BEFCF6EFEA2}" type="datetimeFigureOut">
              <a:rPr lang="ar-IQ" smtClean="0"/>
              <a:pPr/>
              <a:t>01/02/1443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7F6A04B-0536-41F6-9DCD-208B5426DCCC}"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35A36D4-D31A-4E2E-8D3C-4BEFCF6EFEA2}" type="datetimeFigureOut">
              <a:rPr lang="ar-IQ" smtClean="0"/>
              <a:pPr/>
              <a:t>01/02/1443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7F6A04B-0536-41F6-9DCD-208B5426DCCC}"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35A36D4-D31A-4E2E-8D3C-4BEFCF6EFEA2}" type="datetimeFigureOut">
              <a:rPr lang="ar-IQ" smtClean="0"/>
              <a:pPr/>
              <a:t>01/02/1443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7F6A04B-0536-41F6-9DCD-208B5426DCCC}"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35A36D4-D31A-4E2E-8D3C-4BEFCF6EFEA2}" type="datetimeFigureOut">
              <a:rPr lang="ar-IQ" smtClean="0"/>
              <a:pPr/>
              <a:t>01/02/1443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7F6A04B-0536-41F6-9DCD-208B5426DCCC}"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الباب </a:t>
            </a:r>
            <a:r>
              <a:rPr lang="ar-IQ" dirty="0" err="1" smtClean="0"/>
              <a:t>الاول</a:t>
            </a:r>
            <a:r>
              <a:rPr lang="ar-IQ" dirty="0" smtClean="0"/>
              <a:t> </a:t>
            </a:r>
            <a:endParaRPr lang="ar-IQ" dirty="0"/>
          </a:p>
        </p:txBody>
      </p:sp>
      <p:sp>
        <p:nvSpPr>
          <p:cNvPr id="3" name="عنوان فرعي 2"/>
          <p:cNvSpPr>
            <a:spLocks noGrp="1"/>
          </p:cNvSpPr>
          <p:nvPr>
            <p:ph type="subTitle" idx="1"/>
          </p:nvPr>
        </p:nvSpPr>
        <p:spPr/>
        <p:txBody>
          <a:bodyPr>
            <a:normAutofit/>
          </a:bodyPr>
          <a:lstStyle/>
          <a:p>
            <a:r>
              <a:rPr lang="ar-IQ" dirty="0" smtClean="0"/>
              <a:t> </a:t>
            </a:r>
          </a:p>
          <a:p>
            <a:r>
              <a:rPr lang="ar-IQ" dirty="0" smtClean="0"/>
              <a:t>المعاهدات والاتفاقيات الدولية المتعددة </a:t>
            </a:r>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buNone/>
            </a:pPr>
            <a:r>
              <a:rPr lang="ar-IQ" dirty="0" smtClean="0"/>
              <a:t>   من هذه </a:t>
            </a:r>
            <a:r>
              <a:rPr lang="ar-IQ" dirty="0" err="1" smtClean="0"/>
              <a:t>التعاريف</a:t>
            </a:r>
            <a:r>
              <a:rPr lang="ar-IQ" dirty="0" smtClean="0"/>
              <a:t> يتضح </a:t>
            </a:r>
            <a:r>
              <a:rPr lang="ar-IQ" dirty="0" err="1" smtClean="0"/>
              <a:t>ان</a:t>
            </a:r>
            <a:r>
              <a:rPr lang="ar-IQ" dirty="0" smtClean="0"/>
              <a:t> </a:t>
            </a:r>
            <a:r>
              <a:rPr lang="ar-IQ" dirty="0" err="1" smtClean="0"/>
              <a:t>الاصل</a:t>
            </a:r>
            <a:r>
              <a:rPr lang="ar-IQ" dirty="0" smtClean="0"/>
              <a:t> في المفاوضة </a:t>
            </a:r>
            <a:r>
              <a:rPr lang="ar-IQ" dirty="0" err="1" smtClean="0"/>
              <a:t>انها</a:t>
            </a:r>
            <a:r>
              <a:rPr lang="ar-IQ" dirty="0" smtClean="0"/>
              <a:t> تتم من قبل رئيس الجمهورية </a:t>
            </a:r>
            <a:r>
              <a:rPr lang="ar-IQ" dirty="0" err="1" smtClean="0"/>
              <a:t>او</a:t>
            </a:r>
            <a:r>
              <a:rPr lang="ar-IQ" dirty="0" smtClean="0"/>
              <a:t> رئيس مجلس الوزراء </a:t>
            </a:r>
            <a:r>
              <a:rPr lang="ar-IQ" dirty="0" err="1" smtClean="0"/>
              <a:t>او</a:t>
            </a:r>
            <a:r>
              <a:rPr lang="ar-IQ" dirty="0" smtClean="0"/>
              <a:t> وزير الخارجية </a:t>
            </a:r>
            <a:r>
              <a:rPr lang="ar-IQ" dirty="0" err="1" smtClean="0"/>
              <a:t>او</a:t>
            </a:r>
            <a:r>
              <a:rPr lang="ar-IQ" dirty="0" smtClean="0"/>
              <a:t> الممثلين الدبلوماسيين لكن فيما عدا هؤلاء </a:t>
            </a:r>
            <a:r>
              <a:rPr lang="ar-IQ" dirty="0" err="1" smtClean="0"/>
              <a:t>الاشخاص</a:t>
            </a:r>
            <a:r>
              <a:rPr lang="ar-IQ" dirty="0" smtClean="0"/>
              <a:t> لا يمكن لهم </a:t>
            </a:r>
            <a:r>
              <a:rPr lang="ar-IQ" dirty="0" err="1" smtClean="0"/>
              <a:t>اجراء</a:t>
            </a:r>
            <a:r>
              <a:rPr lang="ar-IQ" dirty="0" smtClean="0"/>
              <a:t> المفاوضات </a:t>
            </a:r>
            <a:r>
              <a:rPr lang="ar-IQ" dirty="0" err="1" smtClean="0"/>
              <a:t>او</a:t>
            </a:r>
            <a:r>
              <a:rPr lang="ar-IQ" dirty="0" smtClean="0"/>
              <a:t> الاتفاق بشأن مسألة معينة </a:t>
            </a:r>
            <a:r>
              <a:rPr lang="ar-IQ" dirty="0" err="1" smtClean="0"/>
              <a:t>الا</a:t>
            </a:r>
            <a:r>
              <a:rPr lang="ar-IQ" dirty="0" smtClean="0"/>
              <a:t> بموجب </a:t>
            </a:r>
            <a:r>
              <a:rPr lang="ar-IQ" dirty="0" err="1" smtClean="0"/>
              <a:t>اوراق</a:t>
            </a:r>
            <a:r>
              <a:rPr lang="ar-IQ" dirty="0" smtClean="0"/>
              <a:t> تفويض تمنح لشخص </a:t>
            </a:r>
            <a:r>
              <a:rPr lang="ar-IQ" dirty="0" err="1" smtClean="0"/>
              <a:t>او</a:t>
            </a:r>
            <a:r>
              <a:rPr lang="ar-IQ" dirty="0" smtClean="0"/>
              <a:t> </a:t>
            </a:r>
            <a:r>
              <a:rPr lang="ar-IQ" dirty="0" err="1" smtClean="0"/>
              <a:t>اشخاص</a:t>
            </a:r>
            <a:r>
              <a:rPr lang="ar-IQ" dirty="0" smtClean="0"/>
              <a:t> معينين للدخول في هكذا مفاوضات ويجب </a:t>
            </a:r>
            <a:r>
              <a:rPr lang="ar-IQ" dirty="0" err="1" smtClean="0"/>
              <a:t>ان</a:t>
            </a:r>
            <a:r>
              <a:rPr lang="ar-IQ" dirty="0" smtClean="0"/>
              <a:t> تشتمل على توقيع رئيس مجلس الوزراء </a:t>
            </a:r>
            <a:r>
              <a:rPr lang="ar-IQ" dirty="0" err="1" smtClean="0"/>
              <a:t>و</a:t>
            </a:r>
            <a:r>
              <a:rPr lang="ar-IQ" dirty="0" smtClean="0"/>
              <a:t> وزير الخارجية فيما عداها </a:t>
            </a:r>
            <a:r>
              <a:rPr lang="ar-IQ" dirty="0" err="1" smtClean="0"/>
              <a:t>تعبتر</a:t>
            </a:r>
            <a:r>
              <a:rPr lang="ar-IQ" dirty="0" smtClean="0"/>
              <a:t> هذه الوثائق باطلة ولا يمكن الاعتداد </a:t>
            </a:r>
            <a:r>
              <a:rPr lang="ar-IQ" dirty="0" err="1" smtClean="0"/>
              <a:t>بها</a:t>
            </a:r>
            <a:r>
              <a:rPr lang="ar-IQ" dirty="0" smtClean="0"/>
              <a:t> .  </a:t>
            </a:r>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pPr>
              <a:buNone/>
            </a:pPr>
            <a:r>
              <a:rPr lang="ar-IQ" dirty="0" smtClean="0"/>
              <a:t>    المرحلة الثانية : التحرير والتوقيع </a:t>
            </a:r>
          </a:p>
          <a:p>
            <a:pPr algn="just">
              <a:buNone/>
            </a:pPr>
            <a:r>
              <a:rPr lang="ar-IQ" dirty="0" smtClean="0"/>
              <a:t>    </a:t>
            </a:r>
            <a:r>
              <a:rPr lang="ar-IQ" dirty="0" err="1" smtClean="0"/>
              <a:t>اذا</a:t>
            </a:r>
            <a:r>
              <a:rPr lang="ar-IQ" dirty="0" smtClean="0"/>
              <a:t> ما تم تقارب وجهات النظر بين الأطراف المتفاوضة حول موضوع معين </a:t>
            </a:r>
            <a:r>
              <a:rPr lang="ar-IQ" dirty="0" err="1" smtClean="0"/>
              <a:t>او</a:t>
            </a:r>
            <a:r>
              <a:rPr lang="ar-IQ" dirty="0" smtClean="0"/>
              <a:t> مسألة معينة فتأتي المرحلة التي تليها وهي تحرير وكتابة ما تم الاتفاق عليه في المرحلة </a:t>
            </a:r>
            <a:r>
              <a:rPr lang="ar-IQ" dirty="0" err="1" smtClean="0"/>
              <a:t>الاولى</a:t>
            </a:r>
            <a:r>
              <a:rPr lang="ar-IQ" dirty="0" smtClean="0"/>
              <a:t> ويتم ذلك في سند مكتوب ، فالذي يميز هذه المرحلة هي الكتابة بعد </a:t>
            </a:r>
            <a:r>
              <a:rPr lang="ar-IQ" dirty="0" err="1" smtClean="0"/>
              <a:t>ان</a:t>
            </a:r>
            <a:r>
              <a:rPr lang="ar-IQ" dirty="0" smtClean="0"/>
              <a:t> كانت المرحلة </a:t>
            </a:r>
            <a:r>
              <a:rPr lang="ar-IQ" dirty="0" err="1" smtClean="0"/>
              <a:t>الاولى</a:t>
            </a:r>
            <a:r>
              <a:rPr lang="ar-IQ" dirty="0" smtClean="0"/>
              <a:t> قد </a:t>
            </a:r>
            <a:r>
              <a:rPr lang="ar-IQ" dirty="0" err="1" smtClean="0"/>
              <a:t>اجريت</a:t>
            </a:r>
            <a:r>
              <a:rPr lang="ar-IQ" dirty="0" smtClean="0"/>
              <a:t> شفهيا .</a:t>
            </a:r>
          </a:p>
          <a:p>
            <a:pPr algn="just">
              <a:buNone/>
            </a:pPr>
            <a:r>
              <a:rPr lang="ar-IQ" dirty="0"/>
              <a:t> </a:t>
            </a:r>
            <a:r>
              <a:rPr lang="ar-IQ" dirty="0" smtClean="0"/>
              <a:t>  </a:t>
            </a:r>
            <a:r>
              <a:rPr lang="ar-IQ" dirty="0" err="1" smtClean="0"/>
              <a:t>فاذا</a:t>
            </a:r>
            <a:r>
              <a:rPr lang="ar-IQ" dirty="0" smtClean="0"/>
              <a:t> كانت الدول تتكلم نفس اللغة فهي لا تلاقي صعوبة في تحرير ما تم الاتفاق عليه </a:t>
            </a:r>
            <a:r>
              <a:rPr lang="ar-IQ" dirty="0" err="1" smtClean="0"/>
              <a:t>كالأتفاق</a:t>
            </a:r>
            <a:r>
              <a:rPr lang="ar-IQ" dirty="0" smtClean="0"/>
              <a:t> الذي يعقد بين الدول العربية . </a:t>
            </a:r>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buNone/>
            </a:pPr>
            <a:r>
              <a:rPr lang="ar-IQ" dirty="0" smtClean="0"/>
              <a:t>  </a:t>
            </a:r>
            <a:r>
              <a:rPr lang="ar-IQ" dirty="0" err="1" smtClean="0"/>
              <a:t>اما</a:t>
            </a:r>
            <a:r>
              <a:rPr lang="ar-IQ" dirty="0" smtClean="0"/>
              <a:t> </a:t>
            </a:r>
            <a:r>
              <a:rPr lang="ar-IQ" dirty="0" err="1" smtClean="0"/>
              <a:t>اذا</a:t>
            </a:r>
            <a:r>
              <a:rPr lang="ar-IQ" dirty="0" smtClean="0"/>
              <a:t> كانت الدول تتكلم لغات مختلفة فهنا ستجد صعوبة في تحرير هذه الاتفاقية ، فيمكن </a:t>
            </a:r>
            <a:r>
              <a:rPr lang="ar-IQ" dirty="0" err="1" smtClean="0"/>
              <a:t>اتباع</a:t>
            </a:r>
            <a:r>
              <a:rPr lang="ar-IQ" dirty="0" smtClean="0"/>
              <a:t> واحد </a:t>
            </a:r>
            <a:r>
              <a:rPr lang="ar-IQ" dirty="0" err="1" smtClean="0"/>
              <a:t>ن</a:t>
            </a:r>
            <a:r>
              <a:rPr lang="ar-IQ" dirty="0" smtClean="0"/>
              <a:t> ثلاث </a:t>
            </a:r>
            <a:r>
              <a:rPr lang="ar-IQ" dirty="0" err="1" smtClean="0"/>
              <a:t>اساليب</a:t>
            </a:r>
            <a:r>
              <a:rPr lang="ar-IQ" dirty="0" smtClean="0"/>
              <a:t> وكالآتي :</a:t>
            </a:r>
          </a:p>
          <a:p>
            <a:pPr marL="514350" indent="-514350">
              <a:buAutoNum type="arabicPeriod"/>
            </a:pPr>
            <a:r>
              <a:rPr lang="ar-IQ" dirty="0" smtClean="0"/>
              <a:t>تحرير المعاهدة بلغة تختارها الدول المتفاوضة </a:t>
            </a:r>
          </a:p>
          <a:p>
            <a:pPr marL="514350" indent="-514350">
              <a:buAutoNum type="arabicPeriod"/>
            </a:pPr>
            <a:r>
              <a:rPr lang="ar-IQ" dirty="0" smtClean="0"/>
              <a:t>تحرير المعاهدة بلغتين </a:t>
            </a:r>
            <a:r>
              <a:rPr lang="ar-IQ" dirty="0" err="1" smtClean="0"/>
              <a:t>او</a:t>
            </a:r>
            <a:r>
              <a:rPr lang="ar-IQ" dirty="0" smtClean="0"/>
              <a:t> </a:t>
            </a:r>
            <a:r>
              <a:rPr lang="ar-IQ" dirty="0" err="1" smtClean="0"/>
              <a:t>اكثر</a:t>
            </a:r>
            <a:r>
              <a:rPr lang="ar-IQ" dirty="0" smtClean="0"/>
              <a:t> على </a:t>
            </a:r>
            <a:r>
              <a:rPr lang="ar-IQ" dirty="0" err="1" smtClean="0"/>
              <a:t>ان</a:t>
            </a:r>
            <a:r>
              <a:rPr lang="ar-IQ" dirty="0" smtClean="0"/>
              <a:t> تعطى </a:t>
            </a:r>
            <a:r>
              <a:rPr lang="ar-IQ" dirty="0" err="1" smtClean="0"/>
              <a:t>الاولوية</a:t>
            </a:r>
            <a:r>
              <a:rPr lang="ar-IQ" dirty="0" smtClean="0"/>
              <a:t> لأحدهما عند الاختلاف </a:t>
            </a:r>
          </a:p>
          <a:p>
            <a:pPr marL="514350" indent="-514350">
              <a:buAutoNum type="arabicPeriod"/>
            </a:pPr>
            <a:r>
              <a:rPr lang="ar-IQ" dirty="0" smtClean="0"/>
              <a:t>تحرير المعاهدة بلغات جميع الدول المشتركة في المفاوضات وتكون لجميعها نفس القوة </a:t>
            </a:r>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buNone/>
            </a:pPr>
            <a:r>
              <a:rPr lang="ar-IQ" dirty="0" smtClean="0"/>
              <a:t>  </a:t>
            </a:r>
            <a:r>
              <a:rPr lang="ar-IQ" dirty="0" err="1" smtClean="0"/>
              <a:t>اما</a:t>
            </a:r>
            <a:r>
              <a:rPr lang="ar-IQ" dirty="0" smtClean="0"/>
              <a:t> قانون عقد المعاهدات العراقي فقد حسم الموضوع في هذا المجال في الفصل الرابع منه المادة ( 7 ) بقولها ” تحرر المعاهدات الثنائية بين جمهورية العراق والدول </a:t>
            </a:r>
            <a:r>
              <a:rPr lang="ar-IQ" dirty="0" err="1" smtClean="0"/>
              <a:t>الاخرى</a:t>
            </a:r>
            <a:r>
              <a:rPr lang="ar-IQ" dirty="0" smtClean="0"/>
              <a:t> بلغة واحدة </a:t>
            </a:r>
            <a:r>
              <a:rPr lang="ar-IQ" dirty="0" err="1" smtClean="0"/>
              <a:t>او</a:t>
            </a:r>
            <a:r>
              <a:rPr lang="ar-IQ" dirty="0" smtClean="0"/>
              <a:t> </a:t>
            </a:r>
            <a:r>
              <a:rPr lang="ar-IQ" dirty="0" err="1" smtClean="0"/>
              <a:t>اكثر</a:t>
            </a:r>
            <a:r>
              <a:rPr lang="ar-IQ" dirty="0" smtClean="0"/>
              <a:t> وفق </a:t>
            </a:r>
            <a:r>
              <a:rPr lang="ar-IQ" dirty="0" err="1" smtClean="0"/>
              <a:t>احدى</a:t>
            </a:r>
            <a:r>
              <a:rPr lang="ar-IQ" dirty="0" smtClean="0"/>
              <a:t> الصور الآتية :</a:t>
            </a:r>
          </a:p>
          <a:p>
            <a:pPr algn="just">
              <a:buNone/>
            </a:pPr>
            <a:r>
              <a:rPr lang="ar-IQ" dirty="0" err="1" smtClean="0"/>
              <a:t>اولا</a:t>
            </a:r>
            <a:r>
              <a:rPr lang="ar-IQ" dirty="0" smtClean="0"/>
              <a:t> : باللغة العربية في حالة عقد المعاهدة مع دولة عربية </a:t>
            </a:r>
            <a:r>
              <a:rPr lang="ar-IQ" dirty="0" err="1" smtClean="0"/>
              <a:t>او</a:t>
            </a:r>
            <a:r>
              <a:rPr lang="ar-IQ" dirty="0" smtClean="0"/>
              <a:t> </a:t>
            </a:r>
            <a:r>
              <a:rPr lang="ar-IQ" dirty="0" err="1" smtClean="0"/>
              <a:t>اكثر</a:t>
            </a:r>
            <a:r>
              <a:rPr lang="ar-IQ" dirty="0" smtClean="0"/>
              <a:t> </a:t>
            </a:r>
          </a:p>
          <a:p>
            <a:pPr algn="just">
              <a:buNone/>
            </a:pPr>
            <a:r>
              <a:rPr lang="ar-IQ" dirty="0" smtClean="0"/>
              <a:t>ثانيا : باللغة العربية </a:t>
            </a:r>
            <a:r>
              <a:rPr lang="ar-IQ" dirty="0" err="1" smtClean="0"/>
              <a:t>او</a:t>
            </a:r>
            <a:r>
              <a:rPr lang="ar-IQ" dirty="0" smtClean="0"/>
              <a:t> اللغة التي تعتمدها الدولة المتفاوضة </a:t>
            </a:r>
            <a:r>
              <a:rPr lang="ar-IQ" dirty="0" err="1" smtClean="0"/>
              <a:t>الاخرى</a:t>
            </a:r>
            <a:r>
              <a:rPr lang="ar-IQ" dirty="0" smtClean="0"/>
              <a:t> على </a:t>
            </a:r>
            <a:r>
              <a:rPr lang="ar-IQ" dirty="0" err="1" smtClean="0"/>
              <a:t>ان</a:t>
            </a:r>
            <a:r>
              <a:rPr lang="ar-IQ" dirty="0" smtClean="0"/>
              <a:t> يكون للغتين حجية قانونية واحدة </a:t>
            </a:r>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pPr>
              <a:buNone/>
            </a:pPr>
            <a:r>
              <a:rPr lang="ar-IQ" dirty="0" smtClean="0"/>
              <a:t> ثالثا : باللغة العربية واللغة القومية للدولة المتفاوضة </a:t>
            </a:r>
            <a:r>
              <a:rPr lang="ar-IQ" dirty="0" err="1" smtClean="0"/>
              <a:t>الاخرى</a:t>
            </a:r>
            <a:r>
              <a:rPr lang="ar-IQ" dirty="0" smtClean="0"/>
              <a:t> وبلغة ثالثة </a:t>
            </a:r>
            <a:r>
              <a:rPr lang="ar-IQ" dirty="0" err="1" smtClean="0"/>
              <a:t>اما</a:t>
            </a:r>
            <a:r>
              <a:rPr lang="ar-IQ" dirty="0" smtClean="0"/>
              <a:t> الانكليزية </a:t>
            </a:r>
            <a:r>
              <a:rPr lang="ar-IQ" dirty="0" err="1" smtClean="0"/>
              <a:t>او</a:t>
            </a:r>
            <a:r>
              <a:rPr lang="ar-IQ" dirty="0" smtClean="0"/>
              <a:t> الفرنسية شريطة </a:t>
            </a:r>
            <a:r>
              <a:rPr lang="ar-IQ" dirty="0" err="1" smtClean="0"/>
              <a:t>ان</a:t>
            </a:r>
            <a:r>
              <a:rPr lang="ar-IQ" dirty="0" smtClean="0"/>
              <a:t> تكون للغات الثلاث حجية قانونية واحدة وعلى </a:t>
            </a:r>
            <a:r>
              <a:rPr lang="ar-IQ" dirty="0" err="1" smtClean="0"/>
              <a:t>ان</a:t>
            </a:r>
            <a:r>
              <a:rPr lang="ar-IQ" dirty="0" smtClean="0"/>
              <a:t> يعول على اللغة الثالثة فقط عند حصول خلاف في شأن تفسير احد نصوص المعاهدة ” .</a:t>
            </a:r>
          </a:p>
          <a:p>
            <a:pPr>
              <a:buNone/>
            </a:pPr>
            <a:r>
              <a:rPr lang="ar-IQ" dirty="0"/>
              <a:t> </a:t>
            </a:r>
            <a:r>
              <a:rPr lang="ar-IQ" dirty="0" smtClean="0"/>
              <a:t>   تتكون المعاهدة من عدة </a:t>
            </a:r>
            <a:r>
              <a:rPr lang="ar-IQ" dirty="0" err="1" smtClean="0"/>
              <a:t>اجزاء</a:t>
            </a:r>
            <a:r>
              <a:rPr lang="ar-IQ" dirty="0" smtClean="0"/>
              <a:t> شأنها شأن القانون الداخلي للدول . فهي تتكون من الديباجة والمتن والخاتمة والملاحق </a:t>
            </a:r>
            <a:r>
              <a:rPr lang="ar-IQ" dirty="0" err="1" smtClean="0"/>
              <a:t>اذا</a:t>
            </a:r>
            <a:r>
              <a:rPr lang="ar-IQ" dirty="0" smtClean="0"/>
              <a:t> كانت المعاهدة تحتاج </a:t>
            </a:r>
            <a:r>
              <a:rPr lang="ar-IQ" dirty="0" err="1" smtClean="0"/>
              <a:t>الى</a:t>
            </a:r>
            <a:r>
              <a:rPr lang="ar-IQ" dirty="0" smtClean="0"/>
              <a:t> بعض </a:t>
            </a:r>
            <a:r>
              <a:rPr lang="ar-IQ" dirty="0" err="1" smtClean="0"/>
              <a:t>الاحكام</a:t>
            </a:r>
            <a:r>
              <a:rPr lang="ar-IQ" dirty="0" smtClean="0"/>
              <a:t> التفصيلية ، وفي كل </a:t>
            </a:r>
            <a:r>
              <a:rPr lang="ar-IQ" dirty="0" err="1" smtClean="0"/>
              <a:t>الاحوال</a:t>
            </a:r>
            <a:r>
              <a:rPr lang="ar-IQ" dirty="0" smtClean="0"/>
              <a:t> فهذه </a:t>
            </a:r>
            <a:r>
              <a:rPr lang="ar-IQ" dirty="0" err="1" smtClean="0"/>
              <a:t>الاجزاء</a:t>
            </a:r>
            <a:r>
              <a:rPr lang="ar-IQ" dirty="0" smtClean="0"/>
              <a:t> جميعها تتمتع بنفس القوة القانونية.</a:t>
            </a:r>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pPr algn="just">
              <a:buNone/>
            </a:pPr>
            <a:r>
              <a:rPr lang="ar-IQ" dirty="0" smtClean="0"/>
              <a:t>   بعد </a:t>
            </a:r>
            <a:r>
              <a:rPr lang="ar-IQ" dirty="0" err="1" smtClean="0"/>
              <a:t>ان</a:t>
            </a:r>
            <a:r>
              <a:rPr lang="ar-IQ" dirty="0" smtClean="0"/>
              <a:t> يتم كتابة المعاهدة وحسب </a:t>
            </a:r>
            <a:r>
              <a:rPr lang="ar-IQ" dirty="0" err="1" smtClean="0"/>
              <a:t>الاجزاء</a:t>
            </a:r>
            <a:r>
              <a:rPr lang="ar-IQ" dirty="0" smtClean="0"/>
              <a:t> </a:t>
            </a:r>
            <a:r>
              <a:rPr lang="ar-IQ" dirty="0" err="1" smtClean="0"/>
              <a:t>اعلاه</a:t>
            </a:r>
            <a:r>
              <a:rPr lang="ar-IQ" dirty="0" smtClean="0"/>
              <a:t> وبموجب اللغة التي تم الاتفاق عليها يتم التوقيع على المعاهدة من قبل </a:t>
            </a:r>
            <a:r>
              <a:rPr lang="ar-IQ" dirty="0" err="1" smtClean="0"/>
              <a:t>الاطراف</a:t>
            </a:r>
            <a:r>
              <a:rPr lang="ar-IQ" dirty="0" smtClean="0"/>
              <a:t> المتفاوضة ، وفي بعض </a:t>
            </a:r>
            <a:r>
              <a:rPr lang="ar-IQ" dirty="0" err="1" smtClean="0"/>
              <a:t>الاحيان</a:t>
            </a:r>
            <a:r>
              <a:rPr lang="ar-IQ" dirty="0" smtClean="0"/>
              <a:t> يكون توقيع احد </a:t>
            </a:r>
            <a:r>
              <a:rPr lang="ar-IQ" dirty="0" err="1" smtClean="0"/>
              <a:t>الاطراف</a:t>
            </a:r>
            <a:r>
              <a:rPr lang="ar-IQ" dirty="0" smtClean="0"/>
              <a:t> </a:t>
            </a:r>
            <a:r>
              <a:rPr lang="ar-IQ" dirty="0" err="1" smtClean="0"/>
              <a:t>بالاحرف</a:t>
            </a:r>
            <a:r>
              <a:rPr lang="ar-IQ" dirty="0" smtClean="0"/>
              <a:t> </a:t>
            </a:r>
            <a:r>
              <a:rPr lang="ar-IQ" dirty="0" err="1" smtClean="0"/>
              <a:t>الاولى</a:t>
            </a:r>
            <a:r>
              <a:rPr lang="ar-IQ" dirty="0" smtClean="0"/>
              <a:t> من اسمه وذلك يعود لسببين :</a:t>
            </a:r>
          </a:p>
          <a:p>
            <a:pPr algn="just">
              <a:buNone/>
            </a:pPr>
            <a:r>
              <a:rPr lang="ar-IQ" dirty="0"/>
              <a:t> </a:t>
            </a:r>
            <a:r>
              <a:rPr lang="ar-IQ" dirty="0" smtClean="0"/>
              <a:t>  السبب </a:t>
            </a:r>
            <a:r>
              <a:rPr lang="ar-IQ" dirty="0" err="1" smtClean="0"/>
              <a:t>الاول</a:t>
            </a:r>
            <a:r>
              <a:rPr lang="ar-IQ" dirty="0" smtClean="0"/>
              <a:t> : </a:t>
            </a:r>
            <a:r>
              <a:rPr lang="ar-IQ" dirty="0" err="1" smtClean="0"/>
              <a:t>اذا</a:t>
            </a:r>
            <a:r>
              <a:rPr lang="ar-IQ" dirty="0" smtClean="0"/>
              <a:t> كان الطرف المفاوض غير مزود بالتفويض  اللازم للتوقيع </a:t>
            </a:r>
          </a:p>
          <a:p>
            <a:pPr algn="just">
              <a:buNone/>
            </a:pPr>
            <a:r>
              <a:rPr lang="ar-IQ" dirty="0"/>
              <a:t> </a:t>
            </a:r>
            <a:r>
              <a:rPr lang="ar-IQ" dirty="0" smtClean="0"/>
              <a:t> السبب الثاني : </a:t>
            </a:r>
            <a:r>
              <a:rPr lang="ar-IQ" dirty="0" err="1" smtClean="0"/>
              <a:t>ان</a:t>
            </a:r>
            <a:r>
              <a:rPr lang="ar-IQ" dirty="0" smtClean="0"/>
              <a:t> الطرف المفاوض يرغب بالرجوع </a:t>
            </a:r>
            <a:r>
              <a:rPr lang="ar-IQ" dirty="0" err="1" smtClean="0"/>
              <a:t>الى</a:t>
            </a:r>
            <a:r>
              <a:rPr lang="ar-IQ" dirty="0" smtClean="0"/>
              <a:t> دولته قبل التوقيع النهائي على المعاهدة وبالتالي </a:t>
            </a:r>
            <a:r>
              <a:rPr lang="ar-IQ" dirty="0" err="1" smtClean="0"/>
              <a:t>اذا</a:t>
            </a:r>
            <a:r>
              <a:rPr lang="ar-IQ" dirty="0" smtClean="0"/>
              <a:t> ما وافقت دولته يتحول التوقيع </a:t>
            </a:r>
            <a:r>
              <a:rPr lang="ar-IQ" dirty="0" err="1" smtClean="0"/>
              <a:t>بالاحرف</a:t>
            </a:r>
            <a:r>
              <a:rPr lang="ar-IQ" dirty="0" smtClean="0"/>
              <a:t> </a:t>
            </a:r>
            <a:r>
              <a:rPr lang="ar-IQ" dirty="0" err="1" smtClean="0"/>
              <a:t>الاولى</a:t>
            </a:r>
            <a:r>
              <a:rPr lang="ar-IQ" dirty="0" smtClean="0"/>
              <a:t> </a:t>
            </a:r>
            <a:r>
              <a:rPr lang="ar-IQ" dirty="0" err="1" smtClean="0"/>
              <a:t>الى</a:t>
            </a:r>
            <a:r>
              <a:rPr lang="ar-IQ" dirty="0" smtClean="0"/>
              <a:t> توقيع نهائي . </a:t>
            </a:r>
            <a:endParaRPr lang="ar-IQ"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normAutofit lnSpcReduction="10000"/>
          </a:bodyPr>
          <a:lstStyle/>
          <a:p>
            <a:pPr algn="just">
              <a:buNone/>
            </a:pPr>
            <a:r>
              <a:rPr lang="ar-IQ" dirty="0" smtClean="0"/>
              <a:t>  المرحلة الثالثة : التصديق </a:t>
            </a:r>
          </a:p>
          <a:p>
            <a:pPr algn="just">
              <a:buNone/>
            </a:pPr>
            <a:r>
              <a:rPr lang="ar-IQ" dirty="0"/>
              <a:t> </a:t>
            </a:r>
            <a:r>
              <a:rPr lang="ar-IQ" dirty="0" smtClean="0"/>
              <a:t> حتى تكتسب المعاهدة صفة </a:t>
            </a:r>
            <a:r>
              <a:rPr lang="ar-IQ" dirty="0" err="1" smtClean="0"/>
              <a:t>الالزام</a:t>
            </a:r>
            <a:r>
              <a:rPr lang="ar-IQ" dirty="0" smtClean="0"/>
              <a:t> يجب </a:t>
            </a:r>
            <a:r>
              <a:rPr lang="ar-IQ" dirty="0" err="1" smtClean="0"/>
              <a:t>ان</a:t>
            </a:r>
            <a:r>
              <a:rPr lang="ar-IQ" dirty="0" smtClean="0"/>
              <a:t> يتم التصديق عليها من الجهة </a:t>
            </a:r>
            <a:r>
              <a:rPr lang="ar-IQ" dirty="0" err="1" smtClean="0"/>
              <a:t>المتختصة</a:t>
            </a:r>
            <a:r>
              <a:rPr lang="ar-IQ" dirty="0" smtClean="0"/>
              <a:t> في الدولة التي لها طرف مفاوض في تلك المعاهدات ، ويقصد بالتصديق هو </a:t>
            </a:r>
            <a:r>
              <a:rPr lang="ar-IQ" dirty="0" err="1" smtClean="0"/>
              <a:t>اقرار</a:t>
            </a:r>
            <a:r>
              <a:rPr lang="ar-IQ" dirty="0" smtClean="0"/>
              <a:t> السلطة المختصة داخل الدولة .</a:t>
            </a:r>
          </a:p>
          <a:p>
            <a:pPr algn="just">
              <a:buNone/>
            </a:pPr>
            <a:r>
              <a:rPr lang="ar-IQ" dirty="0"/>
              <a:t> </a:t>
            </a:r>
            <a:r>
              <a:rPr lang="ar-IQ" dirty="0" smtClean="0"/>
              <a:t>وحسب قانون عقد لمعاهدات العراقي يعرف لتصديق بأنه ” موافقة مجلس النواب ومصادقة رئيس الجمهورية على الالتزام بمعاهدة متعددة </a:t>
            </a:r>
            <a:r>
              <a:rPr lang="ar-IQ" dirty="0" err="1" smtClean="0"/>
              <a:t>الاطراف</a:t>
            </a:r>
            <a:r>
              <a:rPr lang="ar-IQ" dirty="0" smtClean="0"/>
              <a:t> لم يسبق التوقيع عليها خلال المدة المحددة للتوقيع عليها .</a:t>
            </a:r>
            <a:endParaRPr lang="ar-IQ"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buNone/>
            </a:pPr>
            <a:r>
              <a:rPr lang="ar-IQ" dirty="0" smtClean="0"/>
              <a:t>   فالتصديق في الكثير من الدول في الوقت الحاضر من اختصاص السلطتين التشريعية والتنفيذية كما هو الحال في العراق . لكن </a:t>
            </a:r>
            <a:r>
              <a:rPr lang="ar-IQ" dirty="0" err="1" smtClean="0"/>
              <a:t>اذا</a:t>
            </a:r>
            <a:r>
              <a:rPr lang="ar-IQ" dirty="0" smtClean="0"/>
              <a:t> ما صادقت السلطة التنفيذية على المعاهدة دون الرجوع </a:t>
            </a:r>
            <a:r>
              <a:rPr lang="ar-IQ" dirty="0" err="1" smtClean="0"/>
              <a:t>الى</a:t>
            </a:r>
            <a:r>
              <a:rPr lang="ar-IQ" dirty="0" smtClean="0"/>
              <a:t> السلطة التشريعية فيكون حينئذ التصديق ناقصا وقيلت بشأنه العديد من الآراء لكن الرأي الراجح في ذلك حسب ما جرى عليه العمل الدولي واتفاقية فينا لقانون المعاهدات بأن المعاهدة تعتبر صحيحة ولا يمكن للدولة المطالبة بأبطال المعاهدة  .</a:t>
            </a:r>
            <a:endParaRPr lang="ar-IQ"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buNone/>
            </a:pPr>
            <a:r>
              <a:rPr lang="ar-IQ" dirty="0" smtClean="0"/>
              <a:t>  المرحلة الرابعة : التسجيل </a:t>
            </a:r>
          </a:p>
          <a:p>
            <a:pPr algn="just">
              <a:buNone/>
            </a:pPr>
            <a:r>
              <a:rPr lang="ar-IQ" dirty="0"/>
              <a:t> </a:t>
            </a:r>
            <a:r>
              <a:rPr lang="ar-IQ" dirty="0" smtClean="0"/>
              <a:t> حتى تكون المعاهدة ملزمة </a:t>
            </a:r>
            <a:r>
              <a:rPr lang="ar-IQ" dirty="0" err="1" smtClean="0"/>
              <a:t>و</a:t>
            </a:r>
            <a:r>
              <a:rPr lang="ar-IQ" dirty="0" smtClean="0"/>
              <a:t> نفاذة بحق الدول يجب تسجيلها في </a:t>
            </a:r>
            <a:r>
              <a:rPr lang="ar-IQ" dirty="0" err="1" smtClean="0"/>
              <a:t>امانة</a:t>
            </a:r>
            <a:r>
              <a:rPr lang="ar-IQ" dirty="0" smtClean="0"/>
              <a:t> منظمة </a:t>
            </a:r>
            <a:r>
              <a:rPr lang="ar-IQ" dirty="0" err="1" smtClean="0"/>
              <a:t>الامم</a:t>
            </a:r>
            <a:r>
              <a:rPr lang="ar-IQ" dirty="0" smtClean="0"/>
              <a:t> المتحدة </a:t>
            </a:r>
            <a:r>
              <a:rPr lang="ar-IQ" dirty="0" err="1" smtClean="0"/>
              <a:t>والا</a:t>
            </a:r>
            <a:r>
              <a:rPr lang="ar-IQ" dirty="0" smtClean="0"/>
              <a:t> لا يمكن الاحتجاج </a:t>
            </a:r>
            <a:r>
              <a:rPr lang="ar-IQ" dirty="0" err="1" smtClean="0"/>
              <a:t>بها</a:t>
            </a:r>
            <a:r>
              <a:rPr lang="ar-IQ" dirty="0" smtClean="0"/>
              <a:t> </a:t>
            </a:r>
            <a:r>
              <a:rPr lang="ar-IQ" dirty="0" err="1" smtClean="0"/>
              <a:t>امام</a:t>
            </a:r>
            <a:r>
              <a:rPr lang="ar-IQ" dirty="0" smtClean="0"/>
              <a:t> </a:t>
            </a:r>
            <a:r>
              <a:rPr lang="ar-IQ" dirty="0" err="1" smtClean="0"/>
              <a:t>اجهزة</a:t>
            </a:r>
            <a:r>
              <a:rPr lang="ar-IQ" dirty="0" smtClean="0"/>
              <a:t> المنظمة والسبب في ذلك يعود </a:t>
            </a:r>
            <a:r>
              <a:rPr lang="ar-IQ" dirty="0" err="1" smtClean="0"/>
              <a:t>و</a:t>
            </a:r>
            <a:r>
              <a:rPr lang="ar-IQ" dirty="0" smtClean="0"/>
              <a:t> حسب عصبة </a:t>
            </a:r>
            <a:r>
              <a:rPr lang="ar-IQ" dirty="0" err="1" smtClean="0"/>
              <a:t>الامم</a:t>
            </a:r>
            <a:r>
              <a:rPr lang="ar-IQ" dirty="0" smtClean="0"/>
              <a:t> للقضاء على </a:t>
            </a:r>
            <a:r>
              <a:rPr lang="ar-IQ" dirty="0" err="1" smtClean="0"/>
              <a:t>الاحلاف</a:t>
            </a:r>
            <a:r>
              <a:rPr lang="ar-IQ" dirty="0" smtClean="0"/>
              <a:t> السرية التي كانت الدول تبرمها فيما بينها . والتسجيل </a:t>
            </a:r>
            <a:r>
              <a:rPr lang="ar-IQ" dirty="0" err="1" smtClean="0"/>
              <a:t>اشارت</a:t>
            </a:r>
            <a:r>
              <a:rPr lang="ar-IQ" dirty="0" smtClean="0"/>
              <a:t> </a:t>
            </a:r>
            <a:r>
              <a:rPr lang="ar-IQ" dirty="0" err="1" smtClean="0"/>
              <a:t>اليه</a:t>
            </a:r>
            <a:r>
              <a:rPr lang="ar-IQ" dirty="0" smtClean="0"/>
              <a:t> اتفاقية فينا لقانون المعاهدات في المادة 80 منها .</a:t>
            </a:r>
            <a:endParaRPr lang="ar-IQ"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dirty="0" smtClean="0"/>
              <a:t>شروط صحة </a:t>
            </a:r>
            <a:r>
              <a:rPr lang="ar-IQ" dirty="0" err="1" smtClean="0"/>
              <a:t>ابرام</a:t>
            </a:r>
            <a:r>
              <a:rPr lang="ar-IQ" dirty="0" smtClean="0"/>
              <a:t> المعاهدات الدولية </a:t>
            </a:r>
            <a:endParaRPr lang="ar-IQ" dirty="0"/>
          </a:p>
        </p:txBody>
      </p:sp>
      <p:sp>
        <p:nvSpPr>
          <p:cNvPr id="3" name="عنصر نائب للمحتوى 2"/>
          <p:cNvSpPr>
            <a:spLocks noGrp="1"/>
          </p:cNvSpPr>
          <p:nvPr>
            <p:ph idx="1"/>
          </p:nvPr>
        </p:nvSpPr>
        <p:spPr/>
        <p:txBody>
          <a:bodyPr>
            <a:normAutofit fontScale="85000" lnSpcReduction="10000"/>
          </a:bodyPr>
          <a:lstStyle/>
          <a:p>
            <a:pPr algn="just">
              <a:buNone/>
            </a:pPr>
            <a:r>
              <a:rPr lang="ar-IQ" dirty="0"/>
              <a:t> </a:t>
            </a:r>
            <a:r>
              <a:rPr lang="ar-IQ" dirty="0" smtClean="0"/>
              <a:t>  لكي تكون المعاهدات صحيحة لابد </a:t>
            </a:r>
            <a:r>
              <a:rPr lang="ar-IQ" dirty="0" err="1" smtClean="0"/>
              <a:t>ان</a:t>
            </a:r>
            <a:r>
              <a:rPr lang="ar-IQ" dirty="0" smtClean="0"/>
              <a:t> تتوافر ثلاث شروط أساسية عند </a:t>
            </a:r>
            <a:r>
              <a:rPr lang="ar-IQ" dirty="0" err="1" smtClean="0"/>
              <a:t>ابرامها</a:t>
            </a:r>
            <a:r>
              <a:rPr lang="ar-IQ" dirty="0" smtClean="0"/>
              <a:t> وهي كالآتي : </a:t>
            </a:r>
          </a:p>
          <a:p>
            <a:pPr algn="just">
              <a:buNone/>
            </a:pPr>
            <a:r>
              <a:rPr lang="ar-IQ" dirty="0" smtClean="0"/>
              <a:t>1. </a:t>
            </a:r>
            <a:r>
              <a:rPr lang="ar-IQ" dirty="0" err="1" smtClean="0"/>
              <a:t>اهلية</a:t>
            </a:r>
            <a:r>
              <a:rPr lang="ar-IQ" dirty="0" smtClean="0"/>
              <a:t> التعاقد : حتى يحق للدولة </a:t>
            </a:r>
            <a:r>
              <a:rPr lang="ar-IQ" dirty="0" err="1" smtClean="0"/>
              <a:t>ابرام</a:t>
            </a:r>
            <a:r>
              <a:rPr lang="ar-IQ" dirty="0" smtClean="0"/>
              <a:t> ما تشاء من معاهدات يجب </a:t>
            </a:r>
            <a:r>
              <a:rPr lang="ar-IQ" dirty="0" err="1" smtClean="0"/>
              <a:t>ان</a:t>
            </a:r>
            <a:r>
              <a:rPr lang="ar-IQ" dirty="0" smtClean="0"/>
              <a:t> تكون لها </a:t>
            </a:r>
            <a:r>
              <a:rPr lang="ar-IQ" dirty="0" err="1" smtClean="0"/>
              <a:t>اهلية</a:t>
            </a:r>
            <a:r>
              <a:rPr lang="ar-IQ" dirty="0" smtClean="0"/>
              <a:t> قانونية كاملة تساعدها على </a:t>
            </a:r>
            <a:r>
              <a:rPr lang="ar-IQ" dirty="0" err="1" smtClean="0"/>
              <a:t>ابرام</a:t>
            </a:r>
            <a:r>
              <a:rPr lang="ar-IQ" dirty="0" smtClean="0"/>
              <a:t> هذه المعاهدات ، وهذا ما نقصد </a:t>
            </a:r>
            <a:r>
              <a:rPr lang="ar-IQ" dirty="0" err="1" smtClean="0"/>
              <a:t>به</a:t>
            </a:r>
            <a:r>
              <a:rPr lang="ar-IQ" dirty="0" smtClean="0"/>
              <a:t> الدول كاملة السيادة ، فمتى ما كانت الدولة كاملة السيادة فلها الحق في </a:t>
            </a:r>
            <a:r>
              <a:rPr lang="ar-IQ" dirty="0" err="1" smtClean="0"/>
              <a:t>ابرام</a:t>
            </a:r>
            <a:r>
              <a:rPr lang="ar-IQ" dirty="0" smtClean="0"/>
              <a:t> ما تريد من معاهدات وفي </a:t>
            </a:r>
            <a:r>
              <a:rPr lang="ar-IQ" dirty="0"/>
              <a:t>أ</a:t>
            </a:r>
            <a:r>
              <a:rPr lang="ar-IQ" dirty="0" smtClean="0"/>
              <a:t>ي مجال ولم يمنعها في ذلك </a:t>
            </a:r>
            <a:r>
              <a:rPr lang="ar-IQ" dirty="0" err="1" smtClean="0"/>
              <a:t>اي</a:t>
            </a:r>
            <a:r>
              <a:rPr lang="ar-IQ" dirty="0" smtClean="0"/>
              <a:t> مانع .  </a:t>
            </a:r>
            <a:r>
              <a:rPr lang="ar-IQ" dirty="0" err="1" smtClean="0"/>
              <a:t>اما</a:t>
            </a:r>
            <a:r>
              <a:rPr lang="ar-IQ" dirty="0" smtClean="0"/>
              <a:t> بالنسبة للدول ناقصة السيادة ( الدول التابعة والمحمية والموضوعة تحت الانتداب والوصاية ) فهذا النوع من الدول تكون مقيدة في </a:t>
            </a:r>
            <a:r>
              <a:rPr lang="ar-IQ" dirty="0" err="1" smtClean="0"/>
              <a:t>ابرام</a:t>
            </a:r>
            <a:r>
              <a:rPr lang="ar-IQ" dirty="0" smtClean="0"/>
              <a:t> المعاهدات فيجب الرجوع </a:t>
            </a:r>
            <a:r>
              <a:rPr lang="ar-IQ" dirty="0" err="1" smtClean="0"/>
              <a:t>الى</a:t>
            </a:r>
            <a:r>
              <a:rPr lang="ar-IQ" dirty="0" smtClean="0"/>
              <a:t> الوثيقة </a:t>
            </a:r>
            <a:r>
              <a:rPr lang="ar-IQ" dirty="0" err="1" smtClean="0"/>
              <a:t>الاصلية</a:t>
            </a:r>
            <a:r>
              <a:rPr lang="ar-IQ" dirty="0" smtClean="0"/>
              <a:t> التي تحدد مركزها القانوني لكي تستطيع معرفة ما يحق لها </a:t>
            </a:r>
            <a:r>
              <a:rPr lang="ar-IQ" dirty="0" err="1" smtClean="0"/>
              <a:t>ابرامه</a:t>
            </a:r>
            <a:r>
              <a:rPr lang="ar-IQ" dirty="0" smtClean="0"/>
              <a:t> من معاهدات  </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التعريف بالمعاهدات الدولية </a:t>
            </a:r>
            <a:endParaRPr lang="ar-IQ" dirty="0"/>
          </a:p>
        </p:txBody>
      </p:sp>
      <p:sp>
        <p:nvSpPr>
          <p:cNvPr id="3" name="عنصر نائب للمحتوى 2"/>
          <p:cNvSpPr>
            <a:spLocks noGrp="1"/>
          </p:cNvSpPr>
          <p:nvPr>
            <p:ph idx="1"/>
          </p:nvPr>
        </p:nvSpPr>
        <p:spPr/>
        <p:txBody>
          <a:bodyPr>
            <a:normAutofit fontScale="92500"/>
          </a:bodyPr>
          <a:lstStyle/>
          <a:p>
            <a:pPr>
              <a:buNone/>
            </a:pPr>
            <a:r>
              <a:rPr lang="ar-IQ" dirty="0" smtClean="0"/>
              <a:t>عرفت اتفاقية فينا لقانون المعاهدات لسنة 1969 المعاهدة في الفقرة الفرعية ( </a:t>
            </a:r>
            <a:r>
              <a:rPr lang="ar-IQ" dirty="0" err="1" smtClean="0"/>
              <a:t>أ</a:t>
            </a:r>
            <a:r>
              <a:rPr lang="ar-IQ" dirty="0" smtClean="0"/>
              <a:t> ) من الفقرة ( 1) من المادة ( 2 ) بقولها ” يقصد </a:t>
            </a:r>
            <a:r>
              <a:rPr lang="ar-IQ" dirty="0" err="1" smtClean="0"/>
              <a:t>بـ</a:t>
            </a:r>
            <a:r>
              <a:rPr lang="ar-IQ" dirty="0" smtClean="0"/>
              <a:t> ” المعاهدة ” الاتفاق الدولي المعقود بين الدول في صيغة مكتوبة والذي ينظمه القانون الدولي سواء نظمته وثيقة واحدة </a:t>
            </a:r>
            <a:r>
              <a:rPr lang="ar-IQ" dirty="0" err="1" smtClean="0"/>
              <a:t>او</a:t>
            </a:r>
            <a:r>
              <a:rPr lang="ar-IQ" dirty="0" smtClean="0"/>
              <a:t> وثيقتان متصلتان </a:t>
            </a:r>
            <a:r>
              <a:rPr lang="ar-IQ" dirty="0" err="1" smtClean="0"/>
              <a:t>او</a:t>
            </a:r>
            <a:r>
              <a:rPr lang="ar-IQ" dirty="0" smtClean="0"/>
              <a:t> </a:t>
            </a:r>
            <a:r>
              <a:rPr lang="ar-IQ" dirty="0" err="1" smtClean="0"/>
              <a:t>اكثر</a:t>
            </a:r>
            <a:r>
              <a:rPr lang="ar-IQ" dirty="0" smtClean="0"/>
              <a:t> ومهما كانت تسميته الخاصة ” .</a:t>
            </a:r>
          </a:p>
          <a:p>
            <a:pPr>
              <a:buNone/>
            </a:pPr>
            <a:r>
              <a:rPr lang="ar-IQ" dirty="0" smtClean="0"/>
              <a:t>كما عرفت من قبل البعض من الكتاب والفقهاء بأنها اتفاق مكتوب بين دولتين </a:t>
            </a:r>
            <a:r>
              <a:rPr lang="ar-IQ" dirty="0" err="1" smtClean="0"/>
              <a:t>او</a:t>
            </a:r>
            <a:r>
              <a:rPr lang="ar-IQ" dirty="0" smtClean="0"/>
              <a:t> </a:t>
            </a:r>
            <a:r>
              <a:rPr lang="ar-IQ" dirty="0" err="1" smtClean="0"/>
              <a:t>اكثر</a:t>
            </a:r>
            <a:r>
              <a:rPr lang="ar-IQ" dirty="0" smtClean="0"/>
              <a:t> تحدد التزاماتها وحقوقها في مجال محدد ويمكن استعمال مصطلحات مختلفة </a:t>
            </a:r>
            <a:r>
              <a:rPr lang="ar-IQ" dirty="0" err="1" smtClean="0"/>
              <a:t>اخرى</a:t>
            </a:r>
            <a:r>
              <a:rPr lang="ar-IQ" dirty="0" smtClean="0"/>
              <a:t> مثل معاهدة </a:t>
            </a:r>
            <a:r>
              <a:rPr lang="ar-IQ" dirty="0" err="1" smtClean="0"/>
              <a:t>او</a:t>
            </a:r>
            <a:r>
              <a:rPr lang="ar-IQ" dirty="0" smtClean="0"/>
              <a:t> اتفاق ...... الخ . </a:t>
            </a:r>
            <a:endParaRPr lang="ar-IQ"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buNone/>
            </a:pPr>
            <a:r>
              <a:rPr lang="ar-IQ" dirty="0" smtClean="0"/>
              <a:t>   </a:t>
            </a:r>
            <a:r>
              <a:rPr lang="ar-IQ" dirty="0" err="1" smtClean="0"/>
              <a:t>اما</a:t>
            </a:r>
            <a:r>
              <a:rPr lang="ar-IQ" dirty="0" smtClean="0"/>
              <a:t> دولة مدينة الفاتيكان </a:t>
            </a:r>
            <a:r>
              <a:rPr lang="ar-IQ" dirty="0" err="1" smtClean="0"/>
              <a:t>فايضا</a:t>
            </a:r>
            <a:r>
              <a:rPr lang="ar-IQ" dirty="0" smtClean="0"/>
              <a:t> يحق لها </a:t>
            </a:r>
            <a:r>
              <a:rPr lang="ar-IQ" dirty="0" err="1" smtClean="0"/>
              <a:t>ان</a:t>
            </a:r>
            <a:r>
              <a:rPr lang="ar-IQ" dirty="0" smtClean="0"/>
              <a:t> تبرم ما تشاء من معاهدات ، والكرسي البابوي </a:t>
            </a:r>
            <a:r>
              <a:rPr lang="ar-IQ" dirty="0" err="1" smtClean="0"/>
              <a:t>ايضا</a:t>
            </a:r>
            <a:r>
              <a:rPr lang="ar-IQ" dirty="0" smtClean="0"/>
              <a:t> يحق له </a:t>
            </a:r>
            <a:r>
              <a:rPr lang="ar-IQ" dirty="0" err="1" smtClean="0"/>
              <a:t>ابرام</a:t>
            </a:r>
            <a:r>
              <a:rPr lang="ar-IQ" dirty="0" smtClean="0"/>
              <a:t> المعاهدات وتبرم هذه الاتفاقيات </a:t>
            </a:r>
            <a:r>
              <a:rPr lang="ar-IQ" dirty="0" err="1" smtClean="0"/>
              <a:t>بأسمه</a:t>
            </a:r>
            <a:r>
              <a:rPr lang="ar-IQ" dirty="0" smtClean="0"/>
              <a:t> لا </a:t>
            </a:r>
            <a:r>
              <a:rPr lang="ar-IQ" dirty="0" err="1" smtClean="0"/>
              <a:t>بأسم</a:t>
            </a:r>
            <a:r>
              <a:rPr lang="ar-IQ" dirty="0" smtClean="0"/>
              <a:t> دولة الفاتكان كون </a:t>
            </a:r>
            <a:r>
              <a:rPr lang="ar-IQ" dirty="0" err="1" smtClean="0"/>
              <a:t>ان</a:t>
            </a:r>
            <a:r>
              <a:rPr lang="ar-IQ" dirty="0" smtClean="0"/>
              <a:t> الكرسي البابوي يمثل السلطة الروحية التي تمثل الكنسية الكاثوليكية .</a:t>
            </a:r>
          </a:p>
          <a:p>
            <a:pPr algn="just">
              <a:buNone/>
            </a:pPr>
            <a:r>
              <a:rPr lang="ar-IQ" dirty="0"/>
              <a:t> </a:t>
            </a:r>
            <a:r>
              <a:rPr lang="ar-IQ" dirty="0" smtClean="0"/>
              <a:t> </a:t>
            </a:r>
            <a:r>
              <a:rPr lang="ar-IQ" dirty="0" err="1" smtClean="0"/>
              <a:t>اما</a:t>
            </a:r>
            <a:r>
              <a:rPr lang="ar-IQ" dirty="0" smtClean="0"/>
              <a:t> بالنسبة للمنظمات الدولية فأن لها الحق في </a:t>
            </a:r>
            <a:r>
              <a:rPr lang="ar-IQ" dirty="0" err="1" smtClean="0"/>
              <a:t>ابرام</a:t>
            </a:r>
            <a:r>
              <a:rPr lang="ar-IQ" dirty="0" smtClean="0"/>
              <a:t> المعاهدات التي تتعلق </a:t>
            </a:r>
            <a:r>
              <a:rPr lang="ar-IQ" dirty="0" err="1" smtClean="0"/>
              <a:t>بالاغراض</a:t>
            </a:r>
            <a:r>
              <a:rPr lang="ar-IQ" dirty="0" smtClean="0"/>
              <a:t> التي </a:t>
            </a:r>
            <a:r>
              <a:rPr lang="ar-IQ" dirty="0" err="1" smtClean="0"/>
              <a:t>انشأت</a:t>
            </a:r>
            <a:r>
              <a:rPr lang="ar-IQ" dirty="0" smtClean="0"/>
              <a:t> من اجلها .</a:t>
            </a:r>
          </a:p>
          <a:p>
            <a:pPr algn="just">
              <a:buNone/>
            </a:pPr>
            <a:endParaRPr lang="ar-IQ"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pPr algn="just">
              <a:buNone/>
            </a:pPr>
            <a:r>
              <a:rPr lang="ar-IQ" dirty="0" smtClean="0"/>
              <a:t>  2.  الرضا : وهو الشرط الثاني لصحة انعقاد المعاهدات الدولية . فيجب </a:t>
            </a:r>
            <a:r>
              <a:rPr lang="ar-IQ" dirty="0" err="1" smtClean="0"/>
              <a:t>ان</a:t>
            </a:r>
            <a:r>
              <a:rPr lang="ar-IQ" dirty="0" smtClean="0"/>
              <a:t> تكون المعاهدة خالية من </a:t>
            </a:r>
            <a:r>
              <a:rPr lang="ar-IQ" dirty="0" err="1" smtClean="0"/>
              <a:t>اي</a:t>
            </a:r>
            <a:r>
              <a:rPr lang="ar-IQ" dirty="0" smtClean="0"/>
              <a:t> عيب من عيوب الرضا المتمثلة </a:t>
            </a:r>
            <a:r>
              <a:rPr lang="ar-IQ" dirty="0" err="1" smtClean="0"/>
              <a:t>بـ</a:t>
            </a:r>
            <a:r>
              <a:rPr lang="ar-IQ" dirty="0" smtClean="0"/>
              <a:t> (( الغلط </a:t>
            </a:r>
            <a:r>
              <a:rPr lang="ar-IQ" dirty="0" err="1" smtClean="0"/>
              <a:t>و</a:t>
            </a:r>
            <a:r>
              <a:rPr lang="ar-IQ" dirty="0" smtClean="0"/>
              <a:t> التدليس </a:t>
            </a:r>
            <a:r>
              <a:rPr lang="ar-IQ" dirty="0" err="1" smtClean="0"/>
              <a:t>وافساد</a:t>
            </a:r>
            <a:r>
              <a:rPr lang="ar-IQ" dirty="0" smtClean="0"/>
              <a:t> ممثل الدولة </a:t>
            </a:r>
            <a:r>
              <a:rPr lang="ar-IQ" dirty="0" err="1" smtClean="0"/>
              <a:t>والاكراه</a:t>
            </a:r>
            <a:r>
              <a:rPr lang="ar-IQ" dirty="0" smtClean="0"/>
              <a:t> )) </a:t>
            </a:r>
            <a:r>
              <a:rPr lang="ar-IQ" dirty="0" err="1" smtClean="0"/>
              <a:t>والا</a:t>
            </a:r>
            <a:r>
              <a:rPr lang="ar-IQ" dirty="0" smtClean="0"/>
              <a:t> تكون المعاهدة معيبة وبالتالي يحق لأي طرف في المعاهدة المطالبة بأبطالها ، تراجع المواد (( 48-50 )) من اتفاقية فينا لقانون المعاهدات لعام 1969 .</a:t>
            </a:r>
          </a:p>
          <a:p>
            <a:pPr algn="just">
              <a:buNone/>
            </a:pPr>
            <a:r>
              <a:rPr lang="ar-IQ" dirty="0"/>
              <a:t> </a:t>
            </a:r>
            <a:r>
              <a:rPr lang="ar-IQ" dirty="0" smtClean="0"/>
              <a:t> 3. مشروعية موضوع المعاهدة : يجب </a:t>
            </a:r>
            <a:r>
              <a:rPr lang="ar-IQ" dirty="0" err="1" smtClean="0"/>
              <a:t>ان</a:t>
            </a:r>
            <a:r>
              <a:rPr lang="ar-IQ" dirty="0" smtClean="0"/>
              <a:t> يكون الموضوع الذي انعقدت المعاهدة لأجله مشروعا ولا فان المعاهدة تعتبر باطلة ومن </a:t>
            </a:r>
            <a:r>
              <a:rPr lang="ar-IQ" dirty="0" err="1" smtClean="0"/>
              <a:t>الامثلة</a:t>
            </a:r>
            <a:r>
              <a:rPr lang="ar-IQ" dirty="0" smtClean="0"/>
              <a:t> على عدم مشروعية موضوع المعاهدة </a:t>
            </a:r>
            <a:endParaRPr lang="ar-IQ"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buNone/>
            </a:pPr>
            <a:r>
              <a:rPr lang="ar-IQ" dirty="0" smtClean="0"/>
              <a:t>  أ. المعاهدات التي يكون موضوعها منافيا لقاعدة من قواعد القانون الدولي الآمرة </a:t>
            </a:r>
          </a:p>
          <a:p>
            <a:pPr algn="just">
              <a:buNone/>
            </a:pPr>
            <a:r>
              <a:rPr lang="ar-IQ" dirty="0"/>
              <a:t> </a:t>
            </a:r>
            <a:r>
              <a:rPr lang="ar-IQ" dirty="0" smtClean="0"/>
              <a:t> ب. المعاهدات التي يكون موضوعها منافيا لحسن </a:t>
            </a:r>
            <a:r>
              <a:rPr lang="ar-IQ" dirty="0" err="1" smtClean="0"/>
              <a:t>الاخلاق</a:t>
            </a:r>
            <a:r>
              <a:rPr lang="ar-IQ" dirty="0" smtClean="0"/>
              <a:t> .</a:t>
            </a:r>
          </a:p>
          <a:p>
            <a:pPr algn="just">
              <a:buNone/>
            </a:pPr>
            <a:r>
              <a:rPr lang="ar-IQ" dirty="0"/>
              <a:t> </a:t>
            </a:r>
            <a:r>
              <a:rPr lang="ar-IQ" dirty="0" smtClean="0"/>
              <a:t> </a:t>
            </a:r>
            <a:r>
              <a:rPr lang="ar-IQ" dirty="0" err="1" smtClean="0"/>
              <a:t>جـ</a:t>
            </a:r>
            <a:r>
              <a:rPr lang="ar-IQ" dirty="0" smtClean="0"/>
              <a:t>. المعاهدات المخالفة لميثاق </a:t>
            </a:r>
            <a:r>
              <a:rPr lang="ar-IQ" dirty="0" err="1" smtClean="0"/>
              <a:t>الامم</a:t>
            </a:r>
            <a:r>
              <a:rPr lang="ar-IQ" dirty="0" smtClean="0"/>
              <a:t> لمتحدة ( المادة 103 ) منه .</a:t>
            </a:r>
          </a:p>
          <a:p>
            <a:pPr algn="just">
              <a:buNone/>
            </a:pPr>
            <a:endParaRPr lang="ar-IQ"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dirty="0" smtClean="0"/>
              <a:t>تاريخ تنفيذ المعاهدات الدولية </a:t>
            </a:r>
            <a:endParaRPr lang="ar-IQ" dirty="0"/>
          </a:p>
        </p:txBody>
      </p:sp>
      <p:sp>
        <p:nvSpPr>
          <p:cNvPr id="3" name="عنصر نائب للمحتوى 2"/>
          <p:cNvSpPr>
            <a:spLocks noGrp="1"/>
          </p:cNvSpPr>
          <p:nvPr>
            <p:ph idx="1"/>
          </p:nvPr>
        </p:nvSpPr>
        <p:spPr/>
        <p:txBody>
          <a:bodyPr>
            <a:normAutofit fontScale="92500" lnSpcReduction="10000"/>
          </a:bodyPr>
          <a:lstStyle/>
          <a:p>
            <a:pPr algn="just">
              <a:buNone/>
            </a:pPr>
            <a:r>
              <a:rPr lang="ar-IQ" dirty="0" smtClean="0"/>
              <a:t>  1. تاريخ تنفيذ المعاهدات الثنائية :</a:t>
            </a:r>
          </a:p>
          <a:p>
            <a:pPr algn="just">
              <a:buNone/>
            </a:pPr>
            <a:r>
              <a:rPr lang="ar-IQ" dirty="0"/>
              <a:t> </a:t>
            </a:r>
            <a:r>
              <a:rPr lang="ar-IQ" dirty="0" smtClean="0"/>
              <a:t> يكون حسب اتفاق الدول </a:t>
            </a:r>
            <a:r>
              <a:rPr lang="ar-IQ" dirty="0" err="1" smtClean="0"/>
              <a:t>الاطراف</a:t>
            </a:r>
            <a:r>
              <a:rPr lang="ar-IQ" dirty="0" smtClean="0"/>
              <a:t> فيها </a:t>
            </a:r>
            <a:r>
              <a:rPr lang="ar-IQ" dirty="0" err="1" smtClean="0"/>
              <a:t>اما</a:t>
            </a:r>
            <a:r>
              <a:rPr lang="ar-IQ" dirty="0" smtClean="0"/>
              <a:t> عند التوقيع على المعاهدة </a:t>
            </a:r>
            <a:r>
              <a:rPr lang="ar-IQ" dirty="0" err="1" smtClean="0"/>
              <a:t>او</a:t>
            </a:r>
            <a:r>
              <a:rPr lang="ar-IQ" dirty="0" smtClean="0"/>
              <a:t> تاريخ استلام كل طرف مذكرة الطرف الآخر .</a:t>
            </a:r>
          </a:p>
          <a:p>
            <a:pPr algn="just">
              <a:buNone/>
            </a:pPr>
            <a:endParaRPr lang="ar-IQ" dirty="0"/>
          </a:p>
          <a:p>
            <a:pPr algn="just">
              <a:buNone/>
            </a:pPr>
            <a:r>
              <a:rPr lang="ar-IQ" dirty="0" smtClean="0"/>
              <a:t>  2. تاريخ تنفيذ المعاهدات الجماعية العامة : يوجد اتجاهين متناقضين في هذا المجال </a:t>
            </a:r>
            <a:r>
              <a:rPr lang="ar-IQ" dirty="0" err="1" smtClean="0"/>
              <a:t>الاول</a:t>
            </a:r>
            <a:r>
              <a:rPr lang="ar-IQ" dirty="0" smtClean="0"/>
              <a:t> يركز على الصفة شبه التشريعية للمعاهدة  وعلى </a:t>
            </a:r>
            <a:r>
              <a:rPr lang="ar-IQ" dirty="0" err="1" smtClean="0"/>
              <a:t>اخضاع</a:t>
            </a:r>
            <a:r>
              <a:rPr lang="ar-IQ" dirty="0" smtClean="0"/>
              <a:t> دخول المعاهدة دور النفاذ على قبولها من عدد قليل من الدول والثاني وهو السائد في الوقت الحاضر يتضمن </a:t>
            </a:r>
            <a:r>
              <a:rPr lang="ar-IQ" dirty="0" err="1" smtClean="0"/>
              <a:t>اخضاع</a:t>
            </a:r>
            <a:r>
              <a:rPr lang="ar-IQ" dirty="0" smtClean="0"/>
              <a:t> دخول المعاهدة دور النفاذ على قبولها من عدد كافي من الدول </a:t>
            </a:r>
            <a:endParaRPr lang="ar-IQ"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آثار المعاهدات الدولية </a:t>
            </a:r>
            <a:endParaRPr lang="ar-IQ" dirty="0"/>
          </a:p>
        </p:txBody>
      </p:sp>
      <p:sp>
        <p:nvSpPr>
          <p:cNvPr id="3" name="عنصر نائب للمحتوى 2"/>
          <p:cNvSpPr>
            <a:spLocks noGrp="1"/>
          </p:cNvSpPr>
          <p:nvPr>
            <p:ph idx="1"/>
          </p:nvPr>
        </p:nvSpPr>
        <p:spPr/>
        <p:txBody>
          <a:bodyPr/>
          <a:lstStyle/>
          <a:p>
            <a:pPr algn="just">
              <a:buNone/>
            </a:pPr>
            <a:r>
              <a:rPr lang="ar-IQ" dirty="0" smtClean="0"/>
              <a:t>  </a:t>
            </a:r>
            <a:r>
              <a:rPr lang="ar-IQ" dirty="0" err="1" smtClean="0"/>
              <a:t>ان</a:t>
            </a:r>
            <a:r>
              <a:rPr lang="ar-IQ" dirty="0" smtClean="0"/>
              <a:t> آثار المعاهدات الدولية تحدث بين </a:t>
            </a:r>
            <a:r>
              <a:rPr lang="ar-IQ" dirty="0" err="1" smtClean="0"/>
              <a:t>اطرافها</a:t>
            </a:r>
            <a:r>
              <a:rPr lang="ar-IQ" dirty="0" smtClean="0"/>
              <a:t> كقاعدة عامة استنادا </a:t>
            </a:r>
            <a:r>
              <a:rPr lang="ar-IQ" dirty="0" err="1" smtClean="0"/>
              <a:t>الى</a:t>
            </a:r>
            <a:r>
              <a:rPr lang="ar-IQ" dirty="0" smtClean="0"/>
              <a:t> قاعدة (( العقد شريعة المتعاقدين )) </a:t>
            </a:r>
            <a:r>
              <a:rPr lang="ar-IQ" dirty="0" err="1" smtClean="0"/>
              <a:t>او</a:t>
            </a:r>
            <a:r>
              <a:rPr lang="ar-IQ" dirty="0" smtClean="0"/>
              <a:t> ما تسمى في القانون الدولي (( مبدأ نسبية اثر المعاهدات )) </a:t>
            </a:r>
            <a:r>
              <a:rPr lang="ar-IQ" dirty="0" err="1" smtClean="0"/>
              <a:t>اي</a:t>
            </a:r>
            <a:r>
              <a:rPr lang="ar-IQ" dirty="0" smtClean="0"/>
              <a:t> </a:t>
            </a:r>
            <a:r>
              <a:rPr lang="ar-IQ" dirty="0" err="1" smtClean="0"/>
              <a:t>ان</a:t>
            </a:r>
            <a:r>
              <a:rPr lang="ar-IQ" dirty="0" smtClean="0"/>
              <a:t> المعاهدة تكون ملزمة لجميع الدول التي صادقت على المعاهدة </a:t>
            </a:r>
            <a:r>
              <a:rPr lang="ar-IQ" dirty="0" err="1" smtClean="0"/>
              <a:t>او</a:t>
            </a:r>
            <a:r>
              <a:rPr lang="ar-IQ" dirty="0" smtClean="0"/>
              <a:t> التي انضمت </a:t>
            </a:r>
            <a:r>
              <a:rPr lang="ar-IQ" dirty="0" err="1" smtClean="0"/>
              <a:t>اليها</a:t>
            </a:r>
            <a:r>
              <a:rPr lang="ar-IQ" dirty="0" smtClean="0"/>
              <a:t> لاحقا .و </a:t>
            </a:r>
            <a:r>
              <a:rPr lang="ar-IQ" dirty="0" err="1" smtClean="0"/>
              <a:t>لايجوز</a:t>
            </a:r>
            <a:r>
              <a:rPr lang="ar-IQ" dirty="0" smtClean="0"/>
              <a:t> لها المطالبة بالتحلل من الالتزامات التي تفرضها المعاهدة عليها حسب ما </a:t>
            </a:r>
            <a:r>
              <a:rPr lang="ar-IQ" dirty="0" err="1" smtClean="0"/>
              <a:t>اشارت</a:t>
            </a:r>
            <a:r>
              <a:rPr lang="ar-IQ" dirty="0" smtClean="0"/>
              <a:t> </a:t>
            </a:r>
            <a:r>
              <a:rPr lang="ar-IQ" dirty="0" err="1" smtClean="0"/>
              <a:t>اليه</a:t>
            </a:r>
            <a:r>
              <a:rPr lang="ar-IQ" dirty="0" smtClean="0"/>
              <a:t> اتفاقية فينا لقانون المعاهدات .</a:t>
            </a:r>
            <a:endParaRPr lang="ar-IQ"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buNone/>
            </a:pPr>
            <a:r>
              <a:rPr lang="ar-IQ" dirty="0" smtClean="0"/>
              <a:t>  </a:t>
            </a:r>
            <a:r>
              <a:rPr lang="ar-IQ" dirty="0" err="1" smtClean="0"/>
              <a:t>الا</a:t>
            </a:r>
            <a:r>
              <a:rPr lang="ar-IQ" dirty="0" smtClean="0"/>
              <a:t> </a:t>
            </a:r>
            <a:r>
              <a:rPr lang="ar-IQ" dirty="0" err="1" smtClean="0"/>
              <a:t>ان</a:t>
            </a:r>
            <a:r>
              <a:rPr lang="ar-IQ" dirty="0" smtClean="0"/>
              <a:t> لكل قاعدة استثناءات وأهم الاستثناءات التي وردت على هذه القاعدة انه من الممكن </a:t>
            </a:r>
            <a:r>
              <a:rPr lang="ar-IQ" dirty="0" err="1" smtClean="0"/>
              <a:t>ان</a:t>
            </a:r>
            <a:r>
              <a:rPr lang="ar-IQ" dirty="0" smtClean="0"/>
              <a:t> تسري آثار المعاهدات على الدول غير </a:t>
            </a:r>
            <a:r>
              <a:rPr lang="ar-IQ" dirty="0" err="1" smtClean="0"/>
              <a:t>الاطراف</a:t>
            </a:r>
            <a:r>
              <a:rPr lang="ar-IQ" dirty="0" smtClean="0"/>
              <a:t> في </a:t>
            </a:r>
            <a:r>
              <a:rPr lang="ar-IQ" dirty="0" err="1" smtClean="0"/>
              <a:t>حلالات</a:t>
            </a:r>
            <a:r>
              <a:rPr lang="ar-IQ" dirty="0" smtClean="0"/>
              <a:t> عدة </a:t>
            </a:r>
            <a:r>
              <a:rPr lang="ar-IQ" dirty="0" err="1" smtClean="0"/>
              <a:t>اهمها</a:t>
            </a:r>
            <a:r>
              <a:rPr lang="ar-IQ" dirty="0" smtClean="0"/>
              <a:t> :</a:t>
            </a:r>
          </a:p>
          <a:p>
            <a:pPr algn="just">
              <a:buNone/>
            </a:pPr>
            <a:r>
              <a:rPr lang="ar-IQ" dirty="0"/>
              <a:t> </a:t>
            </a:r>
            <a:r>
              <a:rPr lang="ar-IQ" dirty="0" smtClean="0"/>
              <a:t>1. شرط الدولة الأكثر رعاية </a:t>
            </a:r>
          </a:p>
          <a:p>
            <a:pPr algn="just">
              <a:buNone/>
            </a:pPr>
            <a:r>
              <a:rPr lang="ar-IQ" dirty="0"/>
              <a:t> </a:t>
            </a:r>
            <a:r>
              <a:rPr lang="ar-IQ" dirty="0" smtClean="0"/>
              <a:t>2. الاشتراط لمصلحة الغير </a:t>
            </a:r>
          </a:p>
          <a:p>
            <a:pPr algn="just">
              <a:buNone/>
            </a:pPr>
            <a:r>
              <a:rPr lang="ar-IQ" dirty="0"/>
              <a:t> </a:t>
            </a:r>
            <a:r>
              <a:rPr lang="ar-IQ" dirty="0" smtClean="0"/>
              <a:t> 3. المعاهدات التي ترتب التزامات على عاتق الغير </a:t>
            </a:r>
          </a:p>
          <a:p>
            <a:pPr algn="just">
              <a:buNone/>
            </a:pPr>
            <a:r>
              <a:rPr lang="ar-IQ" dirty="0"/>
              <a:t> </a:t>
            </a:r>
            <a:r>
              <a:rPr lang="ar-IQ" dirty="0" smtClean="0"/>
              <a:t> 4. المعاهدات المنظمة لأوضاع دائمة </a:t>
            </a:r>
          </a:p>
          <a:p>
            <a:pPr algn="just">
              <a:buNone/>
            </a:pPr>
            <a:r>
              <a:rPr lang="ar-IQ" dirty="0"/>
              <a:t> </a:t>
            </a:r>
            <a:r>
              <a:rPr lang="ar-IQ" dirty="0" smtClean="0"/>
              <a:t> 5. الانضمام اللاحق </a:t>
            </a:r>
            <a:endParaRPr lang="ar-IQ"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تفسير المعاهدات الدولية </a:t>
            </a:r>
            <a:endParaRPr lang="ar-IQ" dirty="0"/>
          </a:p>
        </p:txBody>
      </p:sp>
      <p:sp>
        <p:nvSpPr>
          <p:cNvPr id="3" name="عنصر نائب للمحتوى 2"/>
          <p:cNvSpPr>
            <a:spLocks noGrp="1"/>
          </p:cNvSpPr>
          <p:nvPr>
            <p:ph idx="1"/>
          </p:nvPr>
        </p:nvSpPr>
        <p:spPr/>
        <p:txBody>
          <a:bodyPr/>
          <a:lstStyle/>
          <a:p>
            <a:pPr algn="just">
              <a:buNone/>
            </a:pPr>
            <a:r>
              <a:rPr lang="ar-IQ" dirty="0" smtClean="0"/>
              <a:t>   تتمثل السلطة التي تختص بتفسير تلك المعاهدات الدولية التي يشوبها غموضا </a:t>
            </a:r>
            <a:r>
              <a:rPr lang="ar-IQ" dirty="0" err="1" smtClean="0"/>
              <a:t>او</a:t>
            </a:r>
            <a:r>
              <a:rPr lang="ar-IQ" dirty="0" smtClean="0"/>
              <a:t> نقصا على الصعيد الدولي عن طريق الاتفاق صراحة بين الدول </a:t>
            </a:r>
            <a:r>
              <a:rPr lang="ar-IQ" dirty="0" err="1" smtClean="0"/>
              <a:t>الاطراف</a:t>
            </a:r>
            <a:r>
              <a:rPr lang="ar-IQ" dirty="0" smtClean="0"/>
              <a:t> في المعاهدة </a:t>
            </a:r>
            <a:r>
              <a:rPr lang="ar-IQ" dirty="0" err="1" smtClean="0"/>
              <a:t>او</a:t>
            </a:r>
            <a:r>
              <a:rPr lang="ar-IQ" dirty="0" smtClean="0"/>
              <a:t> عن طريق القضاء الدولي في حالة عدم توصل الأطراف </a:t>
            </a:r>
            <a:r>
              <a:rPr lang="ar-IQ" dirty="0" err="1" smtClean="0"/>
              <a:t>الى</a:t>
            </a:r>
            <a:r>
              <a:rPr lang="ar-IQ" dirty="0" smtClean="0"/>
              <a:t> الاتفاق على تفسير الغامض . </a:t>
            </a:r>
            <a:r>
              <a:rPr lang="ar-IQ" dirty="0" err="1" smtClean="0"/>
              <a:t>اما</a:t>
            </a:r>
            <a:r>
              <a:rPr lang="ar-IQ" dirty="0" smtClean="0"/>
              <a:t> على الصعيد الوطني فان السلطة التنفيذية الذي عقد المعاهدة هو الذي يختص بتفسيرها </a:t>
            </a:r>
            <a:r>
              <a:rPr lang="ar-IQ" dirty="0" err="1" smtClean="0"/>
              <a:t>او</a:t>
            </a:r>
            <a:r>
              <a:rPr lang="ar-IQ" dirty="0" smtClean="0"/>
              <a:t> بواسطة السلطة القضائية في القليل من الدول عدا العراق  . </a:t>
            </a:r>
            <a:endParaRPr lang="ar-IQ"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المبادئ المتبعة في تفسير المعاهدات الدولية </a:t>
            </a:r>
            <a:endParaRPr lang="ar-IQ" dirty="0"/>
          </a:p>
        </p:txBody>
      </p:sp>
      <p:sp>
        <p:nvSpPr>
          <p:cNvPr id="3" name="عنصر نائب للمحتوى 2"/>
          <p:cNvSpPr>
            <a:spLocks noGrp="1"/>
          </p:cNvSpPr>
          <p:nvPr>
            <p:ph idx="1"/>
          </p:nvPr>
        </p:nvSpPr>
        <p:spPr/>
        <p:txBody>
          <a:bodyPr/>
          <a:lstStyle/>
          <a:p>
            <a:pPr algn="just">
              <a:buNone/>
            </a:pPr>
            <a:r>
              <a:rPr lang="ar-IQ" dirty="0" smtClean="0"/>
              <a:t>  1. تفسير المعاهدة وفقا لمبدأ حسن النية </a:t>
            </a:r>
          </a:p>
          <a:p>
            <a:pPr algn="just">
              <a:buNone/>
            </a:pPr>
            <a:r>
              <a:rPr lang="ar-IQ" dirty="0"/>
              <a:t> </a:t>
            </a:r>
            <a:r>
              <a:rPr lang="ar-IQ" dirty="0" smtClean="0"/>
              <a:t> 2. تفسير المعاهدة طبقا للمعنى العادي للألفاظ</a:t>
            </a:r>
          </a:p>
          <a:p>
            <a:pPr algn="just">
              <a:buNone/>
            </a:pPr>
            <a:r>
              <a:rPr lang="ar-IQ" dirty="0"/>
              <a:t> </a:t>
            </a:r>
            <a:r>
              <a:rPr lang="ar-IQ" dirty="0" smtClean="0"/>
              <a:t> 3. تفسير المعاهدة في </a:t>
            </a:r>
            <a:r>
              <a:rPr lang="ar-IQ" dirty="0" err="1" smtClean="0"/>
              <a:t>الأطار</a:t>
            </a:r>
            <a:r>
              <a:rPr lang="ar-IQ" dirty="0" smtClean="0"/>
              <a:t> الخاص </a:t>
            </a:r>
            <a:r>
              <a:rPr lang="ar-IQ" dirty="0" err="1" smtClean="0"/>
              <a:t>بها</a:t>
            </a:r>
            <a:r>
              <a:rPr lang="ar-IQ" dirty="0"/>
              <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تعديل المعاهدات الدولية </a:t>
            </a:r>
            <a:endParaRPr lang="ar-IQ" dirty="0"/>
          </a:p>
        </p:txBody>
      </p:sp>
      <p:sp>
        <p:nvSpPr>
          <p:cNvPr id="3" name="عنصر نائب للمحتوى 2"/>
          <p:cNvSpPr>
            <a:spLocks noGrp="1"/>
          </p:cNvSpPr>
          <p:nvPr>
            <p:ph idx="1"/>
          </p:nvPr>
        </p:nvSpPr>
        <p:spPr/>
        <p:txBody>
          <a:bodyPr/>
          <a:lstStyle/>
          <a:p>
            <a:pPr algn="just">
              <a:buNone/>
            </a:pPr>
            <a:r>
              <a:rPr lang="ar-IQ" dirty="0" smtClean="0"/>
              <a:t>  القاعدة العامة بخصوص تعديل المعاهدات الدولية يكون بالرجوع </a:t>
            </a:r>
            <a:r>
              <a:rPr lang="ar-IQ" dirty="0" err="1" smtClean="0"/>
              <a:t>الى</a:t>
            </a:r>
            <a:r>
              <a:rPr lang="ar-IQ" dirty="0" smtClean="0"/>
              <a:t> النصوص الموجودة في المعاهدة المبرمة بين </a:t>
            </a:r>
            <a:r>
              <a:rPr lang="ar-IQ" dirty="0" err="1" smtClean="0"/>
              <a:t>الاطراف</a:t>
            </a:r>
            <a:r>
              <a:rPr lang="ar-IQ" dirty="0" smtClean="0"/>
              <a:t> ، لكن في حالة عدم وجود نص يكون تعديل المعاهدة الثنائية يكون </a:t>
            </a:r>
            <a:r>
              <a:rPr lang="ar-IQ" dirty="0" err="1" smtClean="0"/>
              <a:t>بالأتفاق</a:t>
            </a:r>
            <a:r>
              <a:rPr lang="ar-IQ" dirty="0" smtClean="0"/>
              <a:t> بين الدول </a:t>
            </a:r>
            <a:r>
              <a:rPr lang="ar-IQ" dirty="0" err="1" smtClean="0"/>
              <a:t>الاطراف</a:t>
            </a:r>
            <a:r>
              <a:rPr lang="ar-IQ" dirty="0" smtClean="0"/>
              <a:t> من خلال </a:t>
            </a:r>
            <a:r>
              <a:rPr lang="ar-IQ" dirty="0" err="1" smtClean="0"/>
              <a:t>ابرام</a:t>
            </a:r>
            <a:r>
              <a:rPr lang="ar-IQ" dirty="0" smtClean="0"/>
              <a:t> اتفاق جديد تتفق بموجبه الدولتان على استبدال نص معلوم بنص جديد </a:t>
            </a:r>
            <a:r>
              <a:rPr lang="ar-IQ" dirty="0" err="1" smtClean="0"/>
              <a:t>او</a:t>
            </a:r>
            <a:r>
              <a:rPr lang="ar-IQ" dirty="0" smtClean="0"/>
              <a:t> بعقد معاهدة دولية كاملة تحل محل المعاهدة السابقة .</a:t>
            </a:r>
          </a:p>
          <a:p>
            <a:pPr algn="just">
              <a:buNone/>
            </a:pPr>
            <a:endParaRPr lang="ar-IQ"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buNone/>
            </a:pPr>
            <a:r>
              <a:rPr lang="ar-IQ" dirty="0" smtClean="0"/>
              <a:t>  </a:t>
            </a:r>
            <a:r>
              <a:rPr lang="ar-IQ" dirty="0" err="1" smtClean="0"/>
              <a:t>اما</a:t>
            </a:r>
            <a:r>
              <a:rPr lang="ar-IQ" dirty="0" smtClean="0"/>
              <a:t> </a:t>
            </a:r>
            <a:r>
              <a:rPr lang="ar-IQ" dirty="0" err="1" smtClean="0"/>
              <a:t>اذا</a:t>
            </a:r>
            <a:r>
              <a:rPr lang="ar-IQ" dirty="0" smtClean="0"/>
              <a:t> كانت متعددة </a:t>
            </a:r>
            <a:r>
              <a:rPr lang="ar-IQ" dirty="0" err="1" smtClean="0"/>
              <a:t>الاطراف</a:t>
            </a:r>
            <a:r>
              <a:rPr lang="ar-IQ" dirty="0" smtClean="0"/>
              <a:t> فأن التعديل يتم استنادا </a:t>
            </a:r>
            <a:r>
              <a:rPr lang="ar-IQ" dirty="0" err="1" smtClean="0"/>
              <a:t>الى</a:t>
            </a:r>
            <a:r>
              <a:rPr lang="ar-IQ" dirty="0" smtClean="0"/>
              <a:t> قاعدة </a:t>
            </a:r>
            <a:r>
              <a:rPr lang="ar-IQ" dirty="0" err="1" smtClean="0"/>
              <a:t>اغلبية</a:t>
            </a:r>
            <a:r>
              <a:rPr lang="ar-IQ" dirty="0" smtClean="0"/>
              <a:t> الثلثين .</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pPr>
              <a:buNone/>
            </a:pPr>
            <a:r>
              <a:rPr lang="ar-IQ" dirty="0" smtClean="0"/>
              <a:t>البعض من الكتاب يفرق بين المصطلحات المختلفة التي يمكن </a:t>
            </a:r>
            <a:r>
              <a:rPr lang="ar-IQ" dirty="0" err="1" smtClean="0"/>
              <a:t>ان</a:t>
            </a:r>
            <a:r>
              <a:rPr lang="ar-IQ" dirty="0" smtClean="0"/>
              <a:t> تطلق على الاتفاقية الدولية </a:t>
            </a:r>
            <a:r>
              <a:rPr lang="ar-IQ" dirty="0" err="1" smtClean="0"/>
              <a:t>او</a:t>
            </a:r>
            <a:r>
              <a:rPr lang="ar-IQ" dirty="0" smtClean="0"/>
              <a:t> المعاهدة من خلالها </a:t>
            </a:r>
            <a:r>
              <a:rPr lang="ar-IQ" dirty="0" err="1" smtClean="0"/>
              <a:t>اعطائها</a:t>
            </a:r>
            <a:r>
              <a:rPr lang="ar-IQ" dirty="0" smtClean="0"/>
              <a:t> تعريف يختلف احدهما عن الآخر ، وكالآتي :</a:t>
            </a:r>
          </a:p>
          <a:p>
            <a:r>
              <a:rPr lang="ar-IQ" dirty="0" smtClean="0"/>
              <a:t>المعاهدة  </a:t>
            </a:r>
            <a:r>
              <a:rPr lang="en-US" dirty="0" smtClean="0"/>
              <a:t>Treaty</a:t>
            </a:r>
            <a:r>
              <a:rPr lang="ar-IQ" dirty="0" smtClean="0"/>
              <a:t>: وعادة ما تطلق على الاتفاقيات ذات </a:t>
            </a:r>
            <a:r>
              <a:rPr lang="ar-IQ" dirty="0" err="1" smtClean="0"/>
              <a:t>الاهمية</a:t>
            </a:r>
            <a:r>
              <a:rPr lang="ar-IQ" dirty="0" smtClean="0"/>
              <a:t> السياسية كمعاهدات الصلح ومعاهدات التحالف مثل معاهدة حلف الناتو ( الحلف </a:t>
            </a:r>
            <a:r>
              <a:rPr lang="ar-IQ" dirty="0" err="1" smtClean="0"/>
              <a:t>الاطلسي</a:t>
            </a:r>
            <a:r>
              <a:rPr lang="ar-IQ" dirty="0" smtClean="0"/>
              <a:t> )</a:t>
            </a:r>
          </a:p>
          <a:p>
            <a:r>
              <a:rPr lang="ar-IQ" dirty="0" smtClean="0"/>
              <a:t>الاتفاقية </a:t>
            </a:r>
            <a:r>
              <a:rPr lang="en-US" dirty="0" smtClean="0"/>
              <a:t>Convention</a:t>
            </a:r>
            <a:r>
              <a:rPr lang="ar-IQ" dirty="0" smtClean="0"/>
              <a:t> : عادة ما يطلق على الاتفاقات التي تتناول نواحي فنية مختلفة </a:t>
            </a:r>
            <a:r>
              <a:rPr lang="ar-IQ" dirty="0" err="1" smtClean="0"/>
              <a:t>و</a:t>
            </a:r>
            <a:r>
              <a:rPr lang="ar-IQ" dirty="0" smtClean="0"/>
              <a:t> تكون اقل </a:t>
            </a:r>
            <a:r>
              <a:rPr lang="ar-IQ" dirty="0" err="1" smtClean="0"/>
              <a:t>اهمية</a:t>
            </a:r>
            <a:r>
              <a:rPr lang="ar-IQ" dirty="0" smtClean="0"/>
              <a:t> من المعاهدة بالرغم من </a:t>
            </a:r>
            <a:r>
              <a:rPr lang="ar-IQ" dirty="0" err="1" smtClean="0"/>
              <a:t>ان</a:t>
            </a:r>
            <a:r>
              <a:rPr lang="ar-IQ" dirty="0" smtClean="0"/>
              <a:t> بعض الوثائق الدولية لا تفرق بينهما مثل اتفاقية </a:t>
            </a:r>
            <a:r>
              <a:rPr lang="ar-IQ" dirty="0" err="1" smtClean="0"/>
              <a:t>سيداو</a:t>
            </a:r>
            <a:r>
              <a:rPr lang="ar-IQ" dirty="0" smtClean="0"/>
              <a:t> و اتفاقية جنيف ..... الخ .</a:t>
            </a:r>
            <a:endParaRPr lang="ar-IQ"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err="1" smtClean="0"/>
              <a:t>انواع</a:t>
            </a:r>
            <a:r>
              <a:rPr lang="ar-IQ" dirty="0" smtClean="0"/>
              <a:t> التعديلات </a:t>
            </a:r>
            <a:endParaRPr lang="ar-IQ" dirty="0"/>
          </a:p>
        </p:txBody>
      </p:sp>
      <p:sp>
        <p:nvSpPr>
          <p:cNvPr id="3" name="عنصر نائب للمحتوى 2"/>
          <p:cNvSpPr>
            <a:spLocks noGrp="1"/>
          </p:cNvSpPr>
          <p:nvPr>
            <p:ph idx="1"/>
          </p:nvPr>
        </p:nvSpPr>
        <p:spPr/>
        <p:txBody>
          <a:bodyPr/>
          <a:lstStyle/>
          <a:p>
            <a:pPr algn="just">
              <a:buNone/>
            </a:pPr>
            <a:r>
              <a:rPr lang="ar-IQ" dirty="0" smtClean="0"/>
              <a:t>  1. تعديلات تلزم جميع الدول </a:t>
            </a:r>
            <a:r>
              <a:rPr lang="ar-IQ" dirty="0" err="1" smtClean="0"/>
              <a:t>الاعضاء</a:t>
            </a:r>
            <a:r>
              <a:rPr lang="ar-IQ" dirty="0" smtClean="0"/>
              <a:t> : </a:t>
            </a:r>
            <a:r>
              <a:rPr lang="ar-IQ" dirty="0" err="1" smtClean="0"/>
              <a:t>اي</a:t>
            </a:r>
            <a:r>
              <a:rPr lang="ar-IQ" dirty="0" smtClean="0"/>
              <a:t> </a:t>
            </a:r>
            <a:r>
              <a:rPr lang="ar-IQ" dirty="0" err="1" smtClean="0"/>
              <a:t>ان</a:t>
            </a:r>
            <a:r>
              <a:rPr lang="ar-IQ" dirty="0" smtClean="0"/>
              <a:t> التعديلات التي صادق عليها ثلثا </a:t>
            </a:r>
            <a:r>
              <a:rPr lang="ar-IQ" dirty="0" err="1" smtClean="0"/>
              <a:t>اعضاء</a:t>
            </a:r>
            <a:r>
              <a:rPr lang="ar-IQ" dirty="0" smtClean="0"/>
              <a:t> المنظمة تصبح ملزمة لجميع الدول </a:t>
            </a:r>
            <a:r>
              <a:rPr lang="ar-IQ" dirty="0" err="1" smtClean="0"/>
              <a:t>الاعضاء</a:t>
            </a:r>
            <a:r>
              <a:rPr lang="ar-IQ" dirty="0" smtClean="0"/>
              <a:t> بمن فيهم الدول التي لم تصادق على هذه التعديلات منها ميثاق </a:t>
            </a:r>
            <a:r>
              <a:rPr lang="ar-IQ" dirty="0" err="1" smtClean="0"/>
              <a:t>الامم</a:t>
            </a:r>
            <a:r>
              <a:rPr lang="ar-IQ" dirty="0" smtClean="0"/>
              <a:t> المتحدة .</a:t>
            </a:r>
          </a:p>
          <a:p>
            <a:pPr algn="just">
              <a:buNone/>
            </a:pPr>
            <a:r>
              <a:rPr lang="ar-IQ" dirty="0"/>
              <a:t> </a:t>
            </a:r>
            <a:r>
              <a:rPr lang="ar-IQ" dirty="0" smtClean="0"/>
              <a:t> 2. التعديلات التي لا تلزم </a:t>
            </a:r>
            <a:r>
              <a:rPr lang="ar-IQ" dirty="0" err="1" smtClean="0"/>
              <a:t>الا</a:t>
            </a:r>
            <a:r>
              <a:rPr lang="ar-IQ" dirty="0" smtClean="0"/>
              <a:t> الدول التي قبلتها : </a:t>
            </a:r>
            <a:r>
              <a:rPr lang="ar-IQ" dirty="0" err="1" smtClean="0"/>
              <a:t>اي</a:t>
            </a:r>
            <a:r>
              <a:rPr lang="ar-IQ" dirty="0" smtClean="0"/>
              <a:t> </a:t>
            </a:r>
            <a:r>
              <a:rPr lang="ar-IQ" dirty="0" err="1" smtClean="0"/>
              <a:t>انها</a:t>
            </a:r>
            <a:r>
              <a:rPr lang="ar-IQ" dirty="0" smtClean="0"/>
              <a:t> لا تلزم </a:t>
            </a:r>
            <a:r>
              <a:rPr lang="ar-IQ" dirty="0" err="1" smtClean="0"/>
              <a:t>الا</a:t>
            </a:r>
            <a:r>
              <a:rPr lang="ar-IQ" dirty="0" smtClean="0"/>
              <a:t> الدول التي صادقت عليها مثل ميثاق جامعة الدول العربية .</a:t>
            </a:r>
          </a:p>
          <a:p>
            <a:pPr algn="just">
              <a:buNone/>
            </a:pPr>
            <a:r>
              <a:rPr lang="ar-IQ" dirty="0"/>
              <a:t> </a:t>
            </a:r>
            <a:r>
              <a:rPr lang="ar-IQ" dirty="0" smtClean="0"/>
              <a:t> </a:t>
            </a:r>
            <a:endParaRPr lang="ar-IQ"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انتهاء المعاهدات الدولية </a:t>
            </a:r>
            <a:endParaRPr lang="ar-IQ" dirty="0"/>
          </a:p>
        </p:txBody>
      </p:sp>
      <p:sp>
        <p:nvSpPr>
          <p:cNvPr id="3" name="عنصر نائب للمحتوى 2"/>
          <p:cNvSpPr>
            <a:spLocks noGrp="1"/>
          </p:cNvSpPr>
          <p:nvPr>
            <p:ph idx="1"/>
          </p:nvPr>
        </p:nvSpPr>
        <p:spPr/>
        <p:txBody>
          <a:bodyPr>
            <a:normAutofit lnSpcReduction="10000"/>
          </a:bodyPr>
          <a:lstStyle/>
          <a:p>
            <a:pPr algn="just">
              <a:buNone/>
            </a:pPr>
            <a:r>
              <a:rPr lang="ar-IQ" dirty="0" smtClean="0"/>
              <a:t>  تنتهي المعاهدات الدولية بعدة طرق سنتناولها في الآتي : </a:t>
            </a:r>
          </a:p>
          <a:p>
            <a:pPr algn="just">
              <a:buNone/>
            </a:pPr>
            <a:r>
              <a:rPr lang="ar-IQ" dirty="0"/>
              <a:t> </a:t>
            </a:r>
            <a:r>
              <a:rPr lang="ar-IQ" dirty="0" smtClean="0"/>
              <a:t> 1. من تلقاء نفسها </a:t>
            </a:r>
          </a:p>
          <a:p>
            <a:pPr algn="just">
              <a:buNone/>
            </a:pPr>
            <a:r>
              <a:rPr lang="ar-IQ" dirty="0"/>
              <a:t> </a:t>
            </a:r>
            <a:r>
              <a:rPr lang="ar-IQ" dirty="0" smtClean="0"/>
              <a:t> أ. تنفيذ المعاهدة تنفيذا تاما </a:t>
            </a:r>
          </a:p>
          <a:p>
            <a:pPr algn="just">
              <a:buNone/>
            </a:pPr>
            <a:r>
              <a:rPr lang="ar-IQ" dirty="0"/>
              <a:t> </a:t>
            </a:r>
            <a:r>
              <a:rPr lang="ar-IQ" dirty="0" smtClean="0"/>
              <a:t> ب. انتهاء </a:t>
            </a:r>
            <a:r>
              <a:rPr lang="ar-IQ" dirty="0" err="1" smtClean="0"/>
              <a:t>الاجل</a:t>
            </a:r>
            <a:r>
              <a:rPr lang="ar-IQ" dirty="0" smtClean="0"/>
              <a:t> المحدد لسريانها </a:t>
            </a:r>
          </a:p>
          <a:p>
            <a:pPr algn="just">
              <a:buNone/>
            </a:pPr>
            <a:r>
              <a:rPr lang="ar-IQ" dirty="0"/>
              <a:t> </a:t>
            </a:r>
            <a:r>
              <a:rPr lang="ar-IQ" dirty="0" smtClean="0"/>
              <a:t> </a:t>
            </a:r>
            <a:r>
              <a:rPr lang="ar-IQ" dirty="0" err="1" smtClean="0"/>
              <a:t>جـ</a:t>
            </a:r>
            <a:r>
              <a:rPr lang="ar-IQ" dirty="0" smtClean="0"/>
              <a:t>. تحقق شرط فاسخ منصوص عليه في المعاهدة </a:t>
            </a:r>
          </a:p>
          <a:p>
            <a:pPr algn="just">
              <a:buNone/>
            </a:pPr>
            <a:r>
              <a:rPr lang="ar-IQ" dirty="0"/>
              <a:t> </a:t>
            </a:r>
            <a:r>
              <a:rPr lang="ar-IQ" dirty="0" smtClean="0"/>
              <a:t> د. استحالة تنفيذ نصوص المعاهدة </a:t>
            </a:r>
          </a:p>
          <a:p>
            <a:pPr algn="just">
              <a:buNone/>
            </a:pPr>
            <a:r>
              <a:rPr lang="ar-IQ" dirty="0"/>
              <a:t> </a:t>
            </a:r>
            <a:r>
              <a:rPr lang="ar-IQ" dirty="0" smtClean="0"/>
              <a:t> هـ. فناء </a:t>
            </a:r>
            <a:r>
              <a:rPr lang="ar-IQ" dirty="0" err="1" smtClean="0"/>
              <a:t>الشئ</a:t>
            </a:r>
            <a:r>
              <a:rPr lang="ar-IQ" dirty="0" smtClean="0"/>
              <a:t> محل المعاهدة  </a:t>
            </a:r>
          </a:p>
          <a:p>
            <a:pPr algn="just">
              <a:buNone/>
            </a:pPr>
            <a:r>
              <a:rPr lang="ar-IQ" dirty="0"/>
              <a:t> </a:t>
            </a:r>
            <a:r>
              <a:rPr lang="ar-IQ" dirty="0" smtClean="0"/>
              <a:t> و. زوال أحد </a:t>
            </a:r>
            <a:r>
              <a:rPr lang="ar-IQ" dirty="0" err="1" smtClean="0"/>
              <a:t>اطراف</a:t>
            </a:r>
            <a:r>
              <a:rPr lang="ar-IQ" dirty="0" smtClean="0"/>
              <a:t> المعاهدة  </a:t>
            </a:r>
            <a:endParaRPr lang="ar-IQ"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lstStyle/>
          <a:p>
            <a:pPr algn="just">
              <a:buNone/>
            </a:pPr>
            <a:r>
              <a:rPr lang="ar-IQ" dirty="0" smtClean="0"/>
              <a:t>  2. برضا الطرفين : </a:t>
            </a:r>
            <a:r>
              <a:rPr lang="ar-IQ" dirty="0" err="1" smtClean="0"/>
              <a:t>اما</a:t>
            </a:r>
            <a:r>
              <a:rPr lang="ar-IQ" dirty="0" smtClean="0"/>
              <a:t> صراحة </a:t>
            </a:r>
            <a:r>
              <a:rPr lang="ar-IQ" dirty="0" err="1" smtClean="0"/>
              <a:t>او</a:t>
            </a:r>
            <a:r>
              <a:rPr lang="ar-IQ" dirty="0" smtClean="0"/>
              <a:t> ضمنا </a:t>
            </a:r>
          </a:p>
          <a:p>
            <a:pPr algn="just">
              <a:buNone/>
            </a:pPr>
            <a:r>
              <a:rPr lang="ar-IQ" dirty="0"/>
              <a:t> </a:t>
            </a:r>
            <a:r>
              <a:rPr lang="ar-IQ" dirty="0" smtClean="0"/>
              <a:t> 3. </a:t>
            </a:r>
            <a:r>
              <a:rPr lang="ar-IQ" dirty="0" err="1" smtClean="0"/>
              <a:t>بأرادة</a:t>
            </a:r>
            <a:r>
              <a:rPr lang="ar-IQ" dirty="0" smtClean="0"/>
              <a:t> احد الطرفين وحده </a:t>
            </a:r>
          </a:p>
          <a:p>
            <a:pPr algn="just">
              <a:buNone/>
            </a:pPr>
            <a:r>
              <a:rPr lang="ar-IQ" dirty="0"/>
              <a:t> </a:t>
            </a:r>
            <a:r>
              <a:rPr lang="ar-IQ" dirty="0" smtClean="0"/>
              <a:t>  أ. الانسحاب </a:t>
            </a:r>
          </a:p>
          <a:p>
            <a:pPr algn="just">
              <a:buNone/>
            </a:pPr>
            <a:r>
              <a:rPr lang="ar-IQ" dirty="0"/>
              <a:t> </a:t>
            </a:r>
            <a:r>
              <a:rPr lang="ar-IQ" dirty="0" smtClean="0"/>
              <a:t>  ب. فسخ المعاهدة </a:t>
            </a:r>
          </a:p>
          <a:p>
            <a:pPr algn="just">
              <a:buNone/>
            </a:pPr>
            <a:r>
              <a:rPr lang="ar-IQ" dirty="0"/>
              <a:t> </a:t>
            </a:r>
            <a:r>
              <a:rPr lang="ar-IQ" dirty="0" smtClean="0"/>
              <a:t>  </a:t>
            </a:r>
            <a:r>
              <a:rPr lang="ar-IQ" dirty="0" err="1" smtClean="0"/>
              <a:t>جـ</a:t>
            </a:r>
            <a:r>
              <a:rPr lang="ar-IQ" dirty="0" smtClean="0"/>
              <a:t>. التغيير الجوهري في الظروف </a:t>
            </a:r>
          </a:p>
          <a:p>
            <a:pPr algn="just">
              <a:buNone/>
            </a:pPr>
            <a:r>
              <a:rPr lang="ar-IQ" dirty="0"/>
              <a:t> </a:t>
            </a:r>
            <a:r>
              <a:rPr lang="ar-IQ" dirty="0" smtClean="0"/>
              <a:t> 4. ظهور قاعدة لآمرة جديدة من قواعد القانون الدولي العامة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buNone/>
            </a:pPr>
            <a:r>
              <a:rPr lang="ar-IQ" dirty="0" smtClean="0"/>
              <a:t>  5. الحرب </a:t>
            </a:r>
          </a:p>
          <a:p>
            <a:pPr algn="just">
              <a:buNone/>
            </a:pPr>
            <a:r>
              <a:rPr lang="ar-IQ" dirty="0"/>
              <a:t> </a:t>
            </a:r>
            <a:r>
              <a:rPr lang="ar-IQ" dirty="0" smtClean="0"/>
              <a:t> 6. قطع العلاقات الدبلوماسية </a:t>
            </a:r>
            <a:r>
              <a:rPr lang="ar-IQ" dirty="0" err="1" smtClean="0"/>
              <a:t>او</a:t>
            </a:r>
            <a:r>
              <a:rPr lang="ar-IQ" dirty="0" smtClean="0"/>
              <a:t> القنصلية </a:t>
            </a:r>
            <a:endParaRPr lang="ar-IQ"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الباب الثاني </a:t>
            </a:r>
            <a:br>
              <a:rPr lang="ar-IQ" dirty="0" smtClean="0"/>
            </a:br>
            <a:endParaRPr lang="ar-IQ" dirty="0"/>
          </a:p>
        </p:txBody>
      </p:sp>
      <p:sp>
        <p:nvSpPr>
          <p:cNvPr id="3" name="عنصر نائب للمحتوى 2"/>
          <p:cNvSpPr>
            <a:spLocks noGrp="1"/>
          </p:cNvSpPr>
          <p:nvPr>
            <p:ph idx="1"/>
          </p:nvPr>
        </p:nvSpPr>
        <p:spPr/>
        <p:txBody>
          <a:bodyPr/>
          <a:lstStyle/>
          <a:p>
            <a:pPr algn="ctr">
              <a:buNone/>
            </a:pPr>
            <a:r>
              <a:rPr lang="ar-IQ" sz="4800" dirty="0" smtClean="0"/>
              <a:t>قرارات </a:t>
            </a:r>
            <a:r>
              <a:rPr lang="ar-IQ" sz="4800" dirty="0" err="1" smtClean="0"/>
              <a:t>الامم</a:t>
            </a:r>
            <a:r>
              <a:rPr lang="ar-IQ" sz="4800" dirty="0" smtClean="0"/>
              <a:t> المتحدة   </a:t>
            </a:r>
            <a:endParaRPr lang="ar-IQ" sz="4800" dirty="0"/>
          </a:p>
        </p:txBody>
      </p:sp>
      <p:sp>
        <p:nvSpPr>
          <p:cNvPr id="4" name="مستطيل 3"/>
          <p:cNvSpPr/>
          <p:nvPr/>
        </p:nvSpPr>
        <p:spPr>
          <a:xfrm>
            <a:off x="3682974" y="1500174"/>
            <a:ext cx="3246480" cy="369332"/>
          </a:xfrm>
          <a:prstGeom prst="rect">
            <a:avLst/>
          </a:prstGeom>
        </p:spPr>
        <p:txBody>
          <a:bodyPr wrap="square">
            <a:spAutoFit/>
          </a:bodyPr>
          <a:lstStyle/>
          <a:p>
            <a:pPr algn="ctr">
              <a:buNone/>
            </a:pPr>
            <a:r>
              <a:rPr lang="ar-IQ" dirty="0" smtClean="0"/>
              <a:t> </a:t>
            </a:r>
            <a:endParaRPr lang="ar-IQ"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lstStyle/>
          <a:p>
            <a:pPr algn="just">
              <a:buNone/>
            </a:pPr>
            <a:r>
              <a:rPr lang="ar-IQ" dirty="0" smtClean="0"/>
              <a:t>    </a:t>
            </a:r>
            <a:r>
              <a:rPr lang="ar-IQ" dirty="0" err="1" smtClean="0"/>
              <a:t>ان</a:t>
            </a:r>
            <a:r>
              <a:rPr lang="ar-IQ" dirty="0" smtClean="0"/>
              <a:t> القرارات التي تصدر عن منظمة </a:t>
            </a:r>
            <a:r>
              <a:rPr lang="ar-IQ" dirty="0" err="1" smtClean="0"/>
              <a:t>الامم</a:t>
            </a:r>
            <a:r>
              <a:rPr lang="ar-IQ" dirty="0" smtClean="0"/>
              <a:t> المتحدة ما هي </a:t>
            </a:r>
            <a:r>
              <a:rPr lang="ar-IQ" dirty="0" err="1" smtClean="0"/>
              <a:t>الا</a:t>
            </a:r>
            <a:r>
              <a:rPr lang="ar-IQ" dirty="0" smtClean="0"/>
              <a:t> تعبير عن رأي </a:t>
            </a:r>
            <a:r>
              <a:rPr lang="ar-IQ" dirty="0" err="1" smtClean="0"/>
              <a:t>او</a:t>
            </a:r>
            <a:r>
              <a:rPr lang="ar-IQ" dirty="0" smtClean="0"/>
              <a:t> </a:t>
            </a:r>
            <a:r>
              <a:rPr lang="ar-IQ" dirty="0" err="1" smtClean="0"/>
              <a:t>ارادة</a:t>
            </a:r>
            <a:r>
              <a:rPr lang="ar-IQ" dirty="0" smtClean="0"/>
              <a:t> </a:t>
            </a:r>
            <a:r>
              <a:rPr lang="ar-IQ" dirty="0" err="1" smtClean="0"/>
              <a:t>اجهزة</a:t>
            </a:r>
            <a:r>
              <a:rPr lang="ar-IQ" dirty="0" smtClean="0"/>
              <a:t> هذه المنظمة . فهي تصدر عن الجمعية العامة ومجلس </a:t>
            </a:r>
            <a:r>
              <a:rPr lang="ar-IQ" dirty="0" err="1" smtClean="0"/>
              <a:t>الامن</a:t>
            </a:r>
            <a:r>
              <a:rPr lang="ar-IQ" dirty="0" smtClean="0"/>
              <a:t> والمجلس الاقتصادي والاجتماعي وتجمع في وثائق سنوية تتعلق بدورة هذا الجهاز وهذا ما سنوضحه بشكل منفصل لكل جهاز من هذه </a:t>
            </a:r>
            <a:r>
              <a:rPr lang="ar-IQ" dirty="0" err="1" smtClean="0"/>
              <a:t>الاجهزة</a:t>
            </a:r>
            <a:r>
              <a:rPr lang="ar-IQ" dirty="0" smtClean="0"/>
              <a:t> الثلاثة وكالآتي :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قرارات الجمعية العامة للأمم المتحدة</a:t>
            </a:r>
            <a:endParaRPr lang="ar-IQ" dirty="0"/>
          </a:p>
        </p:txBody>
      </p:sp>
      <p:sp>
        <p:nvSpPr>
          <p:cNvPr id="3" name="عنصر نائب للمحتوى 2"/>
          <p:cNvSpPr>
            <a:spLocks noGrp="1"/>
          </p:cNvSpPr>
          <p:nvPr>
            <p:ph idx="1"/>
          </p:nvPr>
        </p:nvSpPr>
        <p:spPr/>
        <p:txBody>
          <a:bodyPr/>
          <a:lstStyle/>
          <a:p>
            <a:pPr algn="just">
              <a:buNone/>
            </a:pPr>
            <a:r>
              <a:rPr lang="ar-IQ" dirty="0" smtClean="0"/>
              <a:t> يعتبر هذا الجهاز هو الجهاز الرئيسي لمنظمة الأمم المتحدة ، وهو الجهاز الوحيد الذي تتمتع فيه جميع الدول </a:t>
            </a:r>
            <a:r>
              <a:rPr lang="ar-IQ" dirty="0" err="1" smtClean="0"/>
              <a:t>الاعضاء</a:t>
            </a:r>
            <a:r>
              <a:rPr lang="ar-IQ" dirty="0" smtClean="0"/>
              <a:t> بتمثيل متساو. ولها </a:t>
            </a:r>
            <a:r>
              <a:rPr lang="ar-IQ" dirty="0" err="1" smtClean="0"/>
              <a:t>ان</a:t>
            </a:r>
            <a:r>
              <a:rPr lang="ar-IQ" dirty="0" smtClean="0"/>
              <a:t> تناقش </a:t>
            </a:r>
            <a:r>
              <a:rPr lang="ar-IQ" dirty="0" err="1" smtClean="0"/>
              <a:t>اية</a:t>
            </a:r>
            <a:r>
              <a:rPr lang="ar-IQ" dirty="0" smtClean="0"/>
              <a:t> مسألة </a:t>
            </a:r>
            <a:r>
              <a:rPr lang="ar-IQ" dirty="0" err="1" smtClean="0"/>
              <a:t>او</a:t>
            </a:r>
            <a:r>
              <a:rPr lang="ar-IQ" dirty="0" smtClean="0"/>
              <a:t> أمر يدخل في نطاق ميثاق المنظمة ، </a:t>
            </a:r>
            <a:r>
              <a:rPr lang="ar-IQ" dirty="0" err="1" smtClean="0"/>
              <a:t>او</a:t>
            </a:r>
            <a:r>
              <a:rPr lang="ar-IQ" dirty="0" smtClean="0"/>
              <a:t> يتصل بسلطات فرع من الفروع المنصوص عليها فيه </a:t>
            </a:r>
            <a:r>
              <a:rPr lang="ar-IQ" dirty="0" err="1" smtClean="0"/>
              <a:t>او</a:t>
            </a:r>
            <a:r>
              <a:rPr lang="ar-IQ" dirty="0" smtClean="0"/>
              <a:t> وظائفه . وللجمعية مناقشة </a:t>
            </a:r>
            <a:r>
              <a:rPr lang="ar-IQ" dirty="0" err="1" smtClean="0"/>
              <a:t>اي</a:t>
            </a:r>
            <a:r>
              <a:rPr lang="ar-IQ" dirty="0" smtClean="0"/>
              <a:t> مسألة تكون لها صلة بحفظ السلم والأمن الدوليين يرفعها لها </a:t>
            </a:r>
            <a:r>
              <a:rPr lang="ar-IQ" dirty="0" err="1" smtClean="0"/>
              <a:t>اي</a:t>
            </a:r>
            <a:r>
              <a:rPr lang="ar-IQ" dirty="0" smtClean="0"/>
              <a:t> عضو من </a:t>
            </a:r>
            <a:r>
              <a:rPr lang="ar-IQ" dirty="0" err="1" smtClean="0"/>
              <a:t>اعضاء</a:t>
            </a:r>
            <a:r>
              <a:rPr lang="ar-IQ" dirty="0" smtClean="0"/>
              <a:t> </a:t>
            </a:r>
            <a:r>
              <a:rPr lang="ar-IQ" dirty="0" err="1" smtClean="0"/>
              <a:t>الامم</a:t>
            </a:r>
            <a:r>
              <a:rPr lang="ar-IQ" dirty="0" smtClean="0"/>
              <a:t> المتحدة أو مجلس الأمن ، ولها </a:t>
            </a:r>
            <a:r>
              <a:rPr lang="ar-IQ" dirty="0" err="1" smtClean="0"/>
              <a:t>ان</a:t>
            </a:r>
            <a:r>
              <a:rPr lang="ar-IQ" dirty="0" smtClean="0"/>
              <a:t> تسترعي نظر مجلس الأمن </a:t>
            </a:r>
            <a:r>
              <a:rPr lang="ar-IQ" dirty="0" err="1" smtClean="0"/>
              <a:t>الى</a:t>
            </a:r>
            <a:r>
              <a:rPr lang="ar-IQ" dirty="0" smtClean="0"/>
              <a:t> الأحوال التي يحتمل </a:t>
            </a:r>
            <a:r>
              <a:rPr lang="ar-IQ" dirty="0" err="1" smtClean="0"/>
              <a:t>ان</a:t>
            </a:r>
            <a:r>
              <a:rPr lang="ar-IQ" dirty="0" smtClean="0"/>
              <a:t> تعرض السلم والأمن الدوليين للخطر .</a:t>
            </a:r>
            <a:endParaRPr lang="ar-IQ"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lstStyle/>
          <a:p>
            <a:pPr algn="just">
              <a:buNone/>
            </a:pPr>
            <a:r>
              <a:rPr lang="ar-IQ" dirty="0" smtClean="0"/>
              <a:t>   </a:t>
            </a:r>
            <a:r>
              <a:rPr lang="ar-IQ" dirty="0" err="1" smtClean="0"/>
              <a:t>اما</a:t>
            </a:r>
            <a:r>
              <a:rPr lang="ar-IQ" dirty="0" smtClean="0"/>
              <a:t> ما يصدر عن الجمعية من قرارات فيتم وفق المادة 18 من الميثاق ففي المسائل العامة تصدر القرارات بأغلبية ثلثي الأعضاء الحاضرين المشتركين في التصويت ، وهناك الكثير من المسائل التي حددتها هذه الفقرة والتي تصدر بشأنها الجمعية القرارات .</a:t>
            </a:r>
          </a:p>
          <a:p>
            <a:pPr algn="just">
              <a:buNone/>
            </a:pPr>
            <a:r>
              <a:rPr lang="ar-IQ" dirty="0" smtClean="0"/>
              <a:t>   </a:t>
            </a:r>
            <a:r>
              <a:rPr lang="ar-IQ" dirty="0" err="1" smtClean="0"/>
              <a:t>اما</a:t>
            </a:r>
            <a:r>
              <a:rPr lang="ar-IQ" dirty="0" smtClean="0"/>
              <a:t> القرارات في المسائل غير المنصوص عليها في الفقرة أعلاه تصدر بأغلبية </a:t>
            </a:r>
            <a:r>
              <a:rPr lang="ar-IQ" dirty="0" err="1" smtClean="0"/>
              <a:t>الآعضاء</a:t>
            </a:r>
            <a:r>
              <a:rPr lang="ar-IQ" dirty="0" smtClean="0"/>
              <a:t> الحاضرين المشتركين في التصويت .  </a:t>
            </a:r>
            <a:endParaRPr lang="ar-IQ"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lstStyle/>
          <a:p>
            <a:pPr algn="just">
              <a:buNone/>
            </a:pPr>
            <a:r>
              <a:rPr lang="ar-IQ" dirty="0" smtClean="0"/>
              <a:t>   وقد </a:t>
            </a:r>
            <a:r>
              <a:rPr lang="ar-IQ" dirty="0" err="1" smtClean="0"/>
              <a:t>اصدرت</a:t>
            </a:r>
            <a:r>
              <a:rPr lang="ar-IQ" dirty="0" smtClean="0"/>
              <a:t> الجمعية العامة الكثير من القرارات وفي الكثير من المسائل والتي بدأت </a:t>
            </a:r>
            <a:r>
              <a:rPr lang="ar-IQ" dirty="0" err="1" smtClean="0"/>
              <a:t>باصدارها</a:t>
            </a:r>
            <a:r>
              <a:rPr lang="ar-IQ" dirty="0" smtClean="0"/>
              <a:t> منذ عام 1946 ولحد يومنا هذا حيث عقدت 75 جلسة </a:t>
            </a:r>
            <a:r>
              <a:rPr lang="ar-IQ" dirty="0" err="1" smtClean="0"/>
              <a:t>اصدرت</a:t>
            </a:r>
            <a:r>
              <a:rPr lang="ar-IQ" dirty="0" smtClean="0"/>
              <a:t> فيها الكثير من القرارات والمقررات ، </a:t>
            </a:r>
            <a:r>
              <a:rPr lang="ar-IQ" dirty="0" err="1" smtClean="0"/>
              <a:t>اضافة</a:t>
            </a:r>
            <a:r>
              <a:rPr lang="ar-IQ" dirty="0" smtClean="0"/>
              <a:t> </a:t>
            </a:r>
            <a:r>
              <a:rPr lang="ar-IQ" dirty="0" err="1" smtClean="0"/>
              <a:t>الى</a:t>
            </a:r>
            <a:r>
              <a:rPr lang="ar-IQ" dirty="0" smtClean="0"/>
              <a:t> الجلسات الطارئة التي كانت تعقدها عند حدوث طارئ معين .</a:t>
            </a:r>
            <a:endParaRPr lang="ar-IQ"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مجلس </a:t>
            </a:r>
            <a:r>
              <a:rPr lang="ar-IQ" dirty="0" err="1" smtClean="0"/>
              <a:t>الامن</a:t>
            </a:r>
            <a:r>
              <a:rPr lang="ar-IQ" dirty="0" smtClean="0"/>
              <a:t> </a:t>
            </a:r>
            <a:endParaRPr lang="ar-IQ" dirty="0"/>
          </a:p>
        </p:txBody>
      </p:sp>
      <p:sp>
        <p:nvSpPr>
          <p:cNvPr id="3" name="عنصر نائب للمحتوى 2"/>
          <p:cNvSpPr>
            <a:spLocks noGrp="1"/>
          </p:cNvSpPr>
          <p:nvPr>
            <p:ph idx="1"/>
          </p:nvPr>
        </p:nvSpPr>
        <p:spPr/>
        <p:txBody>
          <a:bodyPr>
            <a:normAutofit/>
          </a:bodyPr>
          <a:lstStyle/>
          <a:p>
            <a:pPr algn="just">
              <a:buNone/>
            </a:pPr>
            <a:r>
              <a:rPr lang="ar-IQ" dirty="0" smtClean="0"/>
              <a:t>   يعد احد </a:t>
            </a:r>
            <a:r>
              <a:rPr lang="ar-IQ" dirty="0" err="1" smtClean="0"/>
              <a:t>اهم</a:t>
            </a:r>
            <a:r>
              <a:rPr lang="ar-IQ" dirty="0" smtClean="0"/>
              <a:t> </a:t>
            </a:r>
            <a:r>
              <a:rPr lang="ar-IQ" dirty="0" err="1" smtClean="0"/>
              <a:t>اجهزة</a:t>
            </a:r>
            <a:r>
              <a:rPr lang="ar-IQ" dirty="0" smtClean="0"/>
              <a:t> </a:t>
            </a:r>
            <a:r>
              <a:rPr lang="ar-IQ" dirty="0" err="1" smtClean="0"/>
              <a:t>الامم</a:t>
            </a:r>
            <a:r>
              <a:rPr lang="ar-IQ" dirty="0" smtClean="0"/>
              <a:t> المتحدة ، ويعد </a:t>
            </a:r>
            <a:r>
              <a:rPr lang="ar-IQ" dirty="0" err="1" smtClean="0"/>
              <a:t>المسؤول</a:t>
            </a:r>
            <a:r>
              <a:rPr lang="ar-IQ" dirty="0" smtClean="0"/>
              <a:t> عن حفظ السلم والأمن الدوليين استنادا </a:t>
            </a:r>
            <a:r>
              <a:rPr lang="ar-IQ" dirty="0" err="1" smtClean="0"/>
              <a:t>الى</a:t>
            </a:r>
            <a:r>
              <a:rPr lang="ar-IQ" dirty="0" smtClean="0"/>
              <a:t> الفصل السابع من الميثاق ، وله سلطة قانونية على حكومات الدول الأعضاء لذلك تعد قراراته ملزمة للدول الأعضاء .</a:t>
            </a:r>
          </a:p>
          <a:p>
            <a:pPr algn="just">
              <a:buNone/>
            </a:pPr>
            <a:r>
              <a:rPr lang="ar-IQ" dirty="0" smtClean="0"/>
              <a:t>   ولدى المجلس 15 عضوا ، وكل عضو لديه صوت واحد فقط وتلتزم جميع الدول الأعضاء </a:t>
            </a:r>
            <a:r>
              <a:rPr lang="ar-IQ" dirty="0" err="1" smtClean="0"/>
              <a:t>بالأمتثال</a:t>
            </a:r>
            <a:r>
              <a:rPr lang="ar-IQ" dirty="0" smtClean="0"/>
              <a:t> لقرارات المجلس.</a:t>
            </a:r>
          </a:p>
          <a:p>
            <a:pPr algn="just">
              <a:buNone/>
            </a:pPr>
            <a:r>
              <a:rPr lang="ar-IQ" dirty="0" smtClean="0"/>
              <a:t>  يأخذ مجلس الأمن زمام المبادرة في تحديد وجود تهديد للسلام </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lstStyle/>
          <a:p>
            <a:r>
              <a:rPr lang="ar-IQ" dirty="0" smtClean="0"/>
              <a:t>الاتفاق </a:t>
            </a:r>
            <a:r>
              <a:rPr lang="en-US" dirty="0" smtClean="0"/>
              <a:t>Agreement</a:t>
            </a:r>
            <a:r>
              <a:rPr lang="ar-IQ" dirty="0" smtClean="0"/>
              <a:t> : هو تفاهم </a:t>
            </a:r>
            <a:r>
              <a:rPr lang="ar-IQ" dirty="0" err="1" smtClean="0"/>
              <a:t>او</a:t>
            </a:r>
            <a:r>
              <a:rPr lang="ar-IQ" dirty="0" smtClean="0"/>
              <a:t> تعاقد دولي لتنظيم العلاقات بين </a:t>
            </a:r>
            <a:r>
              <a:rPr lang="ar-IQ" dirty="0" err="1" smtClean="0"/>
              <a:t>الاطراف</a:t>
            </a:r>
            <a:r>
              <a:rPr lang="ar-IQ" dirty="0" smtClean="0"/>
              <a:t> المعنية في مسألة معينة تترتب بموجبها على تلك </a:t>
            </a:r>
            <a:r>
              <a:rPr lang="ar-IQ" dirty="0" err="1" smtClean="0"/>
              <a:t>الاطراف</a:t>
            </a:r>
            <a:r>
              <a:rPr lang="ar-IQ" dirty="0" smtClean="0"/>
              <a:t> التزامات معينة </a:t>
            </a:r>
            <a:r>
              <a:rPr lang="ar-IQ" dirty="0" err="1" smtClean="0"/>
              <a:t>اضافة</a:t>
            </a:r>
            <a:r>
              <a:rPr lang="ar-IQ" dirty="0" smtClean="0"/>
              <a:t> </a:t>
            </a:r>
            <a:r>
              <a:rPr lang="ar-IQ" dirty="0" err="1" smtClean="0"/>
              <a:t>الى</a:t>
            </a:r>
            <a:r>
              <a:rPr lang="ar-IQ" dirty="0" smtClean="0"/>
              <a:t> منحهم حقوقا في ميادين مختلفة كالسياسة والاقتصاد والثقافة ....... الخ . وهذا الاتفاق قد يكون سريا بين الدول </a:t>
            </a:r>
            <a:r>
              <a:rPr lang="ar-IQ" dirty="0" err="1" smtClean="0"/>
              <a:t>او</a:t>
            </a:r>
            <a:r>
              <a:rPr lang="ar-IQ" dirty="0" smtClean="0"/>
              <a:t> علنيا ، وقد يكون شفهيا </a:t>
            </a:r>
            <a:r>
              <a:rPr lang="ar-IQ" dirty="0" err="1" smtClean="0"/>
              <a:t>او</a:t>
            </a:r>
            <a:r>
              <a:rPr lang="ar-IQ" dirty="0" smtClean="0"/>
              <a:t> عابرا وقد يكون اتفاق طويل </a:t>
            </a:r>
            <a:r>
              <a:rPr lang="ar-IQ" dirty="0" err="1" smtClean="0"/>
              <a:t>الاجل</a:t>
            </a:r>
            <a:r>
              <a:rPr lang="ar-IQ" dirty="0" smtClean="0"/>
              <a:t> </a:t>
            </a:r>
            <a:r>
              <a:rPr lang="ar-IQ" dirty="0" err="1" smtClean="0"/>
              <a:t>او</a:t>
            </a:r>
            <a:r>
              <a:rPr lang="ar-IQ" dirty="0" smtClean="0"/>
              <a:t> مؤقتا وقد يكون ثنائيا </a:t>
            </a:r>
            <a:r>
              <a:rPr lang="ar-IQ" dirty="0" err="1" smtClean="0"/>
              <a:t>او</a:t>
            </a:r>
            <a:r>
              <a:rPr lang="ar-IQ" dirty="0" smtClean="0"/>
              <a:t> جماعيا ، وهذا الاتفاق أقل شأنا من الاتفاقية والمعاهدة .</a:t>
            </a:r>
            <a:endParaRPr lang="ar-IQ"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buNone/>
            </a:pPr>
            <a:r>
              <a:rPr lang="ar-IQ" dirty="0" smtClean="0"/>
              <a:t> </a:t>
            </a:r>
            <a:r>
              <a:rPr lang="ar-IQ" dirty="0" err="1" smtClean="0"/>
              <a:t>او</a:t>
            </a:r>
            <a:r>
              <a:rPr lang="ar-IQ" dirty="0" smtClean="0"/>
              <a:t> عمل عدواني ، ويدعو </a:t>
            </a:r>
            <a:r>
              <a:rPr lang="ar-IQ" dirty="0" err="1" smtClean="0"/>
              <a:t>اطراف</a:t>
            </a:r>
            <a:r>
              <a:rPr lang="ar-IQ" dirty="0" smtClean="0"/>
              <a:t> النزاع </a:t>
            </a:r>
            <a:r>
              <a:rPr lang="ar-IQ" dirty="0" err="1" smtClean="0"/>
              <a:t>الى</a:t>
            </a:r>
            <a:r>
              <a:rPr lang="ar-IQ" dirty="0" smtClean="0"/>
              <a:t> تسوية هذا النزاع بالوسائل السلمية ويوصي بطرق التكيف </a:t>
            </a:r>
            <a:r>
              <a:rPr lang="ar-IQ" dirty="0" err="1" smtClean="0"/>
              <a:t>او</a:t>
            </a:r>
            <a:r>
              <a:rPr lang="ar-IQ" dirty="0" smtClean="0"/>
              <a:t> شروط التسوية ، وفي بعض الحالات يمكن لمجلس الأمن اللجوء </a:t>
            </a:r>
            <a:r>
              <a:rPr lang="ar-IQ" dirty="0" err="1" smtClean="0"/>
              <a:t>الى</a:t>
            </a:r>
            <a:r>
              <a:rPr lang="ar-IQ" dirty="0" smtClean="0"/>
              <a:t> فرض جزاءات </a:t>
            </a:r>
            <a:r>
              <a:rPr lang="ar-IQ" dirty="0" err="1" smtClean="0"/>
              <a:t>او</a:t>
            </a:r>
            <a:r>
              <a:rPr lang="ar-IQ" dirty="0" smtClean="0"/>
              <a:t> حتى السماح </a:t>
            </a:r>
            <a:r>
              <a:rPr lang="ar-IQ" dirty="0" err="1" smtClean="0"/>
              <a:t>بأستخدام</a:t>
            </a:r>
            <a:r>
              <a:rPr lang="ar-IQ" dirty="0" smtClean="0"/>
              <a:t> القوة لحفظ السلم والأمن الدوليين </a:t>
            </a:r>
            <a:r>
              <a:rPr lang="ar-IQ" dirty="0" err="1" smtClean="0"/>
              <a:t>او</a:t>
            </a:r>
            <a:r>
              <a:rPr lang="ar-IQ" dirty="0" smtClean="0"/>
              <a:t> استعادتهما .</a:t>
            </a:r>
          </a:p>
          <a:p>
            <a:pPr algn="just">
              <a:buNone/>
            </a:pPr>
            <a:r>
              <a:rPr lang="ar-IQ" dirty="0" smtClean="0"/>
              <a:t>   وهنا توجد ملاحظة مهمة يجب أخذها بنظر الاعتبار ، في بعض الأحيان يدرج مجلس الأمن في الفقرة الأخيرة من قراراته عبارة  (( ويبقى القرار قيد نظر مجلس الأمن ))</a:t>
            </a:r>
            <a:endParaRPr lang="ar-IQ"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lstStyle/>
          <a:p>
            <a:pPr algn="just">
              <a:buNone/>
            </a:pPr>
            <a:r>
              <a:rPr lang="ar-IQ" dirty="0"/>
              <a:t> </a:t>
            </a:r>
            <a:r>
              <a:rPr lang="ar-IQ" dirty="0" smtClean="0"/>
              <a:t>  </a:t>
            </a:r>
            <a:r>
              <a:rPr lang="ar-IQ" dirty="0" err="1" smtClean="0"/>
              <a:t>فأذا</a:t>
            </a:r>
            <a:r>
              <a:rPr lang="ar-IQ" dirty="0" smtClean="0"/>
              <a:t> ما وردت هكذا عبارة فلا يحق للجمعية العامة النظر في هذا القرار </a:t>
            </a:r>
            <a:r>
              <a:rPr lang="ar-IQ" dirty="0" err="1" smtClean="0"/>
              <a:t>الا</a:t>
            </a:r>
            <a:r>
              <a:rPr lang="ar-IQ" dirty="0" smtClean="0"/>
              <a:t> بعد </a:t>
            </a:r>
            <a:r>
              <a:rPr lang="ar-IQ" dirty="0" err="1" smtClean="0"/>
              <a:t>ان</a:t>
            </a:r>
            <a:r>
              <a:rPr lang="ar-IQ" dirty="0" smtClean="0"/>
              <a:t> يفرغ مجلس الأمن من النظر فيه ، </a:t>
            </a:r>
            <a:r>
              <a:rPr lang="ar-IQ" dirty="0" err="1" smtClean="0"/>
              <a:t>لانه</a:t>
            </a:r>
            <a:r>
              <a:rPr lang="ar-IQ" dirty="0" smtClean="0"/>
              <a:t> يبقى من اختصاص المجلس وحده ، وفيما عدا هذه </a:t>
            </a:r>
            <a:r>
              <a:rPr lang="ar-IQ" dirty="0" err="1" smtClean="0"/>
              <a:t>الغبارة</a:t>
            </a:r>
            <a:r>
              <a:rPr lang="ar-IQ" dirty="0" smtClean="0"/>
              <a:t> يحق للجمعية النظر فيه وبالتالي </a:t>
            </a:r>
            <a:r>
              <a:rPr lang="ar-IQ" dirty="0" err="1" smtClean="0"/>
              <a:t>اصدار</a:t>
            </a:r>
            <a:r>
              <a:rPr lang="ar-IQ" dirty="0" smtClean="0"/>
              <a:t> ما تراه مناسبا من قرارات </a:t>
            </a:r>
            <a:r>
              <a:rPr lang="ar-IQ" dirty="0" err="1" smtClean="0"/>
              <a:t>اذا</a:t>
            </a:r>
            <a:r>
              <a:rPr lang="ar-IQ" dirty="0" smtClean="0"/>
              <a:t> ما فشل مجلس </a:t>
            </a:r>
            <a:r>
              <a:rPr lang="ar-IQ" dirty="0" err="1" smtClean="0"/>
              <a:t>الامن</a:t>
            </a:r>
            <a:r>
              <a:rPr lang="ar-IQ" dirty="0" smtClean="0"/>
              <a:t> من التوصل </a:t>
            </a:r>
            <a:r>
              <a:rPr lang="ar-IQ" dirty="0" err="1" smtClean="0"/>
              <a:t>الى</a:t>
            </a:r>
            <a:r>
              <a:rPr lang="ar-IQ" dirty="0" smtClean="0"/>
              <a:t> قرار .</a:t>
            </a:r>
          </a:p>
          <a:p>
            <a:pPr algn="just">
              <a:buNone/>
            </a:pPr>
            <a:r>
              <a:rPr lang="ar-IQ" dirty="0" smtClean="0"/>
              <a:t>   جدير بالذكر </a:t>
            </a:r>
            <a:r>
              <a:rPr lang="ar-IQ" dirty="0" err="1" smtClean="0"/>
              <a:t>ايضا</a:t>
            </a:r>
            <a:r>
              <a:rPr lang="ar-IQ" dirty="0" smtClean="0"/>
              <a:t> </a:t>
            </a:r>
            <a:r>
              <a:rPr lang="ar-IQ" dirty="0" err="1" smtClean="0"/>
              <a:t>ان</a:t>
            </a:r>
            <a:r>
              <a:rPr lang="ar-IQ" dirty="0" smtClean="0"/>
              <a:t> مجلس </a:t>
            </a:r>
            <a:r>
              <a:rPr lang="ar-IQ" dirty="0" err="1" smtClean="0"/>
              <a:t>الامن</a:t>
            </a:r>
            <a:r>
              <a:rPr lang="ar-IQ" dirty="0" smtClean="0"/>
              <a:t> وبسبب تمتع الدول الكبرى بحق الفيتو </a:t>
            </a:r>
            <a:r>
              <a:rPr lang="ar-IQ" dirty="0" err="1" smtClean="0"/>
              <a:t>وأعتراضهم</a:t>
            </a:r>
            <a:r>
              <a:rPr lang="ar-IQ" dirty="0" smtClean="0"/>
              <a:t> على الكثير من القرارات فأن ذلك ساعد الجمعية العامة على </a:t>
            </a:r>
            <a:r>
              <a:rPr lang="ar-IQ" dirty="0" err="1" smtClean="0"/>
              <a:t>اصدار</a:t>
            </a:r>
            <a:r>
              <a:rPr lang="ar-IQ" dirty="0" smtClean="0"/>
              <a:t> قرار </a:t>
            </a:r>
            <a:r>
              <a:rPr lang="ar-IQ" dirty="0" err="1" smtClean="0"/>
              <a:t>الأتحاد</a:t>
            </a:r>
            <a:r>
              <a:rPr lang="ar-IQ" dirty="0" smtClean="0"/>
              <a:t> من اجل</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buNone/>
            </a:pPr>
            <a:r>
              <a:rPr lang="ar-IQ" dirty="0" smtClean="0"/>
              <a:t>السلام لعام 1950 تمكن الجمعية العامة بموجبه من النظر في المسائل التي لم يتمكن مجلس </a:t>
            </a:r>
            <a:r>
              <a:rPr lang="ar-IQ" dirty="0" err="1" smtClean="0"/>
              <a:t>الامن</a:t>
            </a:r>
            <a:r>
              <a:rPr lang="ar-IQ" dirty="0" smtClean="0"/>
              <a:t> النظر فيها بسبب خلافات الدول دائمة العضوية .</a:t>
            </a:r>
          </a:p>
          <a:p>
            <a:pPr algn="just">
              <a:buNone/>
            </a:pPr>
            <a:r>
              <a:rPr lang="ar-IQ" dirty="0" smtClean="0"/>
              <a:t>  اصدر مجلس </a:t>
            </a:r>
            <a:r>
              <a:rPr lang="ar-IQ" dirty="0" err="1" smtClean="0"/>
              <a:t>الامن</a:t>
            </a:r>
            <a:r>
              <a:rPr lang="ar-IQ" dirty="0" smtClean="0"/>
              <a:t> الكثير من القرارات التي لا تعد ولا تحصى في الكثير من القضايا التي عرضت عليه ومن هذه القضايا ما يتعلق بالعراق بأزمته عام 1990 ولحد اليوم .</a:t>
            </a:r>
          </a:p>
          <a:p>
            <a:pPr algn="just">
              <a:buNone/>
            </a:pPr>
            <a:r>
              <a:rPr lang="ar-IQ" dirty="0" smtClean="0"/>
              <a:t>   كذلك يجب </a:t>
            </a:r>
            <a:r>
              <a:rPr lang="ar-IQ" dirty="0" err="1" smtClean="0"/>
              <a:t>ان</a:t>
            </a:r>
            <a:r>
              <a:rPr lang="ar-IQ" dirty="0" smtClean="0"/>
              <a:t> نلاحظ </a:t>
            </a:r>
            <a:r>
              <a:rPr lang="ar-IQ" dirty="0" err="1" smtClean="0"/>
              <a:t>ان</a:t>
            </a:r>
            <a:r>
              <a:rPr lang="ar-IQ" dirty="0" smtClean="0"/>
              <a:t> مجلس </a:t>
            </a:r>
            <a:r>
              <a:rPr lang="ar-IQ" dirty="0" err="1" smtClean="0"/>
              <a:t>الامن</a:t>
            </a:r>
            <a:r>
              <a:rPr lang="ar-IQ" dirty="0" smtClean="0"/>
              <a:t> يصدر وفق الفصل السادس من الميثاق توصيات بما يراه ملائما من </a:t>
            </a:r>
            <a:r>
              <a:rPr lang="ar-IQ" dirty="0" err="1" smtClean="0"/>
              <a:t>الأجراءات</a:t>
            </a:r>
            <a:r>
              <a:rPr lang="ar-IQ" dirty="0" smtClean="0"/>
              <a:t>  </a:t>
            </a:r>
          </a:p>
          <a:p>
            <a:pPr algn="just">
              <a:buNone/>
            </a:pPr>
            <a:endParaRPr lang="ar-IQ"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lstStyle/>
          <a:p>
            <a:pPr algn="just">
              <a:buNone/>
            </a:pPr>
            <a:r>
              <a:rPr lang="ar-IQ" dirty="0" smtClean="0"/>
              <a:t>   وطرق التسوية . </a:t>
            </a:r>
          </a:p>
          <a:p>
            <a:pPr algn="just">
              <a:buNone/>
            </a:pPr>
            <a:r>
              <a:rPr lang="ar-IQ" dirty="0" smtClean="0"/>
              <a:t>   </a:t>
            </a:r>
            <a:r>
              <a:rPr lang="ar-IQ" dirty="0" err="1" smtClean="0"/>
              <a:t>اما</a:t>
            </a:r>
            <a:r>
              <a:rPr lang="ar-IQ" dirty="0" smtClean="0"/>
              <a:t> القرارات التي يصدرها مجلس الأمن تكون وفقا للفصل السابع من الميثاق ( 39 – 51 ) ، </a:t>
            </a:r>
            <a:r>
              <a:rPr lang="ar-IQ" dirty="0" err="1" smtClean="0"/>
              <a:t>اذ</a:t>
            </a:r>
            <a:r>
              <a:rPr lang="ar-IQ" dirty="0" smtClean="0"/>
              <a:t> انه يقرر ما يجب اتخاذه من تدابير لحفظ السلم والأمن الدوليين .</a:t>
            </a:r>
            <a:endParaRPr lang="ar-IQ"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المجلس الاقتصادي والاجتماعي</a:t>
            </a:r>
            <a:endParaRPr lang="ar-IQ" dirty="0"/>
          </a:p>
        </p:txBody>
      </p:sp>
      <p:sp>
        <p:nvSpPr>
          <p:cNvPr id="3" name="عنصر نائب للمحتوى 2"/>
          <p:cNvSpPr>
            <a:spLocks noGrp="1"/>
          </p:cNvSpPr>
          <p:nvPr>
            <p:ph idx="1"/>
          </p:nvPr>
        </p:nvSpPr>
        <p:spPr/>
        <p:txBody>
          <a:bodyPr/>
          <a:lstStyle/>
          <a:p>
            <a:pPr algn="just">
              <a:buNone/>
            </a:pPr>
            <a:r>
              <a:rPr lang="ar-IQ" dirty="0" smtClean="0"/>
              <a:t>   وهو احد </a:t>
            </a:r>
            <a:r>
              <a:rPr lang="ar-IQ" dirty="0" err="1" smtClean="0"/>
              <a:t>اجهزة</a:t>
            </a:r>
            <a:r>
              <a:rPr lang="ar-IQ" dirty="0" smtClean="0"/>
              <a:t> الأمم المتحدة ، وقد </a:t>
            </a:r>
            <a:r>
              <a:rPr lang="ar-IQ" dirty="0" err="1" smtClean="0"/>
              <a:t>انشأه</a:t>
            </a:r>
            <a:r>
              <a:rPr lang="ar-IQ" dirty="0" smtClean="0"/>
              <a:t> الميثاق كجهاز رئيسي لتنسيق الأنشطة الاقتصادية والاجتماعية </a:t>
            </a:r>
            <a:r>
              <a:rPr lang="ar-IQ" dirty="0" err="1" smtClean="0"/>
              <a:t>للامم</a:t>
            </a:r>
            <a:r>
              <a:rPr lang="ar-IQ" dirty="0" smtClean="0"/>
              <a:t> المتحدة والوكالات المتخصصة يعمل تحت </a:t>
            </a:r>
            <a:r>
              <a:rPr lang="ar-IQ" dirty="0" err="1" smtClean="0"/>
              <a:t>اشراف</a:t>
            </a:r>
            <a:r>
              <a:rPr lang="ar-IQ" dirty="0" smtClean="0"/>
              <a:t> الجمعية العامة ووظائفه تهدف </a:t>
            </a:r>
            <a:r>
              <a:rPr lang="ar-IQ" dirty="0" err="1" smtClean="0"/>
              <a:t>الى</a:t>
            </a:r>
            <a:r>
              <a:rPr lang="ar-IQ" dirty="0" smtClean="0"/>
              <a:t> تحقيق </a:t>
            </a:r>
            <a:r>
              <a:rPr lang="ar-IQ" dirty="0" err="1" smtClean="0"/>
              <a:t>اعلى</a:t>
            </a:r>
            <a:r>
              <a:rPr lang="ar-IQ" dirty="0" smtClean="0"/>
              <a:t> مستوى للمعيشة والتقدم الاقتصادي والاجتماعي ، وحل المشاكل الدولية الاجتماعية والاقتصادية والصحية ، واحترام ومراعاة حقوق </a:t>
            </a:r>
            <a:r>
              <a:rPr lang="ar-IQ" dirty="0" err="1" smtClean="0"/>
              <a:t>الانسان</a:t>
            </a:r>
            <a:r>
              <a:rPr lang="ar-IQ" dirty="0" smtClean="0"/>
              <a:t> والحريات </a:t>
            </a:r>
            <a:r>
              <a:rPr lang="ar-IQ" dirty="0" err="1" smtClean="0"/>
              <a:t>الاساسية</a:t>
            </a:r>
            <a:r>
              <a:rPr lang="ar-IQ" dirty="0" smtClean="0"/>
              <a:t> للمجتمع وللمجلس وغيرها من الوظائف </a:t>
            </a:r>
            <a:r>
              <a:rPr lang="ar-IQ" dirty="0" err="1" smtClean="0"/>
              <a:t>الاخرى</a:t>
            </a:r>
            <a:r>
              <a:rPr lang="ar-IQ" dirty="0" smtClean="0"/>
              <a:t> .</a:t>
            </a:r>
            <a:endParaRPr lang="ar-IQ"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lstStyle/>
          <a:p>
            <a:pPr algn="just">
              <a:buNone/>
            </a:pPr>
            <a:r>
              <a:rPr lang="ar-IQ" dirty="0" smtClean="0"/>
              <a:t>  لكل دولة عضو في المجلس صوت واحد ، وتتخذ القرارات بالأغلبية البسيطة للأعضاء الحاضرين والمصوتين ، ويعقد المجلس دورتين عاديتين كل سنة .</a:t>
            </a:r>
          </a:p>
          <a:p>
            <a:pPr algn="just">
              <a:buNone/>
            </a:pPr>
            <a:r>
              <a:rPr lang="ar-IQ" dirty="0" smtClean="0"/>
              <a:t>   تناول الفصل العاشر من الميثاق كل ما يتعلق بالمجلس الاقتصادي والاجتماعي ( 61 – 72 ) .</a:t>
            </a:r>
          </a:p>
          <a:p>
            <a:pPr algn="just">
              <a:buNone/>
            </a:pPr>
            <a:r>
              <a:rPr lang="ar-IQ" dirty="0" smtClean="0"/>
              <a:t>   واصدر المجلس العديد من القرارات التي تتعلق بالمسائل الاقتصادية والاجتماعية التي تخص قضايا العديد من الدول  </a:t>
            </a:r>
            <a:endParaRPr lang="ar-IQ"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lstStyle/>
          <a:p>
            <a:pPr algn="ctr">
              <a:buNone/>
            </a:pPr>
            <a:r>
              <a:rPr lang="ar-IQ" dirty="0" smtClean="0"/>
              <a:t>   المعاهدات والاتفاقيات المتعددة وقرارات </a:t>
            </a:r>
            <a:r>
              <a:rPr lang="ar-IQ" dirty="0" err="1" smtClean="0"/>
              <a:t>الامم</a:t>
            </a:r>
            <a:r>
              <a:rPr lang="ar-IQ" dirty="0" smtClean="0"/>
              <a:t> </a:t>
            </a:r>
            <a:r>
              <a:rPr lang="ar-IQ" smtClean="0"/>
              <a:t>المتحدة </a:t>
            </a:r>
            <a:endParaRPr lang="ar-IQ" dirty="0" smtClean="0"/>
          </a:p>
          <a:p>
            <a:pPr algn="ctr">
              <a:buNone/>
            </a:pPr>
            <a:r>
              <a:rPr lang="ar-IQ" dirty="0" smtClean="0"/>
              <a:t> من </a:t>
            </a:r>
            <a:r>
              <a:rPr lang="ar-IQ" dirty="0" err="1" smtClean="0"/>
              <a:t>اعداد</a:t>
            </a:r>
            <a:r>
              <a:rPr lang="ar-IQ" dirty="0" smtClean="0"/>
              <a:t> </a:t>
            </a:r>
          </a:p>
          <a:p>
            <a:pPr algn="ctr">
              <a:buNone/>
            </a:pPr>
            <a:r>
              <a:rPr lang="ar-IQ" dirty="0" smtClean="0"/>
              <a:t>أ.د. مها محمد </a:t>
            </a:r>
            <a:r>
              <a:rPr lang="ar-IQ" dirty="0" err="1" smtClean="0"/>
              <a:t>ايوب</a:t>
            </a:r>
            <a:r>
              <a:rPr lang="ar-IQ" dirty="0" smtClean="0"/>
              <a:t> </a:t>
            </a:r>
          </a:p>
          <a:p>
            <a:pPr algn="ctr">
              <a:buNone/>
            </a:pPr>
            <a:r>
              <a:rPr lang="ar-IQ" dirty="0" smtClean="0"/>
              <a:t> كلية الحقوق / جامعة النهرين </a:t>
            </a: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r>
              <a:rPr lang="ar-IQ" dirty="0" smtClean="0"/>
              <a:t>البروتوكول </a:t>
            </a:r>
            <a:r>
              <a:rPr lang="en-US" dirty="0" smtClean="0"/>
              <a:t>Protocol</a:t>
            </a:r>
            <a:r>
              <a:rPr lang="ar-IQ" dirty="0" smtClean="0"/>
              <a:t> : وهو مجموعة من القرارات والمذكرات الحكومية الصادرة عن مؤتمر </a:t>
            </a:r>
            <a:r>
              <a:rPr lang="ar-IQ" dirty="0" err="1" smtClean="0"/>
              <a:t>او</a:t>
            </a:r>
            <a:r>
              <a:rPr lang="ar-IQ" dirty="0" smtClean="0"/>
              <a:t> جمعية ، </a:t>
            </a:r>
            <a:r>
              <a:rPr lang="ar-IQ" dirty="0" err="1" smtClean="0"/>
              <a:t>او</a:t>
            </a:r>
            <a:r>
              <a:rPr lang="ar-IQ" dirty="0" smtClean="0"/>
              <a:t> انه مجموعة </a:t>
            </a:r>
            <a:r>
              <a:rPr lang="ar-IQ" dirty="0" err="1" smtClean="0"/>
              <a:t>الاجراءات</a:t>
            </a:r>
            <a:r>
              <a:rPr lang="ar-IQ" dirty="0" smtClean="0"/>
              <a:t> المتخذة اثر التوقيع على معاهدة ما تمهيدا للتصديق عليها . وقد يتم البروتوكول بمعنى تعديل لاتفاقية قائمة ، ويأتي البروتوكول بالدرجة الرابعة بعد المعاهدة والاتفاقية والاتفاق .</a:t>
            </a:r>
          </a:p>
          <a:p>
            <a:r>
              <a:rPr lang="ar-IQ" dirty="0" smtClean="0"/>
              <a:t>الميثاق </a:t>
            </a:r>
            <a:r>
              <a:rPr lang="en-US" dirty="0" smtClean="0"/>
              <a:t>Charter</a:t>
            </a:r>
            <a:r>
              <a:rPr lang="ar-IQ" dirty="0" smtClean="0"/>
              <a:t> : هو اتفاق دولي </a:t>
            </a:r>
            <a:r>
              <a:rPr lang="ar-IQ" dirty="0" err="1" smtClean="0"/>
              <a:t>لانشاء</a:t>
            </a:r>
            <a:r>
              <a:rPr lang="ar-IQ" dirty="0" smtClean="0"/>
              <a:t> منظمة دولية كميثاق </a:t>
            </a:r>
            <a:r>
              <a:rPr lang="ar-IQ" dirty="0" err="1" smtClean="0"/>
              <a:t>الامم</a:t>
            </a:r>
            <a:r>
              <a:rPr lang="ar-IQ" dirty="0" smtClean="0"/>
              <a:t> المتحدة وميثاق منظمة المؤتمر </a:t>
            </a:r>
            <a:r>
              <a:rPr lang="ar-IQ" dirty="0" err="1" smtClean="0"/>
              <a:t>الاسلامي</a:t>
            </a:r>
            <a:r>
              <a:rPr lang="ar-IQ" dirty="0" smtClean="0"/>
              <a:t> .... الخ .</a:t>
            </a: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buNone/>
            </a:pPr>
            <a:r>
              <a:rPr lang="ar-IQ" dirty="0" smtClean="0"/>
              <a:t> لكن وبرأينا فأن التسميات على الرغم من تعددها </a:t>
            </a:r>
            <a:r>
              <a:rPr lang="ar-IQ" dirty="0" err="1" smtClean="0"/>
              <a:t>الا</a:t>
            </a:r>
            <a:r>
              <a:rPr lang="ar-IQ" dirty="0" smtClean="0"/>
              <a:t> </a:t>
            </a:r>
            <a:r>
              <a:rPr lang="ar-IQ" dirty="0" err="1" smtClean="0"/>
              <a:t>انها</a:t>
            </a:r>
            <a:r>
              <a:rPr lang="ar-IQ" dirty="0" smtClean="0"/>
              <a:t> لا تختلف في مضمونها من حيث </a:t>
            </a:r>
            <a:r>
              <a:rPr lang="ar-IQ" dirty="0" err="1" smtClean="0"/>
              <a:t>انها</a:t>
            </a:r>
            <a:r>
              <a:rPr lang="ar-IQ" dirty="0" smtClean="0"/>
              <a:t> تبرم بين الدول لتنظيم حالة قائمة بينهم وتكون بصيغة مكتوبة ، </a:t>
            </a:r>
            <a:r>
              <a:rPr lang="ar-IQ" dirty="0" err="1" smtClean="0"/>
              <a:t>اضافة</a:t>
            </a:r>
            <a:r>
              <a:rPr lang="ar-IQ" dirty="0" smtClean="0"/>
              <a:t> </a:t>
            </a:r>
            <a:r>
              <a:rPr lang="ar-IQ" dirty="0" err="1" smtClean="0"/>
              <a:t>الى</a:t>
            </a:r>
            <a:r>
              <a:rPr lang="ar-IQ" dirty="0" smtClean="0"/>
              <a:t> تحديد التزامات وحقوق الدول </a:t>
            </a:r>
            <a:r>
              <a:rPr lang="ar-IQ" dirty="0" err="1" smtClean="0"/>
              <a:t>الاطراف</a:t>
            </a:r>
            <a:r>
              <a:rPr lang="ar-IQ" dirty="0" smtClean="0"/>
              <a:t> في هذه الاتفاقات .</a:t>
            </a: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مراحل </a:t>
            </a:r>
            <a:r>
              <a:rPr lang="ar-IQ" dirty="0" err="1" smtClean="0"/>
              <a:t>ابرام</a:t>
            </a:r>
            <a:r>
              <a:rPr lang="ar-IQ" dirty="0" smtClean="0"/>
              <a:t> الاتفاقيات الدولية </a:t>
            </a:r>
            <a:endParaRPr lang="ar-IQ" dirty="0"/>
          </a:p>
        </p:txBody>
      </p:sp>
      <p:sp>
        <p:nvSpPr>
          <p:cNvPr id="3" name="عنصر نائب للمحتوى 2"/>
          <p:cNvSpPr>
            <a:spLocks noGrp="1"/>
          </p:cNvSpPr>
          <p:nvPr>
            <p:ph idx="1"/>
          </p:nvPr>
        </p:nvSpPr>
        <p:spPr/>
        <p:txBody>
          <a:bodyPr>
            <a:normAutofit fontScale="92500" lnSpcReduction="20000"/>
          </a:bodyPr>
          <a:lstStyle/>
          <a:p>
            <a:pPr>
              <a:buNone/>
            </a:pPr>
            <a:r>
              <a:rPr lang="ar-IQ" dirty="0" smtClean="0"/>
              <a:t>حتى يمكن تسمية ما يتم </a:t>
            </a:r>
            <a:r>
              <a:rPr lang="ar-IQ" dirty="0" err="1" smtClean="0"/>
              <a:t>ابرامه</a:t>
            </a:r>
            <a:r>
              <a:rPr lang="ar-IQ" dirty="0" smtClean="0"/>
              <a:t> بين الدول اتفاقية دولية </a:t>
            </a:r>
            <a:r>
              <a:rPr lang="ar-IQ" dirty="0" err="1" smtClean="0"/>
              <a:t>او</a:t>
            </a:r>
            <a:r>
              <a:rPr lang="ar-IQ" dirty="0" smtClean="0"/>
              <a:t> معاهدة يجب </a:t>
            </a:r>
            <a:r>
              <a:rPr lang="ar-IQ" dirty="0" err="1" smtClean="0"/>
              <a:t>ان</a:t>
            </a:r>
            <a:r>
              <a:rPr lang="ar-IQ" dirty="0" smtClean="0"/>
              <a:t> تتم بعدة مراحل :</a:t>
            </a:r>
          </a:p>
          <a:p>
            <a:pPr>
              <a:buNone/>
            </a:pPr>
            <a:r>
              <a:rPr lang="ar-IQ" dirty="0" smtClean="0"/>
              <a:t>المرحلة </a:t>
            </a:r>
            <a:r>
              <a:rPr lang="ar-IQ" dirty="0" err="1" smtClean="0"/>
              <a:t>الاولى</a:t>
            </a:r>
            <a:r>
              <a:rPr lang="ar-IQ" dirty="0" smtClean="0"/>
              <a:t> : المفاوضات ، فيجب </a:t>
            </a:r>
            <a:r>
              <a:rPr lang="ar-IQ" dirty="0" err="1" smtClean="0"/>
              <a:t>ان</a:t>
            </a:r>
            <a:r>
              <a:rPr lang="ar-IQ" dirty="0" smtClean="0"/>
              <a:t> يتم تبادل الآراء بين الدول التي ترغب في </a:t>
            </a:r>
            <a:r>
              <a:rPr lang="ar-IQ" dirty="0" err="1" smtClean="0"/>
              <a:t>ابرام</a:t>
            </a:r>
            <a:r>
              <a:rPr lang="ar-IQ" dirty="0" smtClean="0"/>
              <a:t> اتفاق لتوحيد الرؤى في ما بينها للوصول </a:t>
            </a:r>
            <a:r>
              <a:rPr lang="ar-IQ" dirty="0" err="1" smtClean="0"/>
              <a:t>الى</a:t>
            </a:r>
            <a:r>
              <a:rPr lang="ar-IQ" dirty="0" smtClean="0"/>
              <a:t> حلول معينة حول تنظيم مسألة ما </a:t>
            </a:r>
            <a:r>
              <a:rPr lang="ar-IQ" dirty="0" err="1" smtClean="0"/>
              <a:t>او</a:t>
            </a:r>
            <a:r>
              <a:rPr lang="ar-IQ" dirty="0" smtClean="0"/>
              <a:t> أمر معين ، بحيث يكون هذا الاتفاق والتنظيم في صيغة مواد .تتم المفاوضات عادة بين ممثلي الدول المتفاوضة وأحيانا قد يشترك رؤساء الدول مباشرة </a:t>
            </a:r>
            <a:r>
              <a:rPr lang="ar-IQ" dirty="0" err="1" smtClean="0"/>
              <a:t>اذا</a:t>
            </a:r>
            <a:r>
              <a:rPr lang="ar-IQ" dirty="0" smtClean="0"/>
              <a:t> كانت المفاوضات في شؤون مهمة ، </a:t>
            </a:r>
            <a:r>
              <a:rPr lang="ar-IQ" dirty="0" err="1" smtClean="0"/>
              <a:t>او</a:t>
            </a:r>
            <a:r>
              <a:rPr lang="ar-IQ" dirty="0" smtClean="0"/>
              <a:t> قد يجريها وزير الخارجية . </a:t>
            </a:r>
            <a:r>
              <a:rPr lang="ar-IQ" dirty="0" err="1" smtClean="0"/>
              <a:t>اما</a:t>
            </a:r>
            <a:r>
              <a:rPr lang="ar-IQ" dirty="0" smtClean="0"/>
              <a:t> </a:t>
            </a:r>
            <a:r>
              <a:rPr lang="ar-IQ" dirty="0" err="1" smtClean="0"/>
              <a:t>اذا</a:t>
            </a:r>
            <a:r>
              <a:rPr lang="ar-IQ" dirty="0" smtClean="0"/>
              <a:t> تمت المفاوضات بين </a:t>
            </a:r>
            <a:r>
              <a:rPr lang="ar-IQ" dirty="0" err="1" smtClean="0"/>
              <a:t>اشخاص</a:t>
            </a:r>
            <a:r>
              <a:rPr lang="ar-IQ" dirty="0" smtClean="0"/>
              <a:t> لم يرد ذكرهم </a:t>
            </a:r>
            <a:r>
              <a:rPr lang="ar-IQ" dirty="0" err="1" smtClean="0"/>
              <a:t>اعلاه</a:t>
            </a:r>
            <a:r>
              <a:rPr lang="ar-IQ" dirty="0" smtClean="0"/>
              <a:t> </a:t>
            </a:r>
            <a:r>
              <a:rPr lang="ar-IQ" dirty="0"/>
              <a:t>ف</a:t>
            </a:r>
            <a:r>
              <a:rPr lang="ar-IQ" dirty="0" smtClean="0"/>
              <a:t>يجب على دولته </a:t>
            </a:r>
            <a:r>
              <a:rPr lang="ar-IQ" dirty="0" err="1" smtClean="0"/>
              <a:t>ان</a:t>
            </a:r>
            <a:r>
              <a:rPr lang="ar-IQ" dirty="0" smtClean="0"/>
              <a:t> تزوده بوثائق التفويض اللازمة </a:t>
            </a:r>
            <a:r>
              <a:rPr lang="ar-IQ" dirty="0" err="1" smtClean="0"/>
              <a:t>لاجراء</a:t>
            </a:r>
            <a:r>
              <a:rPr lang="ar-IQ" dirty="0" smtClean="0"/>
              <a:t> هذه المفاوضات .</a:t>
            </a:r>
          </a:p>
          <a:p>
            <a:endParaRPr lang="ar-IQ" dirty="0"/>
          </a:p>
          <a:p>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buNone/>
            </a:pPr>
            <a:r>
              <a:rPr lang="ar-IQ" dirty="0" smtClean="0"/>
              <a:t>وحسب اتفاقية فينا لقانون المعاهدات فقد عرفت وثائق التفويض في الفقرة الفرعية ( </a:t>
            </a:r>
            <a:r>
              <a:rPr lang="ar-IQ" dirty="0" err="1" smtClean="0"/>
              <a:t>جـ</a:t>
            </a:r>
            <a:r>
              <a:rPr lang="ar-IQ" dirty="0" smtClean="0"/>
              <a:t> ) من الفقرة ( 1 ) من المادة ( 2 ) بقولها ” يقصد </a:t>
            </a:r>
            <a:r>
              <a:rPr lang="ar-IQ" dirty="0" err="1" smtClean="0"/>
              <a:t>بـ</a:t>
            </a:r>
            <a:r>
              <a:rPr lang="ar-IQ" dirty="0" smtClean="0"/>
              <a:t> ” وثيقة التفويض الكامل ” الوثيقة الصادرة عن السلطة المختصة في الدولة التي تعين شخصا </a:t>
            </a:r>
            <a:r>
              <a:rPr lang="ar-IQ" dirty="0" err="1" smtClean="0"/>
              <a:t>او</a:t>
            </a:r>
            <a:r>
              <a:rPr lang="ar-IQ" dirty="0" smtClean="0"/>
              <a:t> </a:t>
            </a:r>
            <a:r>
              <a:rPr lang="ar-IQ" dirty="0" err="1" smtClean="0"/>
              <a:t>اشخاص</a:t>
            </a:r>
            <a:r>
              <a:rPr lang="ar-IQ" dirty="0" smtClean="0"/>
              <a:t> لتمثيل الدولة في المفاوضة ، </a:t>
            </a:r>
            <a:r>
              <a:rPr lang="ar-IQ" dirty="0" err="1" smtClean="0"/>
              <a:t>او</a:t>
            </a:r>
            <a:r>
              <a:rPr lang="ar-IQ" dirty="0" smtClean="0"/>
              <a:t> في اعتماد نص المعاهدة </a:t>
            </a:r>
            <a:r>
              <a:rPr lang="ar-IQ" dirty="0" err="1" smtClean="0"/>
              <a:t>او</a:t>
            </a:r>
            <a:r>
              <a:rPr lang="ar-IQ" dirty="0" smtClean="0"/>
              <a:t> توثيقه ، </a:t>
            </a:r>
            <a:r>
              <a:rPr lang="ar-IQ" dirty="0" err="1" smtClean="0"/>
              <a:t>او</a:t>
            </a:r>
            <a:r>
              <a:rPr lang="ar-IQ" dirty="0" smtClean="0"/>
              <a:t> في التعبير عن رضا الدولة الالتزام </a:t>
            </a:r>
            <a:r>
              <a:rPr lang="ar-IQ" dirty="0" err="1" smtClean="0"/>
              <a:t>به</a:t>
            </a:r>
            <a:r>
              <a:rPr lang="ar-IQ" dirty="0" smtClean="0"/>
              <a:t> </a:t>
            </a:r>
            <a:r>
              <a:rPr lang="ar-IQ" dirty="0" err="1" smtClean="0"/>
              <a:t>او</a:t>
            </a:r>
            <a:r>
              <a:rPr lang="ar-IQ" dirty="0" smtClean="0"/>
              <a:t> في القيام بأي تصرف آخر يتعلق بالمعاهدة ” .</a:t>
            </a:r>
          </a:p>
          <a:p>
            <a:pPr>
              <a:buNone/>
            </a:pPr>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just">
              <a:buNone/>
            </a:pPr>
            <a:r>
              <a:rPr lang="ar-IQ" dirty="0" err="1" smtClean="0"/>
              <a:t>اما</a:t>
            </a:r>
            <a:r>
              <a:rPr lang="ar-IQ" dirty="0" smtClean="0"/>
              <a:t> قانون عقد المعاهدات العراقي رقم 35 لسنة 2015فقدعرف وثائق التفويض </a:t>
            </a:r>
            <a:r>
              <a:rPr lang="ar-IQ" dirty="0" err="1" smtClean="0"/>
              <a:t>ايضا</a:t>
            </a:r>
            <a:r>
              <a:rPr lang="ar-IQ" dirty="0" smtClean="0"/>
              <a:t> في الفقرة سادسا من المادة ( 1 ) بقولها ” الوثيقة التي يعين بموجبها مجلس الوزراء شخصا </a:t>
            </a:r>
            <a:r>
              <a:rPr lang="ar-IQ" dirty="0" err="1" smtClean="0"/>
              <a:t>او</a:t>
            </a:r>
            <a:r>
              <a:rPr lang="ar-IQ" dirty="0" smtClean="0"/>
              <a:t> </a:t>
            </a:r>
            <a:r>
              <a:rPr lang="ar-IQ" dirty="0" err="1" smtClean="0"/>
              <a:t>اكثر</a:t>
            </a:r>
            <a:r>
              <a:rPr lang="ar-IQ" dirty="0" smtClean="0"/>
              <a:t> بتمثيل جمهورية العراق في التفاوض بشأن عقد معاهدة ما </a:t>
            </a:r>
            <a:r>
              <a:rPr lang="ar-IQ" dirty="0" err="1" smtClean="0"/>
              <a:t>او</a:t>
            </a:r>
            <a:r>
              <a:rPr lang="ar-IQ" dirty="0" smtClean="0"/>
              <a:t> اعتمادها </a:t>
            </a:r>
            <a:r>
              <a:rPr lang="ar-IQ" dirty="0" err="1" smtClean="0"/>
              <a:t>او</a:t>
            </a:r>
            <a:r>
              <a:rPr lang="ar-IQ" dirty="0" smtClean="0"/>
              <a:t> توثيقها </a:t>
            </a:r>
            <a:r>
              <a:rPr lang="ar-IQ" dirty="0" err="1" smtClean="0"/>
              <a:t>او</a:t>
            </a:r>
            <a:r>
              <a:rPr lang="ar-IQ" dirty="0" smtClean="0"/>
              <a:t> </a:t>
            </a:r>
            <a:r>
              <a:rPr lang="ar-IQ" dirty="0" err="1" smtClean="0"/>
              <a:t>الاعراب</a:t>
            </a:r>
            <a:r>
              <a:rPr lang="ar-IQ" dirty="0" smtClean="0"/>
              <a:t> عن موافقة جمهورية العراق على الالتزام بمعاهدة ما </a:t>
            </a:r>
            <a:r>
              <a:rPr lang="ar-IQ" dirty="0" err="1" smtClean="0"/>
              <a:t>او</a:t>
            </a:r>
            <a:r>
              <a:rPr lang="ar-IQ" dirty="0" smtClean="0"/>
              <a:t> في القيام بأي عمل آخر </a:t>
            </a:r>
            <a:r>
              <a:rPr lang="ar-IQ" dirty="0" err="1" smtClean="0"/>
              <a:t>ازاء</a:t>
            </a:r>
            <a:r>
              <a:rPr lang="ar-IQ" dirty="0" smtClean="0"/>
              <a:t> معاهدة ما ، ولا يجوز لمن يخوله مجلس الوزراء هذه الصلاحية تخويلها للغير ، وتصدر بتوقيع رئيس مجلس الوزراء ووزير الخارجية .</a:t>
            </a:r>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842</TotalTime>
  <Words>2905</Words>
  <Application>Microsoft Office PowerPoint</Application>
  <PresentationFormat>عرض على الشاشة (3:4)‏</PresentationFormat>
  <Paragraphs>124</Paragraphs>
  <Slides>46</Slides>
  <Notes>0</Notes>
  <HiddenSlides>0</HiddenSlides>
  <MMClips>0</MMClips>
  <ScaleCrop>false</ScaleCrop>
  <HeadingPairs>
    <vt:vector size="4" baseType="variant">
      <vt:variant>
        <vt:lpstr>سمة</vt:lpstr>
      </vt:variant>
      <vt:variant>
        <vt:i4>1</vt:i4>
      </vt:variant>
      <vt:variant>
        <vt:lpstr>عناوين الشرائح</vt:lpstr>
      </vt:variant>
      <vt:variant>
        <vt:i4>46</vt:i4>
      </vt:variant>
    </vt:vector>
  </HeadingPairs>
  <TitlesOfParts>
    <vt:vector size="47" baseType="lpstr">
      <vt:lpstr>سمة Office</vt:lpstr>
      <vt:lpstr>الباب الاول </vt:lpstr>
      <vt:lpstr>التعريف بالمعاهدات الدولية </vt:lpstr>
      <vt:lpstr>الشريحة 3</vt:lpstr>
      <vt:lpstr>الشريحة 4</vt:lpstr>
      <vt:lpstr>الشريحة 5</vt:lpstr>
      <vt:lpstr>الشريحة 6</vt:lpstr>
      <vt:lpstr>مراحل ابرام الاتفاقيات الدولية </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شروط صحة ابرام المعاهدات الدولية </vt:lpstr>
      <vt:lpstr>الشريحة 20</vt:lpstr>
      <vt:lpstr>الشريحة 21</vt:lpstr>
      <vt:lpstr>الشريحة 22</vt:lpstr>
      <vt:lpstr>تاريخ تنفيذ المعاهدات الدولية </vt:lpstr>
      <vt:lpstr>آثار المعاهدات الدولية </vt:lpstr>
      <vt:lpstr>الشريحة 25</vt:lpstr>
      <vt:lpstr>تفسير المعاهدات الدولية </vt:lpstr>
      <vt:lpstr>المبادئ المتبعة في تفسير المعاهدات الدولية </vt:lpstr>
      <vt:lpstr>تعديل المعاهدات الدولية </vt:lpstr>
      <vt:lpstr>الشريحة 29</vt:lpstr>
      <vt:lpstr>انواع التعديلات </vt:lpstr>
      <vt:lpstr>انتهاء المعاهدات الدولية </vt:lpstr>
      <vt:lpstr>الشريحة 32</vt:lpstr>
      <vt:lpstr>الشريحة 33</vt:lpstr>
      <vt:lpstr>الباب الثاني  </vt:lpstr>
      <vt:lpstr>الشريحة 35</vt:lpstr>
      <vt:lpstr>قرارات الجمعية العامة للأمم المتحدة</vt:lpstr>
      <vt:lpstr>الشريحة 37</vt:lpstr>
      <vt:lpstr>الشريحة 38</vt:lpstr>
      <vt:lpstr>مجلس الامن </vt:lpstr>
      <vt:lpstr>الشريحة 40</vt:lpstr>
      <vt:lpstr>الشريحة 41</vt:lpstr>
      <vt:lpstr>الشريحة 42</vt:lpstr>
      <vt:lpstr>الشريحة 43</vt:lpstr>
      <vt:lpstr>المجلس الاقتصادي والاجتماعي</vt:lpstr>
      <vt:lpstr>الشريحة 45</vt:lpstr>
      <vt:lpstr>الشريحة 46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الباب الاول </dc:title>
  <dc:creator>DELL</dc:creator>
  <cp:lastModifiedBy>DELL</cp:lastModifiedBy>
  <cp:revision>11</cp:revision>
  <dcterms:created xsi:type="dcterms:W3CDTF">2020-10-17T08:51:34Z</dcterms:created>
  <dcterms:modified xsi:type="dcterms:W3CDTF">2021-09-08T19:21:24Z</dcterms:modified>
</cp:coreProperties>
</file>