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0FA6-3152-4F86-82D7-003553FEE3B6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BCFE-618F-46C8-826D-953A45A9D8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53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0FA6-3152-4F86-82D7-003553FEE3B6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BCFE-618F-46C8-826D-953A45A9D8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525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0FA6-3152-4F86-82D7-003553FEE3B6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BCFE-618F-46C8-826D-953A45A9D8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846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0FA6-3152-4F86-82D7-003553FEE3B6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BCFE-618F-46C8-826D-953A45A9D8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915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0FA6-3152-4F86-82D7-003553FEE3B6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BCFE-618F-46C8-826D-953A45A9D8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934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0FA6-3152-4F86-82D7-003553FEE3B6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BCFE-618F-46C8-826D-953A45A9D8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387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0FA6-3152-4F86-82D7-003553FEE3B6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BCFE-618F-46C8-826D-953A45A9D8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150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0FA6-3152-4F86-82D7-003553FEE3B6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BCFE-618F-46C8-826D-953A45A9D8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453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0FA6-3152-4F86-82D7-003553FEE3B6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BCFE-618F-46C8-826D-953A45A9D8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556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0FA6-3152-4F86-82D7-003553FEE3B6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BCFE-618F-46C8-826D-953A45A9D8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609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0FA6-3152-4F86-82D7-003553FEE3B6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BCFE-618F-46C8-826D-953A45A9D8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769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20FA6-3152-4F86-82D7-003553FEE3B6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DBCFE-618F-46C8-826D-953A45A9D8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143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007"/>
            <a:ext cx="9144000" cy="822960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>نطاق حق التصرف ووسائل حمايته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069" y="1162593"/>
            <a:ext cx="11573691" cy="525126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6" name="Down Arrow Callout 5"/>
          <p:cNvSpPr/>
          <p:nvPr/>
        </p:nvSpPr>
        <p:spPr>
          <a:xfrm>
            <a:off x="9914709" y="1162593"/>
            <a:ext cx="1881051" cy="1188721"/>
          </a:xfrm>
          <a:prstGeom prst="downArrowCallo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مدى حق التصرف</a:t>
            </a:r>
            <a:endParaRPr lang="ar-IQ" dirty="0"/>
          </a:p>
        </p:txBody>
      </p:sp>
      <p:sp>
        <p:nvSpPr>
          <p:cNvPr id="7" name="Round Single Corner Rectangle 6"/>
          <p:cNvSpPr/>
          <p:nvPr/>
        </p:nvSpPr>
        <p:spPr>
          <a:xfrm>
            <a:off x="9914710" y="2351314"/>
            <a:ext cx="1881050" cy="3344092"/>
          </a:xfrm>
          <a:prstGeom prst="round1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1- تصرفات مادية</a:t>
            </a:r>
            <a:endParaRPr lang="en-US" dirty="0" smtClean="0"/>
          </a:p>
          <a:p>
            <a:pPr algn="ctr" rtl="1"/>
            <a:r>
              <a:rPr lang="en-US" dirty="0" smtClean="0"/>
              <a:t>))</a:t>
            </a:r>
            <a:r>
              <a:rPr lang="ar-IQ" dirty="0" smtClean="0"/>
              <a:t>الانتفاع بالارض وزوائدها))</a:t>
            </a:r>
          </a:p>
          <a:p>
            <a:pPr algn="ctr"/>
            <a:r>
              <a:rPr lang="ar-IQ" dirty="0" smtClean="0"/>
              <a:t>2- تصرفات قانونية</a:t>
            </a:r>
          </a:p>
          <a:p>
            <a:pPr algn="ctr"/>
            <a:r>
              <a:rPr lang="ar-IQ" dirty="0" smtClean="0"/>
              <a:t>((اجراء البوع والمقايضة والرهن))</a:t>
            </a:r>
            <a:endParaRPr lang="ar-IQ" dirty="0"/>
          </a:p>
        </p:txBody>
      </p:sp>
      <p:sp>
        <p:nvSpPr>
          <p:cNvPr id="8" name="Down Arrow Callout 7"/>
          <p:cNvSpPr/>
          <p:nvPr/>
        </p:nvSpPr>
        <p:spPr>
          <a:xfrm>
            <a:off x="6786155" y="1129936"/>
            <a:ext cx="2704012" cy="862150"/>
          </a:xfrm>
          <a:prstGeom prst="downArrowCallo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القيود الواردة على حق التصرف</a:t>
            </a:r>
            <a:endParaRPr lang="ar-IQ" dirty="0"/>
          </a:p>
        </p:txBody>
      </p:sp>
      <p:sp>
        <p:nvSpPr>
          <p:cNvPr id="9" name="Rectangle 8"/>
          <p:cNvSpPr/>
          <p:nvPr/>
        </p:nvSpPr>
        <p:spPr>
          <a:xfrm>
            <a:off x="6786155" y="2037807"/>
            <a:ext cx="2704012" cy="364453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1-((بموجب القانون المدني)) لايجوز للمتصرف ان يوقفها او يوصي بها</a:t>
            </a:r>
          </a:p>
          <a:p>
            <a:pPr algn="ctr"/>
            <a:r>
              <a:rPr lang="ar-IQ" dirty="0" smtClean="0"/>
              <a:t>2- ((بموجب القوانين الخاصة))</a:t>
            </a:r>
          </a:p>
          <a:p>
            <a:pPr algn="ctr" rtl="1"/>
            <a:r>
              <a:rPr lang="ar-IQ" dirty="0" smtClean="0"/>
              <a:t>منع افراز وتقسيم الاراضي الاميرية المفوضة بالطابو والممنوحة باللزمة الا بعد تصحيح صنفها</a:t>
            </a:r>
          </a:p>
          <a:p>
            <a:pPr algn="ctr" rtl="1"/>
            <a:r>
              <a:rPr lang="ar-IQ" dirty="0" smtClean="0"/>
              <a:t>كما منعت القوانين الخاصة صاحب حق اللزمة من افراغ حقه او رهنه اذا كان من شان ذلك الاخلال بالامن العام</a:t>
            </a:r>
            <a:endParaRPr lang="ar-IQ" dirty="0"/>
          </a:p>
        </p:txBody>
      </p:sp>
      <p:sp>
        <p:nvSpPr>
          <p:cNvPr id="10" name="Down Arrow Callout 9"/>
          <p:cNvSpPr/>
          <p:nvPr/>
        </p:nvSpPr>
        <p:spPr>
          <a:xfrm>
            <a:off x="3324497" y="1201783"/>
            <a:ext cx="2612572" cy="718457"/>
          </a:xfrm>
          <a:prstGeom prst="downArrowCallo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الشيوع في حق التصرف</a:t>
            </a:r>
            <a:endParaRPr lang="ar-IQ" dirty="0"/>
          </a:p>
        </p:txBody>
      </p:sp>
      <p:sp>
        <p:nvSpPr>
          <p:cNvPr id="11" name="Rectangle 10"/>
          <p:cNvSpPr/>
          <p:nvPr/>
        </p:nvSpPr>
        <p:spPr>
          <a:xfrm>
            <a:off x="3344090" y="1920240"/>
            <a:ext cx="2612572" cy="37751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1- التصرف في الغابة او المدغل:- لايجوز لاحد الشركاء ان يحولها كلها او قسما منها الى مزرعة دون اذن الشركاء</a:t>
            </a:r>
          </a:p>
          <a:p>
            <a:pPr algn="ctr"/>
            <a:r>
              <a:rPr lang="ar-IQ" dirty="0" smtClean="0"/>
              <a:t>2- تطعيم وتربية الاشجار:- اذا طعم احد الشركاء الاشجار النابته من تلقاء نفسها يصبح وحده مالكا لها</a:t>
            </a:r>
          </a:p>
          <a:p>
            <a:pPr algn="ctr" rtl="1"/>
            <a:r>
              <a:rPr lang="ar-IQ" dirty="0" smtClean="0"/>
              <a:t>3- قسمة الاراضي الاميرية:- لاتجوز القسمة وان كانت رضائية الا اذا كانت قابلة للقسمة</a:t>
            </a:r>
            <a:endParaRPr lang="ar-IQ" dirty="0"/>
          </a:p>
        </p:txBody>
      </p:sp>
      <p:sp>
        <p:nvSpPr>
          <p:cNvPr id="12" name="Down Arrow Callout 11"/>
          <p:cNvSpPr/>
          <p:nvPr/>
        </p:nvSpPr>
        <p:spPr>
          <a:xfrm>
            <a:off x="202476" y="1162593"/>
            <a:ext cx="2697478" cy="875213"/>
          </a:xfrm>
          <a:prstGeom prst="downArrowCallo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حماية حق المتصرف</a:t>
            </a:r>
            <a:endParaRPr lang="ar-IQ" dirty="0"/>
          </a:p>
        </p:txBody>
      </p:sp>
      <p:sp>
        <p:nvSpPr>
          <p:cNvPr id="13" name="Rectangle 12"/>
          <p:cNvSpPr/>
          <p:nvPr/>
        </p:nvSpPr>
        <p:spPr>
          <a:xfrm>
            <a:off x="339634" y="2037807"/>
            <a:ext cx="2579913" cy="3657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1- منع الاعتداء المادي:- فلايجوز للغير احراز الحاصلات كما منعه من اتخاذ ممر في هذه الارض</a:t>
            </a:r>
          </a:p>
          <a:p>
            <a:pPr algn="ctr"/>
            <a:r>
              <a:rPr lang="ar-IQ" dirty="0" smtClean="0"/>
              <a:t>2- اعطى القانون للمتصرف حق استرداد ارضه اذا غصبت او المطالبة باجر مثلها</a:t>
            </a:r>
          </a:p>
          <a:p>
            <a:pPr algn="ctr"/>
            <a:r>
              <a:rPr lang="ar-IQ" dirty="0" smtClean="0"/>
              <a:t>3- اجاز القانون للحائزاستعمال دعاوى الحيازة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8866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نطاق حق التصرف ووسائل حمايته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نطاق حق التصرف ووسائل حمايته</dc:title>
  <dc:creator>pc</dc:creator>
  <cp:lastModifiedBy>pc</cp:lastModifiedBy>
  <cp:revision>7</cp:revision>
  <dcterms:created xsi:type="dcterms:W3CDTF">2020-03-28T10:34:30Z</dcterms:created>
  <dcterms:modified xsi:type="dcterms:W3CDTF">2020-03-28T11:33:53Z</dcterms:modified>
</cp:coreProperties>
</file>